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67" r:id="rId2"/>
    <p:sldId id="264" r:id="rId3"/>
    <p:sldId id="257" r:id="rId4"/>
    <p:sldId id="268" r:id="rId5"/>
    <p:sldId id="269" r:id="rId6"/>
    <p:sldId id="270" r:id="rId7"/>
    <p:sldId id="271" r:id="rId8"/>
    <p:sldId id="272" r:id="rId9"/>
    <p:sldId id="273" r:id="rId10"/>
    <p:sldId id="274" r:id="rId11"/>
  </p:sldIdLst>
  <p:sldSz cx="9906000" cy="6858000" type="A4"/>
  <p:notesSz cx="9144000" cy="6858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39"/>
  </p:normalViewPr>
  <p:slideViewPr>
    <p:cSldViewPr snapToObjects="1">
      <p:cViewPr varScale="1">
        <p:scale>
          <a:sx n="156" d="100"/>
          <a:sy n="156" d="100"/>
        </p:scale>
        <p:origin x="200" y="20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2A7FC-AE48-0A48-B29D-D24DDFE04391}" type="datetimeFigureOut">
              <a:rPr lang="fr-FR" smtClean="0"/>
              <a:pPr/>
              <a:t>21/03/2018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B8C598-07D0-E14D-B2BE-12F91BC2270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4422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EBEB9C-DB61-B74A-AAE3-EE703359D125}" type="datetimeFigureOut">
              <a:rPr lang="fr-FR" smtClean="0"/>
              <a:pPr/>
              <a:t>21/03/2018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714625" y="514350"/>
            <a:ext cx="371475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E96C1B-C8B6-1648-8C26-69AE9906468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54000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57212" y="5349903"/>
            <a:ext cx="9348788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re 28"/>
          <p:cNvSpPr>
            <a:spLocks noGrp="1"/>
          </p:cNvSpPr>
          <p:nvPr>
            <p:ph type="ctrTitle"/>
          </p:nvPr>
        </p:nvSpPr>
        <p:spPr>
          <a:xfrm>
            <a:off x="412750" y="4853412"/>
            <a:ext cx="9163050" cy="1222375"/>
          </a:xfrm>
        </p:spPr>
        <p:txBody>
          <a:bodyPr anchor="t"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12750" y="3886200"/>
            <a:ext cx="916305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16" name="Espace réservé de la date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61A85-8264-0041-B72D-8BD8E59AE61C}" type="datetime4">
              <a:rPr lang="fr-FR" smtClean="0"/>
              <a:pPr/>
              <a:t>21 mars 2018</a:t>
            </a:fld>
            <a:endParaRPr lang="fr-FR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Bridge ENS Cours N°4</a:t>
            </a:r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>
          <a:xfrm>
            <a:off x="8915400" y="6473952"/>
            <a:ext cx="822198" cy="246888"/>
          </a:xfrm>
        </p:spPr>
        <p:txBody>
          <a:bodyPr/>
          <a:lstStyle/>
          <a:p>
            <a:fld id="{D92350CB-3F24-DC45-A021-92D711A1B8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BBF9C-74C2-9E46-A94F-DC701F641A78}" type="datetime4">
              <a:rPr lang="fr-FR" smtClean="0"/>
              <a:pPr/>
              <a:t>21 mars 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Bridge ENS Cours N°4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350CB-3F24-DC45-A021-92D711A1B8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429500" y="549277"/>
            <a:ext cx="1981200" cy="5851525"/>
          </a:xfrm>
        </p:spPr>
        <p:txBody>
          <a:bodyPr vert="eaVert"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549277"/>
            <a:ext cx="67691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9C4EB-6808-2348-A3A3-6B32AA3E007F}" type="datetime4">
              <a:rPr lang="fr-FR" smtClean="0"/>
              <a:pPr/>
              <a:t>21 mars 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Bridge ENS Cours N°4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350CB-3F24-DC45-A021-92D711A1B8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r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27" name="Espace réservé du conten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05C1-B8BD-7D4D-BF69-7F1747A666FA}" type="datetime4">
              <a:rPr lang="fr-FR" smtClean="0"/>
              <a:pPr/>
              <a:t>21 mars 2018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>
          <a:xfrm>
            <a:off x="3879850" y="76201"/>
            <a:ext cx="3136900" cy="288925"/>
          </a:xfrm>
        </p:spPr>
        <p:txBody>
          <a:bodyPr/>
          <a:lstStyle/>
          <a:p>
            <a:r>
              <a:rPr lang="fr-FR"/>
              <a:t>Bridge ENS Cours N°4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8915400" y="6473952"/>
            <a:ext cx="822198" cy="246888"/>
          </a:xfrm>
        </p:spPr>
        <p:txBody>
          <a:bodyPr/>
          <a:lstStyle/>
          <a:p>
            <a:fld id="{D92350CB-3F24-DC45-A021-92D711A1B8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57212" y="3444903"/>
            <a:ext cx="9348788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>
          <a:xfrm>
            <a:off x="412750" y="1676400"/>
            <a:ext cx="916305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B0FD0-53F9-1441-93FB-76C9C7859310}" type="datetime4">
              <a:rPr lang="fr-FR" smtClean="0"/>
              <a:pPr/>
              <a:t>21 mars 2018</a:t>
            </a:fld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Bridge ENS Cours N°4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350CB-3F24-DC45-A021-92D711A1B87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195515" y="2947086"/>
            <a:ext cx="94107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/>
          </p:nvPr>
        </p:nvSpPr>
        <p:spPr>
          <a:xfrm>
            <a:off x="326898" y="457200"/>
            <a:ext cx="9410700" cy="841248"/>
          </a:xfrm>
        </p:spPr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30200" y="1600200"/>
            <a:ext cx="454025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5035550" y="1600200"/>
            <a:ext cx="470535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7731-9D2E-664E-B72C-74F22F2FDA57}" type="datetime4">
              <a:rPr lang="fr-FR" smtClean="0"/>
              <a:pPr/>
              <a:t>21 mars 2018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Bridge ENS Cours N°4</a:t>
            </a:r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350CB-3F24-DC45-A021-92D711A1B8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re 28"/>
          <p:cNvSpPr>
            <a:spLocks noGrp="1"/>
          </p:cNvSpPr>
          <p:nvPr>
            <p:ph type="title"/>
          </p:nvPr>
        </p:nvSpPr>
        <p:spPr>
          <a:xfrm>
            <a:off x="330200" y="5410200"/>
            <a:ext cx="932815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4898" y="666750"/>
            <a:ext cx="4648102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half" idx="3"/>
          </p:nvPr>
        </p:nvSpPr>
        <p:spPr>
          <a:xfrm>
            <a:off x="5032111" y="666750"/>
            <a:ext cx="4649928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304898" y="1316038"/>
            <a:ext cx="4648102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8" name="Espace réservé du contenu 27"/>
          <p:cNvSpPr>
            <a:spLocks noGrp="1"/>
          </p:cNvSpPr>
          <p:nvPr>
            <p:ph sz="quarter" idx="4"/>
          </p:nvPr>
        </p:nvSpPr>
        <p:spPr>
          <a:xfrm>
            <a:off x="5036124" y="1316038"/>
            <a:ext cx="4645914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E981B-263E-924A-AFA6-2C721DB9F66D}" type="datetime4">
              <a:rPr lang="fr-FR" smtClean="0"/>
              <a:pPr/>
              <a:t>21 mars 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Bridge ENS Cours N°4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915400" y="6477000"/>
            <a:ext cx="825500" cy="246888"/>
          </a:xfrm>
        </p:spPr>
        <p:txBody>
          <a:bodyPr/>
          <a:lstStyle/>
          <a:p>
            <a:fld id="{D92350CB-3F24-DC45-A021-92D711A1B87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557212" y="6019801"/>
            <a:ext cx="9348788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re 29"/>
          <p:cNvSpPr>
            <a:spLocks noGrp="1"/>
          </p:cNvSpPr>
          <p:nvPr>
            <p:ph type="title"/>
          </p:nvPr>
        </p:nvSpPr>
        <p:spPr>
          <a:xfrm>
            <a:off x="326898" y="457200"/>
            <a:ext cx="9410700" cy="841248"/>
          </a:xfrm>
        </p:spPr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E2A8D-79B7-B146-B67E-6F5F6A8DBC8E}" type="datetime4">
              <a:rPr lang="fr-FR" smtClean="0"/>
              <a:pPr/>
              <a:t>21 mars 2018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Bridge ENS Cours N°4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350CB-3F24-DC45-A021-92D711A1B8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7AACD-0198-334E-B5F0-C1DF4BD2D755}" type="datetime4">
              <a:rPr lang="fr-FR" smtClean="0"/>
              <a:pPr/>
              <a:t>21 mars 2018</a:t>
            </a:fld>
            <a:endParaRPr lang="fr-FR"/>
          </a:p>
        </p:txBody>
      </p:sp>
      <p:sp>
        <p:nvSpPr>
          <p:cNvPr id="24" name="Espace réservé du pied de page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Bridge ENS Cours N°4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350CB-3F24-DC45-A021-92D711A1B8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557212" y="5849118"/>
            <a:ext cx="9348788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495300" y="5486400"/>
            <a:ext cx="916305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idx="2"/>
          </p:nvPr>
        </p:nvSpPr>
        <p:spPr>
          <a:xfrm>
            <a:off x="495300" y="609600"/>
            <a:ext cx="3259006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872971" y="609600"/>
            <a:ext cx="5785379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4CB48-F6F9-454F-86A9-11231A1F1FFA}" type="datetime4">
              <a:rPr lang="fr-FR" smtClean="0"/>
              <a:pPr/>
              <a:t>21 mars 2018</a:t>
            </a:fld>
            <a:endParaRPr lang="fr-FR"/>
          </a:p>
        </p:txBody>
      </p:sp>
      <p:sp>
        <p:nvSpPr>
          <p:cNvPr id="29" name="Espace réservé du pied de page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Bridge ENS Cours N°4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350CB-3F24-DC45-A021-92D711A1B8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  12"/>
          <p:cNvSpPr>
            <a:spLocks noGrp="1"/>
          </p:cNvSpPr>
          <p:nvPr>
            <p:ph type="pic" idx="1"/>
          </p:nvPr>
        </p:nvSpPr>
        <p:spPr>
          <a:xfrm>
            <a:off x="3797300" y="616634"/>
            <a:ext cx="54483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F93B1-6FF2-B040-8654-D9FBFDB38AF2}" type="datetime4">
              <a:rPr lang="fr-FR" smtClean="0"/>
              <a:pPr/>
              <a:t>21 mars 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Bridge ENS Cours N°4</a:t>
            </a:r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350CB-3F24-DC45-A021-92D711A1B87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412750" y="4993760"/>
            <a:ext cx="635635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sz="half" idx="2"/>
          </p:nvPr>
        </p:nvSpPr>
        <p:spPr>
          <a:xfrm>
            <a:off x="412750" y="5533218"/>
            <a:ext cx="635635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57212" y="1050899"/>
            <a:ext cx="9348788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330200" y="1554163"/>
            <a:ext cx="94107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2"/>
          </p:nvPr>
        </p:nvSpPr>
        <p:spPr>
          <a:xfrm>
            <a:off x="7016750" y="76201"/>
            <a:ext cx="272415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ADAD0B5-86BC-2542-9EE5-D01C357E1955}" type="datetime4">
              <a:rPr lang="fr-FR" smtClean="0"/>
              <a:pPr/>
              <a:t>21 mars 2018</a:t>
            </a:fld>
            <a:endParaRPr lang="fr-FR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3"/>
          </p:nvPr>
        </p:nvSpPr>
        <p:spPr>
          <a:xfrm>
            <a:off x="3384550" y="76201"/>
            <a:ext cx="36322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r>
              <a:rPr lang="fr-FR"/>
              <a:t>Bridge ENS Cours N°4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915400" y="6477001"/>
            <a:ext cx="8255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92350CB-3F24-DC45-A021-92D711A1B87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titre 9"/>
          <p:cNvSpPr>
            <a:spLocks noGrp="1"/>
          </p:cNvSpPr>
          <p:nvPr>
            <p:ph type="title"/>
          </p:nvPr>
        </p:nvSpPr>
        <p:spPr>
          <a:xfrm>
            <a:off x="330200" y="457200"/>
            <a:ext cx="94107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557212" y="1050899"/>
            <a:ext cx="9348788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557212" y="1057987"/>
            <a:ext cx="9348788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165100" y="0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ym typeface="Symbol"/>
              </a:rPr>
              <a:t></a:t>
            </a:r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05C1-B8BD-7D4D-BF69-7F1747A666FA}" type="datetime4">
              <a:rPr lang="fr-FR" smtClean="0"/>
              <a:pPr/>
              <a:t>21 mars 2018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350CB-3F24-DC45-A021-92D711A1B87F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247650" y="228601"/>
            <a:ext cx="6356350" cy="861589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Table de décision</a:t>
            </a:r>
            <a:endParaRPr lang="fr-FR" dirty="0"/>
          </a:p>
        </p:txBody>
      </p:sp>
      <p:sp>
        <p:nvSpPr>
          <p:cNvPr id="8" name="Espace réservé du numéro de diapositive 4"/>
          <p:cNvSpPr txBox="1">
            <a:spLocks/>
          </p:cNvSpPr>
          <p:nvPr/>
        </p:nvSpPr>
        <p:spPr>
          <a:xfrm>
            <a:off x="8915400" y="6473952"/>
            <a:ext cx="822198" cy="246888"/>
          </a:xfrm>
          <a:prstGeom prst="rect">
            <a:avLst/>
          </a:prstGeom>
        </p:spPr>
        <p:txBody>
          <a:bodyPr vert="horz"/>
          <a:lstStyle>
            <a:defPPr>
              <a:defRPr lang="fr-FR"/>
            </a:defPPr>
            <a:lvl1pPr marL="0" algn="r" defTabSz="457200" rtl="0" eaLnBrk="1" latinLnBrk="0" hangingPunct="1">
              <a:defRPr kumimoji="0" sz="1200" kern="1200">
                <a:solidFill>
                  <a:schemeClr val="accent1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E3E5BA-C3E2-234C-8840-B94D9089B974}" type="slidenum">
              <a:rPr lang="fr-FR" smtClean="0"/>
              <a:pPr/>
              <a:t>1</a:t>
            </a:fld>
            <a:endParaRPr lang="fr-FR"/>
          </a:p>
        </p:txBody>
      </p:sp>
      <p:cxnSp>
        <p:nvCxnSpPr>
          <p:cNvPr id="10" name="Connecteur droit avec flèche 9"/>
          <p:cNvCxnSpPr/>
          <p:nvPr/>
        </p:nvCxnSpPr>
        <p:spPr>
          <a:xfrm flipV="1">
            <a:off x="742950" y="685800"/>
            <a:ext cx="8172450" cy="5562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496276" y="6063734"/>
            <a:ext cx="455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20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2806700" y="4419600"/>
            <a:ext cx="455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25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1568450" y="5334000"/>
            <a:ext cx="455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23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044950" y="3657600"/>
            <a:ext cx="44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27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5448300" y="2743200"/>
            <a:ext cx="455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30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6770076" y="1828800"/>
            <a:ext cx="455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33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7842250" y="1090189"/>
            <a:ext cx="4439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37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7509372" y="1828800"/>
            <a:ext cx="1395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6">
                    <a:lumMod val="75000"/>
                  </a:schemeClr>
                </a:solidFill>
                <a:effectLst>
                  <a:reflection stA="50000" endPos="75000" dist="12700" dir="5400000" sy="-100000" algn="bl" rotWithShape="0"/>
                </a:effectLst>
              </a:rPr>
              <a:t>Petit chelem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6104696" y="2743200"/>
            <a:ext cx="2139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6">
                    <a:lumMod val="75000"/>
                  </a:schemeClr>
                </a:solidFill>
                <a:effectLst>
                  <a:reflection stA="50000" endPos="75000" dist="12700" dir="5400000" sy="-100000" algn="bl" rotWithShape="0"/>
                </a:effectLst>
              </a:rPr>
              <a:t>Manche en mineure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4740199" y="3657600"/>
            <a:ext cx="2136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6">
                    <a:lumMod val="75000"/>
                  </a:schemeClr>
                </a:solidFill>
                <a:effectLst>
                  <a:reflection stA="50000" endPos="75000" dist="12700" dir="5400000" sy="-100000" algn="bl" rotWithShape="0"/>
                </a:effectLst>
              </a:rPr>
              <a:t>Manche en majeure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3571942" y="4419600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6">
                    <a:lumMod val="75000"/>
                  </a:schemeClr>
                </a:solidFill>
                <a:effectLst>
                  <a:reflection stA="50000" endPos="75000" dist="12700" dir="5400000" sy="-100000" algn="bl" rotWithShape="0"/>
                </a:effectLst>
              </a:rPr>
              <a:t>Manche à Sans Atout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2185495" y="4388822"/>
            <a:ext cx="3822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i="1" dirty="0">
                <a:solidFill>
                  <a:schemeClr val="accent6">
                    <a:lumMod val="50000"/>
                  </a:schemeClr>
                </a:solidFill>
                <a:effectLst>
                  <a:reflection stA="50000" endPos="75000" dist="12700" dir="5400000" sy="-100000" algn="bl" rotWithShape="0"/>
                </a:effectLst>
              </a:rPr>
              <a:t>3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989624" y="5334000"/>
            <a:ext cx="3822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i="1" dirty="0">
                <a:solidFill>
                  <a:schemeClr val="accent6">
                    <a:lumMod val="50000"/>
                  </a:schemeClr>
                </a:solidFill>
                <a:effectLst>
                  <a:reflection stA="50000" endPos="75000" dist="12700" dir="5400000" sy="-100000" algn="bl" rotWithShape="0"/>
                </a:effectLst>
              </a:rPr>
              <a:t>2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3352013" y="3626822"/>
            <a:ext cx="3822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i="1" dirty="0">
                <a:solidFill>
                  <a:schemeClr val="accent6">
                    <a:lumMod val="50000"/>
                  </a:schemeClr>
                </a:solidFill>
                <a:effectLst>
                  <a:reflection stA="50000" endPos="75000" dist="12700" dir="5400000" sy="-100000" algn="bl" rotWithShape="0"/>
                </a:effectLst>
              </a:rPr>
              <a:t>4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4827095" y="2712422"/>
            <a:ext cx="3822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i="1" dirty="0">
                <a:solidFill>
                  <a:schemeClr val="accent6">
                    <a:lumMod val="50000"/>
                  </a:schemeClr>
                </a:solidFill>
                <a:effectLst>
                  <a:reflection stA="50000" endPos="75000" dist="12700" dir="5400000" sy="-100000" algn="bl" rotWithShape="0"/>
                </a:effectLst>
              </a:rPr>
              <a:t>5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6189863" y="1798022"/>
            <a:ext cx="3822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i="1" dirty="0">
                <a:solidFill>
                  <a:schemeClr val="accent6">
                    <a:lumMod val="50000"/>
                  </a:schemeClr>
                </a:solidFill>
                <a:effectLst>
                  <a:reflection stA="50000" endPos="75000" dist="12700" dir="5400000" sy="-100000" algn="bl" rotWithShape="0"/>
                </a:effectLst>
              </a:rPr>
              <a:t>6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7263424" y="1059411"/>
            <a:ext cx="3822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i="1" dirty="0">
                <a:solidFill>
                  <a:schemeClr val="accent6">
                    <a:lumMod val="50000"/>
                  </a:schemeClr>
                </a:solidFill>
                <a:effectLst>
                  <a:reflection stA="50000" endPos="75000" dist="12700" dir="5400000" sy="-100000" algn="bl" rotWithShape="0"/>
                </a:effectLst>
              </a:rPr>
              <a:t>7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956726" y="905523"/>
            <a:ext cx="4024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>
                <a:solidFill>
                  <a:schemeClr val="accent6">
                    <a:lumMod val="75000"/>
                  </a:schemeClr>
                </a:solidFill>
                <a:effectLst>
                  <a:reflection stA="50000" endPos="75000" dist="12700" dir="5400000" sy="-100000" algn="bl" rotWithShape="0"/>
                </a:effectLst>
              </a:rPr>
              <a:t>Points HL pour un contrat à Sans Atout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2806701" y="5149334"/>
            <a:ext cx="6495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>
                <a:solidFill>
                  <a:schemeClr val="accent6">
                    <a:lumMod val="75000"/>
                  </a:schemeClr>
                </a:solidFill>
                <a:effectLst>
                  <a:reflection stA="50000" endPos="75000" dist="12700" dir="5400000" sy="-100000" algn="bl" rotWithShape="0"/>
                </a:effectLst>
              </a:rPr>
              <a:t>Points HLD pour un contrat à la couleur (longueur + distribution)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219758" y="1613356"/>
            <a:ext cx="52588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+1 point à partir de 5 cartes d’une couleur affranchissable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956726" y="1244077"/>
            <a:ext cx="3108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/>
              <a:t>Compte des points POINTS HL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2137073" y="5518666"/>
            <a:ext cx="3984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/>
              <a:t>Compte des POINTS HLD (en cas de fit)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1760778" y="5848290"/>
            <a:ext cx="36067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+2 point par atout à partir du neuvième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1760778" y="6217622"/>
            <a:ext cx="67037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+1 point par petit </a:t>
            </a:r>
            <a:r>
              <a:rPr lang="fr-FR" sz="1600" dirty="0" err="1"/>
              <a:t>doubleton</a:t>
            </a:r>
            <a:r>
              <a:rPr lang="fr-FR" sz="1600" dirty="0"/>
              <a:t>, +2 points par singleton, +3 points par chicane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414137" y="1951910"/>
            <a:ext cx="163989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As = 4 points</a:t>
            </a:r>
          </a:p>
          <a:p>
            <a:r>
              <a:rPr lang="fr-FR" sz="1600" dirty="0"/>
              <a:t>Roi = 3 points</a:t>
            </a:r>
          </a:p>
          <a:p>
            <a:r>
              <a:rPr lang="fr-FR" sz="1600" dirty="0"/>
              <a:t>Dame = 2 points</a:t>
            </a:r>
          </a:p>
          <a:p>
            <a:r>
              <a:rPr lang="fr-FR" sz="1600" dirty="0"/>
              <a:t>Valet = 1 points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6604001" y="720857"/>
            <a:ext cx="17355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>
                <a:solidFill>
                  <a:schemeClr val="accent6">
                    <a:lumMod val="75000"/>
                  </a:schemeClr>
                </a:solidFill>
              </a:rPr>
              <a:t>Palier d’enchères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414137" y="6351508"/>
            <a:ext cx="7570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i="1" dirty="0"/>
              <a:t>points</a:t>
            </a:r>
          </a:p>
        </p:txBody>
      </p:sp>
      <p:sp>
        <p:nvSpPr>
          <p:cNvPr id="39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879850" y="76201"/>
            <a:ext cx="3136900" cy="288925"/>
          </a:xfrm>
        </p:spPr>
        <p:txBody>
          <a:bodyPr/>
          <a:lstStyle/>
          <a:p>
            <a:r>
              <a:rPr lang="fr-FR" dirty="0"/>
              <a:t>Bridge ENS résumé</a:t>
            </a:r>
          </a:p>
        </p:txBody>
      </p:sp>
      <p:sp>
        <p:nvSpPr>
          <p:cNvPr id="41" name="ZoneTexte 40"/>
          <p:cNvSpPr txBox="1"/>
          <p:nvPr/>
        </p:nvSpPr>
        <p:spPr>
          <a:xfrm>
            <a:off x="0" y="6032956"/>
            <a:ext cx="3822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i="1" dirty="0">
                <a:solidFill>
                  <a:schemeClr val="accent6">
                    <a:lumMod val="50000"/>
                  </a:schemeClr>
                </a:solidFill>
                <a:effectLst>
                  <a:reflection stA="50000" endPos="75000" dist="12700" dir="5400000" sy="-100000" algn="bl" rotWithShape="0"/>
                </a:effectLst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582114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Quelques conventions utiles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30200" y="1554163"/>
            <a:ext cx="957249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dirty="0"/>
              <a:t>	     1. Le </a:t>
            </a:r>
            <a:r>
              <a:rPr lang="fr-FR" sz="2000" dirty="0" err="1"/>
              <a:t>Blackwood</a:t>
            </a:r>
            <a:r>
              <a:rPr lang="fr-FR" sz="2000" dirty="0"/>
              <a:t> (appel aux as) : utile pour connaître le nombre d’as</a:t>
            </a:r>
          </a:p>
          <a:p>
            <a:pPr marL="0" indent="0">
              <a:buNone/>
            </a:pPr>
            <a:r>
              <a:rPr lang="fr-FR" sz="2000" dirty="0"/>
              <a:t>	     2. Le 2 Trèfle </a:t>
            </a:r>
            <a:r>
              <a:rPr lang="fr-FR" sz="2000" dirty="0" err="1"/>
              <a:t>Roudi</a:t>
            </a:r>
            <a:r>
              <a:rPr lang="fr-FR" sz="2000" dirty="0"/>
              <a:t> (recherche d’un fit 5-3 en Majeure)</a:t>
            </a:r>
          </a:p>
          <a:p>
            <a:pPr marL="0" indent="0">
              <a:buNone/>
            </a:pPr>
            <a:r>
              <a:rPr lang="fr-FR" sz="2000" dirty="0"/>
              <a:t>	     3. La quatrième couleur forcing (rendre forcing une séquence)</a:t>
            </a:r>
          </a:p>
          <a:p>
            <a:pPr marL="0" indent="0">
              <a:buNone/>
            </a:pPr>
            <a:r>
              <a:rPr lang="fr-FR" sz="2000" dirty="0"/>
              <a:t>	     4. Le Check Back </a:t>
            </a:r>
            <a:r>
              <a:rPr lang="fr-FR" sz="2000" dirty="0" err="1"/>
              <a:t>Stayman</a:t>
            </a:r>
            <a:r>
              <a:rPr lang="fr-FR" sz="2000" dirty="0"/>
              <a:t> (recherche d’un fit 5-3 après 1x 1y 2SA)</a:t>
            </a:r>
          </a:p>
          <a:p>
            <a:pPr marL="0" indent="0">
              <a:buNone/>
            </a:pPr>
            <a:r>
              <a:rPr lang="fr-FR" sz="2000" dirty="0"/>
              <a:t>                    5. Les enchères d’essais</a:t>
            </a:r>
          </a:p>
          <a:p>
            <a:pPr marL="0" indent="0">
              <a:buNone/>
            </a:pPr>
            <a:r>
              <a:rPr lang="fr-FR" sz="2000" dirty="0"/>
              <a:t>                    6. Les interventions bicolores</a:t>
            </a:r>
          </a:p>
          <a:p>
            <a:pPr marL="0" indent="0">
              <a:buNone/>
            </a:pPr>
            <a:r>
              <a:rPr lang="fr-FR" sz="2000" dirty="0"/>
              <a:t>	</a:t>
            </a:r>
          </a:p>
          <a:p>
            <a:pPr marL="0" indent="0">
              <a:buNone/>
            </a:pPr>
            <a:endParaRPr lang="fr-FR" sz="288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D354E-05BA-674A-96A9-51D71C099A6D}" type="datetime4">
              <a:rPr lang="fr-FR" smtClean="0"/>
              <a:pPr/>
              <a:t>21 mars 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Bridge ENS résumé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350CB-3F24-DC45-A021-92D711A1B87F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330200" y="6473952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Apple Chancery"/>
              </a:rPr>
              <a:t>JLN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7016750" y="544522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1066299" y="3933056"/>
            <a:ext cx="77314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Avec, le système et ces conventions, vous êtes parés pour jouer et débuter en</a:t>
            </a:r>
          </a:p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compétition.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1066299" y="4983559"/>
            <a:ext cx="873152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Avec le petit livret qui vous est fourni, , vous pouvez comprendre la philosophie générale</a:t>
            </a:r>
          </a:p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du système d’enchères français basé sur la majeure cinquième. </a:t>
            </a:r>
          </a:p>
          <a:p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00021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0C34-3699-4A4D-B1BB-0D5C52F7D8BA}" type="datetime4">
              <a:rPr lang="fr-FR" smtClean="0"/>
              <a:pPr/>
              <a:t>21 mars 2018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350CB-3F24-DC45-A021-92D711A1B87F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9" name="Espace réservé du numéro de diapositive 5"/>
          <p:cNvSpPr txBox="1">
            <a:spLocks/>
          </p:cNvSpPr>
          <p:nvPr/>
        </p:nvSpPr>
        <p:spPr>
          <a:xfrm>
            <a:off x="8915400" y="6473952"/>
            <a:ext cx="822198" cy="246888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156186-5C29-E64B-84A3-3B5185323BE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330200" y="193160"/>
            <a:ext cx="9163050" cy="1222375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Système d’enchères Français (SEF)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412750" y="1415534"/>
            <a:ext cx="7969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 SA : 15 17H : réponses </a:t>
            </a:r>
            <a:r>
              <a:rPr lang="fr-FR" dirty="0" err="1"/>
              <a:t>Stayman</a:t>
            </a:r>
            <a:r>
              <a:rPr lang="fr-FR" dirty="0"/>
              <a:t> 4 paliers, Texas (2</a:t>
            </a:r>
            <a:r>
              <a:rPr lang="fr-FR" b="1" dirty="0">
                <a:sym typeface="Symbol"/>
              </a:rPr>
              <a:t></a:t>
            </a:r>
            <a:r>
              <a:rPr lang="fr-FR" dirty="0"/>
              <a:t> &amp; 3</a:t>
            </a:r>
            <a:r>
              <a:rPr lang="fr-FR" b="1" dirty="0">
                <a:sym typeface="Symbol"/>
              </a:rPr>
              <a:t></a:t>
            </a:r>
            <a:r>
              <a:rPr lang="fr-FR" dirty="0"/>
              <a:t> pour les mineures)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412750" y="1905001"/>
            <a:ext cx="80384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 SA : 20 21H : réponses </a:t>
            </a:r>
            <a:r>
              <a:rPr lang="fr-FR" dirty="0" err="1"/>
              <a:t>Stayman</a:t>
            </a:r>
            <a:r>
              <a:rPr lang="fr-FR" dirty="0"/>
              <a:t> 4 paliers , Texas (3</a:t>
            </a:r>
            <a:r>
              <a:rPr lang="fr-FR" b="1" dirty="0">
                <a:sym typeface="Symbol"/>
              </a:rPr>
              <a:t></a:t>
            </a:r>
            <a:r>
              <a:rPr lang="fr-FR" dirty="0"/>
              <a:t> &amp; 4</a:t>
            </a:r>
            <a:r>
              <a:rPr lang="fr-FR" b="1" dirty="0">
                <a:sym typeface="Symbol"/>
              </a:rPr>
              <a:t></a:t>
            </a:r>
            <a:r>
              <a:rPr lang="fr-FR" dirty="0"/>
              <a:t> pour les mineures)</a:t>
            </a:r>
          </a:p>
          <a:p>
            <a:r>
              <a:rPr lang="fr-FR" dirty="0"/>
              <a:t>			 La rectification en Majeures est </a:t>
            </a:r>
            <a:r>
              <a:rPr lang="fr-FR" dirty="0" err="1"/>
              <a:t>fittée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412750" y="2602469"/>
            <a:ext cx="82049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</a:t>
            </a:r>
            <a:r>
              <a:rPr lang="fr-FR" b="1" dirty="0">
                <a:sym typeface="Symbol"/>
              </a:rPr>
              <a:t></a:t>
            </a:r>
            <a:r>
              <a:rPr lang="fr-FR" dirty="0"/>
              <a:t> : fort indéterminé unicolore de 20 23HL ou 8 levées de jeu, ou régulier 22 23H</a:t>
            </a:r>
          </a:p>
          <a:p>
            <a:r>
              <a:rPr lang="fr-FR" dirty="0"/>
              <a:t>	Relais 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dirty="0"/>
              <a:t> sauf main comportant une couleur autonome (</a:t>
            </a:r>
            <a:r>
              <a:rPr lang="fr-FR" dirty="0" err="1"/>
              <a:t>ARDxxx</a:t>
            </a:r>
            <a:r>
              <a:rPr lang="fr-FR" dirty="0"/>
              <a:t> et plus)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12750" y="3248800"/>
            <a:ext cx="7320070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dirty="0"/>
              <a:t> : Forcing de manche, 24H et plus ou 9 levées de jeu (10 en mineures)</a:t>
            </a:r>
          </a:p>
          <a:p>
            <a:r>
              <a:rPr lang="fr-FR" dirty="0"/>
              <a:t>	Réponses aux As : 2 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</a:t>
            </a:r>
            <a:r>
              <a:rPr lang="fr-FR" dirty="0"/>
              <a:t> : rien </a:t>
            </a:r>
          </a:p>
          <a:p>
            <a:r>
              <a:rPr lang="fr-FR" dirty="0"/>
              <a:t>					 2 </a:t>
            </a:r>
            <a:r>
              <a:rPr lang="fr-FR" b="1" dirty="0" err="1">
                <a:sym typeface="Symbol"/>
              </a:rPr>
              <a:t></a:t>
            </a:r>
            <a:r>
              <a:rPr lang="fr-FR" dirty="0"/>
              <a:t> : un As Majeur</a:t>
            </a:r>
          </a:p>
          <a:p>
            <a:r>
              <a:rPr lang="fr-FR" dirty="0"/>
              <a:t>					 2SA : 8 H ou 2 Rois</a:t>
            </a:r>
          </a:p>
          <a:p>
            <a:r>
              <a:rPr lang="fr-FR" dirty="0"/>
              <a:t>					 3 </a:t>
            </a:r>
            <a:r>
              <a:rPr lang="fr-FR" b="1" dirty="0" err="1">
                <a:sym typeface="Symbol"/>
              </a:rPr>
              <a:t>/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</a:t>
            </a:r>
            <a:r>
              <a:rPr lang="fr-FR" dirty="0"/>
              <a:t> : l’As de la couleur</a:t>
            </a:r>
          </a:p>
          <a:p>
            <a:r>
              <a:rPr lang="fr-FR" dirty="0"/>
              <a:t>					 3 SA : 2 As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412750" y="5003127"/>
            <a:ext cx="557282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 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/</a:t>
            </a:r>
            <a:r>
              <a:rPr lang="fr-FR" b="1" dirty="0" err="1">
                <a:sym typeface="Symbol"/>
              </a:rPr>
              <a:t></a:t>
            </a:r>
            <a:r>
              <a:rPr lang="fr-FR" dirty="0">
                <a:sym typeface="Symbol"/>
              </a:rPr>
              <a:t> </a:t>
            </a:r>
            <a:r>
              <a:rPr lang="fr-FR" dirty="0"/>
              <a:t>: Faible 6 cartes (6 à 10H)</a:t>
            </a:r>
          </a:p>
          <a:p>
            <a:r>
              <a:rPr lang="fr-FR" dirty="0"/>
              <a:t>3 </a:t>
            </a:r>
            <a:r>
              <a:rPr lang="fr-FR" b="1" dirty="0" err="1">
                <a:sym typeface="Symbol"/>
              </a:rPr>
              <a:t>/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//</a:t>
            </a:r>
            <a:r>
              <a:rPr lang="fr-FR" b="1" dirty="0" err="1">
                <a:sym typeface="Symbol"/>
              </a:rPr>
              <a:t></a:t>
            </a:r>
            <a:r>
              <a:rPr lang="fr-FR" dirty="0"/>
              <a:t> : barrage 7 cartes (6 à 10H)</a:t>
            </a:r>
          </a:p>
          <a:p>
            <a:r>
              <a:rPr lang="fr-FR" dirty="0"/>
              <a:t>3SA : Mineure affranchie d’au moins 7 cartes par ARD</a:t>
            </a:r>
          </a:p>
          <a:p>
            <a:r>
              <a:rPr lang="fr-FR" dirty="0"/>
              <a:t>4 </a:t>
            </a:r>
            <a:r>
              <a:rPr lang="fr-FR" b="1" dirty="0" err="1">
                <a:sym typeface="Symbol"/>
              </a:rPr>
              <a:t>/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//</a:t>
            </a:r>
            <a:r>
              <a:rPr lang="fr-FR" b="1" dirty="0" err="1">
                <a:sym typeface="Symbol"/>
              </a:rPr>
              <a:t></a:t>
            </a:r>
            <a:r>
              <a:rPr lang="fr-FR" dirty="0"/>
              <a:t> : Barrage 8 cartes, 10 H maxi, pas deux As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412751" y="1005443"/>
            <a:ext cx="3412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Majeure 5</a:t>
            </a:r>
            <a:r>
              <a:rPr lang="fr-FR" baseline="30000" dirty="0"/>
              <a:t>ème</a:t>
            </a:r>
            <a:r>
              <a:rPr lang="fr-FR" dirty="0"/>
              <a:t> , Meilleure mineure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330200" y="6473952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Apple Chancery"/>
              </a:rPr>
              <a:t>JLN</a:t>
            </a:r>
          </a:p>
        </p:txBody>
      </p:sp>
      <p:sp>
        <p:nvSpPr>
          <p:cNvPr id="18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879850" y="76201"/>
            <a:ext cx="3136900" cy="288925"/>
          </a:xfrm>
        </p:spPr>
        <p:txBody>
          <a:bodyPr/>
          <a:lstStyle/>
          <a:p>
            <a:r>
              <a:rPr lang="fr-FR" dirty="0"/>
              <a:t>Bridge ENS résumé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033120" y="4747568"/>
            <a:ext cx="2448272" cy="593969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Unicolore : 8/9  levées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329265" y="5457905"/>
            <a:ext cx="1161008" cy="406196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SA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Résumé de l’ouverture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30200" y="993098"/>
            <a:ext cx="94107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dirty="0"/>
              <a:t>11     12     13     14     15     16     17     18     19     20     21     22    23     24</a:t>
            </a:r>
            <a:r>
              <a:rPr lang="fr-FR" sz="2900" dirty="0"/>
              <a:t>	</a:t>
            </a:r>
            <a:endParaRPr lang="fr-FR" sz="288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D354E-05BA-674A-96A9-51D71C099A6D}" type="datetime4">
              <a:rPr lang="fr-FR" smtClean="0"/>
              <a:pPr/>
              <a:t>21 mars 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Bridge ENS résumé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350CB-3F24-DC45-A021-92D711A1B87F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330200" y="6473952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Apple Chancery"/>
              </a:rPr>
              <a:t>JLN</a:t>
            </a:r>
          </a:p>
        </p:txBody>
      </p:sp>
      <p:sp>
        <p:nvSpPr>
          <p:cNvPr id="8" name="Rectangle 7"/>
          <p:cNvSpPr/>
          <p:nvPr/>
        </p:nvSpPr>
        <p:spPr>
          <a:xfrm>
            <a:off x="1286591" y="1780580"/>
            <a:ext cx="6435489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1T/1K</a:t>
            </a:r>
          </a:p>
        </p:txBody>
      </p:sp>
      <p:sp>
        <p:nvSpPr>
          <p:cNvPr id="9" name="Rectangle 8"/>
          <p:cNvSpPr/>
          <p:nvPr/>
        </p:nvSpPr>
        <p:spPr>
          <a:xfrm>
            <a:off x="1286591" y="2396616"/>
            <a:ext cx="6426905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1C/1P Majeure 5</a:t>
            </a:r>
            <a:r>
              <a:rPr lang="fr-FR" baseline="30000" dirty="0">
                <a:solidFill>
                  <a:srgbClr val="800000"/>
                </a:solidFill>
              </a:rPr>
              <a:t>ème</a:t>
            </a:r>
            <a:endParaRPr lang="fr-FR" dirty="0">
              <a:solidFill>
                <a:srgbClr val="8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36246" y="2996952"/>
            <a:ext cx="3024336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1T/1K </a:t>
            </a:r>
            <a:r>
              <a:rPr lang="fr-FR" sz="1600" dirty="0">
                <a:solidFill>
                  <a:srgbClr val="800000"/>
                </a:solidFill>
              </a:rPr>
              <a:t>bicolore cher et à saut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314819" y="3705809"/>
            <a:ext cx="1134126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1SA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033121" y="5848697"/>
            <a:ext cx="1296144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2SA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553400" y="5870931"/>
            <a:ext cx="1344092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2K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033120" y="4310286"/>
            <a:ext cx="2457153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2T : Fort indéterminé</a:t>
            </a:r>
            <a:endParaRPr lang="fr-FR" sz="1600" dirty="0">
              <a:solidFill>
                <a:srgbClr val="80000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272480" y="1369496"/>
            <a:ext cx="2106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Nombre de points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1</a:t>
            </a:r>
            <a:r>
              <a:rPr lang="fr-FR" b="1" baseline="30000" dirty="0"/>
              <a:t>ère</a:t>
            </a:r>
            <a:r>
              <a:rPr lang="fr-FR" b="1" dirty="0"/>
              <a:t> Réponse du partenaire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dirty="0"/>
              <a:t>4     5      6      7      8      9      10      11      12      13      14      15     16      17</a:t>
            </a:r>
            <a:r>
              <a:rPr lang="fr-FR" sz="2900" dirty="0"/>
              <a:t>	</a:t>
            </a:r>
            <a:endParaRPr lang="fr-FR" sz="288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D354E-05BA-674A-96A9-51D71C099A6D}" type="datetime4">
              <a:rPr lang="fr-FR" smtClean="0"/>
              <a:pPr/>
              <a:t>21 mars 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Bridge ENS résumé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350CB-3F24-DC45-A021-92D711A1B87F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330200" y="6473952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Apple Chancery"/>
              </a:rPr>
              <a:t>JLN</a:t>
            </a:r>
          </a:p>
        </p:txBody>
      </p:sp>
      <p:sp>
        <p:nvSpPr>
          <p:cNvPr id="8" name="Rectangle 7"/>
          <p:cNvSpPr/>
          <p:nvPr/>
        </p:nvSpPr>
        <p:spPr>
          <a:xfrm>
            <a:off x="974558" y="2452246"/>
            <a:ext cx="3042338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1 sur 1</a:t>
            </a:r>
          </a:p>
        </p:txBody>
      </p:sp>
      <p:sp>
        <p:nvSpPr>
          <p:cNvPr id="9" name="Rectangle 8"/>
          <p:cNvSpPr/>
          <p:nvPr/>
        </p:nvSpPr>
        <p:spPr>
          <a:xfrm>
            <a:off x="974558" y="3256080"/>
            <a:ext cx="7254806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1 sur 1 : si 4</a:t>
            </a:r>
            <a:r>
              <a:rPr lang="fr-FR" baseline="30000" dirty="0">
                <a:solidFill>
                  <a:srgbClr val="800000"/>
                </a:solidFill>
              </a:rPr>
              <a:t>ème </a:t>
            </a:r>
            <a:r>
              <a:rPr lang="fr-FR" dirty="0">
                <a:solidFill>
                  <a:srgbClr val="800000"/>
                </a:solidFill>
              </a:rPr>
              <a:t>économique, si 5</a:t>
            </a:r>
            <a:r>
              <a:rPr lang="fr-FR" baseline="30000" dirty="0">
                <a:solidFill>
                  <a:srgbClr val="800000"/>
                </a:solidFill>
              </a:rPr>
              <a:t>ème </a:t>
            </a:r>
            <a:r>
              <a:rPr lang="fr-FR" dirty="0">
                <a:solidFill>
                  <a:srgbClr val="800000"/>
                </a:solidFill>
              </a:rPr>
              <a:t>la plus chère</a:t>
            </a:r>
          </a:p>
        </p:txBody>
      </p:sp>
      <p:sp>
        <p:nvSpPr>
          <p:cNvPr id="10" name="Rectangle 9"/>
          <p:cNvSpPr/>
          <p:nvPr/>
        </p:nvSpPr>
        <p:spPr>
          <a:xfrm>
            <a:off x="1537731" y="4191356"/>
            <a:ext cx="2574286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2 sur 1</a:t>
            </a:r>
            <a:endParaRPr lang="fr-FR" sz="1600" dirty="0">
              <a:solidFill>
                <a:srgbClr val="8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112017" y="4191356"/>
            <a:ext cx="1387045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3 sur 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077549" y="5301208"/>
            <a:ext cx="1427924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2SA sur 1m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505473" y="5301208"/>
            <a:ext cx="2216608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3SA</a:t>
            </a:r>
          </a:p>
        </p:txBody>
      </p:sp>
      <p:sp>
        <p:nvSpPr>
          <p:cNvPr id="15" name="Rectangle 14"/>
          <p:cNvSpPr/>
          <p:nvPr/>
        </p:nvSpPr>
        <p:spPr>
          <a:xfrm>
            <a:off x="991411" y="5301208"/>
            <a:ext cx="3086138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1SA</a:t>
            </a:r>
            <a:endParaRPr lang="fr-FR" sz="1600" dirty="0">
              <a:solidFill>
                <a:srgbClr val="8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045190" y="2452246"/>
            <a:ext cx="4184175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2 sur 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252327" y="2452246"/>
            <a:ext cx="1326147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3/1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0" y="2452246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Forcing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4077549" y="2020198"/>
            <a:ext cx="2402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 seule couleur longue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27258" y="3279843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Forcing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2470751" y="2884294"/>
            <a:ext cx="4512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Au moins deux couleur longue (4</a:t>
            </a:r>
            <a:r>
              <a:rPr lang="fr-FR" baseline="30000" dirty="0"/>
              <a:t>ème</a:t>
            </a:r>
            <a:r>
              <a:rPr lang="fr-FR" dirty="0"/>
              <a:t> ou 5</a:t>
            </a:r>
            <a:r>
              <a:rPr lang="fr-FR" baseline="30000" dirty="0"/>
              <a:t>ème</a:t>
            </a:r>
            <a:r>
              <a:rPr lang="fr-FR" dirty="0"/>
              <a:t>)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27258" y="4096004"/>
            <a:ext cx="1467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Soutien dans</a:t>
            </a:r>
          </a:p>
          <a:p>
            <a:r>
              <a:rPr lang="fr-FR" dirty="0"/>
              <a:t>La couleur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505473" y="4191356"/>
            <a:ext cx="2216608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4 sur 1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7951248" y="4222656"/>
            <a:ext cx="1786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Non Forcing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330200" y="5363924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SA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8116348" y="5363924"/>
            <a:ext cx="1786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Non Forcing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272480" y="1369496"/>
            <a:ext cx="2106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Nombre de points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112016" y="4649656"/>
            <a:ext cx="1387045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2SA sur 1M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420592" y="6080125"/>
            <a:ext cx="8114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u="sng" dirty="0"/>
              <a:t>Attention :</a:t>
            </a:r>
            <a:r>
              <a:rPr lang="fr-FR" dirty="0"/>
              <a:t> sur ouverture Majeure, la réponse de 2SA = fit de 3 cartes (11-12DHL)</a:t>
            </a:r>
          </a:p>
        </p:txBody>
      </p:sp>
    </p:spTree>
    <p:extLst>
      <p:ext uri="{BB962C8B-B14F-4D97-AF65-F5344CB8AC3E}">
        <p14:creationId xmlns:p14="http://schemas.microsoft.com/office/powerpoint/2010/main" val="3074229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1</a:t>
            </a:r>
            <a:r>
              <a:rPr lang="fr-FR" b="1" baseline="30000" dirty="0"/>
              <a:t>ère</a:t>
            </a:r>
            <a:r>
              <a:rPr lang="fr-FR" b="1" dirty="0"/>
              <a:t> Réponse du partenaire sur 1SA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30200" y="1554163"/>
            <a:ext cx="957249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dirty="0"/>
              <a:t>3     4     5      6      7      8      9      10      11      12      13      14      15     16      17</a:t>
            </a:r>
            <a:r>
              <a:rPr lang="fr-FR" sz="2900" dirty="0"/>
              <a:t>	</a:t>
            </a:r>
            <a:endParaRPr lang="fr-FR" sz="288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D354E-05BA-674A-96A9-51D71C099A6D}" type="datetime4">
              <a:rPr lang="fr-FR" smtClean="0"/>
              <a:pPr/>
              <a:t>21 mars 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Bridge ENS résumé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350CB-3F24-DC45-A021-92D711A1B87F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330200" y="6473952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Apple Chancery"/>
              </a:rPr>
              <a:t>JLN</a:t>
            </a:r>
          </a:p>
        </p:txBody>
      </p:sp>
      <p:sp>
        <p:nvSpPr>
          <p:cNvPr id="8" name="Rectangle 7"/>
          <p:cNvSpPr/>
          <p:nvPr/>
        </p:nvSpPr>
        <p:spPr>
          <a:xfrm>
            <a:off x="584515" y="2452246"/>
            <a:ext cx="2084342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Passe</a:t>
            </a:r>
          </a:p>
        </p:txBody>
      </p:sp>
      <p:sp>
        <p:nvSpPr>
          <p:cNvPr id="9" name="Rectangle 8"/>
          <p:cNvSpPr/>
          <p:nvPr/>
        </p:nvSpPr>
        <p:spPr>
          <a:xfrm>
            <a:off x="584515" y="3620668"/>
            <a:ext cx="2652295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Passe</a:t>
            </a:r>
          </a:p>
        </p:txBody>
      </p:sp>
      <p:sp>
        <p:nvSpPr>
          <p:cNvPr id="10" name="Rectangle 9"/>
          <p:cNvSpPr/>
          <p:nvPr/>
        </p:nvSpPr>
        <p:spPr>
          <a:xfrm>
            <a:off x="3236809" y="3620668"/>
            <a:ext cx="4879538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2 </a:t>
            </a:r>
            <a:r>
              <a:rPr lang="fr-FR" dirty="0" err="1">
                <a:solidFill>
                  <a:srgbClr val="800000"/>
                </a:solidFill>
              </a:rPr>
              <a:t>T</a:t>
            </a:r>
            <a:r>
              <a:rPr lang="fr-FR" dirty="0">
                <a:solidFill>
                  <a:srgbClr val="800000"/>
                </a:solidFill>
              </a:rPr>
              <a:t> : </a:t>
            </a:r>
            <a:r>
              <a:rPr lang="fr-FR" dirty="0" err="1">
                <a:solidFill>
                  <a:srgbClr val="800000"/>
                </a:solidFill>
              </a:rPr>
              <a:t>stayman</a:t>
            </a:r>
            <a:r>
              <a:rPr lang="fr-FR" dirty="0">
                <a:solidFill>
                  <a:srgbClr val="800000"/>
                </a:solidFill>
              </a:rPr>
              <a:t> (au moins une Majeure 4</a:t>
            </a:r>
            <a:r>
              <a:rPr lang="fr-FR" baseline="30000" dirty="0">
                <a:solidFill>
                  <a:srgbClr val="800000"/>
                </a:solidFill>
              </a:rPr>
              <a:t>ème</a:t>
            </a:r>
            <a:r>
              <a:rPr lang="fr-FR" dirty="0">
                <a:solidFill>
                  <a:srgbClr val="800000"/>
                </a:solidFill>
              </a:rPr>
              <a:t>)</a:t>
            </a:r>
            <a:endParaRPr lang="fr-FR" sz="1600" dirty="0">
              <a:solidFill>
                <a:srgbClr val="8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4797152"/>
            <a:ext cx="8116346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Texas Majeure et mineure</a:t>
            </a:r>
            <a:endParaRPr lang="fr-FR" sz="1600" dirty="0">
              <a:solidFill>
                <a:srgbClr val="8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83895" y="2448966"/>
            <a:ext cx="1195956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2 SA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890836" y="2452246"/>
            <a:ext cx="4225511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3SA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95412" y="2082914"/>
            <a:ext cx="3042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Pas de Majeure 5</a:t>
            </a:r>
            <a:r>
              <a:rPr lang="fr-FR" baseline="30000" dirty="0"/>
              <a:t>ème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272480" y="1369496"/>
            <a:ext cx="2106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Nombre de points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619407" y="2452246"/>
            <a:ext cx="1170130" cy="291167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Chelem</a:t>
            </a:r>
          </a:p>
        </p:txBody>
      </p:sp>
      <p:sp>
        <p:nvSpPr>
          <p:cNvPr id="18" name="Rectangle 17"/>
          <p:cNvSpPr/>
          <p:nvPr/>
        </p:nvSpPr>
        <p:spPr>
          <a:xfrm>
            <a:off x="966033" y="3244334"/>
            <a:ext cx="1466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Majeure 4</a:t>
            </a:r>
            <a:r>
              <a:rPr lang="fr-FR" baseline="30000" dirty="0"/>
              <a:t>ème</a:t>
            </a:r>
            <a:endParaRPr lang="fr-FR" dirty="0"/>
          </a:p>
        </p:txBody>
      </p:sp>
      <p:sp>
        <p:nvSpPr>
          <p:cNvPr id="29" name="ZoneTexte 28"/>
          <p:cNvSpPr txBox="1"/>
          <p:nvPr/>
        </p:nvSpPr>
        <p:spPr>
          <a:xfrm>
            <a:off x="199738" y="4427820"/>
            <a:ext cx="49872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Une Majeure 5</a:t>
            </a:r>
            <a:r>
              <a:rPr lang="fr-FR" baseline="30000" dirty="0"/>
              <a:t>ème </a:t>
            </a:r>
            <a:r>
              <a:rPr lang="fr-FR" dirty="0"/>
              <a:t>ou une mineure 6</a:t>
            </a:r>
            <a:r>
              <a:rPr lang="fr-FR" baseline="30000" dirty="0"/>
              <a:t>éme</a:t>
            </a:r>
          </a:p>
          <a:p>
            <a:pPr algn="ctr"/>
            <a:endParaRPr lang="fr-FR" baseline="30000" dirty="0"/>
          </a:p>
        </p:txBody>
      </p:sp>
    </p:spTree>
    <p:extLst>
      <p:ext uri="{BB962C8B-B14F-4D97-AF65-F5344CB8AC3E}">
        <p14:creationId xmlns:p14="http://schemas.microsoft.com/office/powerpoint/2010/main" val="2254509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1</a:t>
            </a:r>
            <a:r>
              <a:rPr lang="fr-FR" b="1" baseline="30000" dirty="0"/>
              <a:t>ère</a:t>
            </a:r>
            <a:r>
              <a:rPr lang="fr-FR" b="1" dirty="0"/>
              <a:t> Réponse du partenaire sur 2SA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30200" y="1554163"/>
            <a:ext cx="957249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dirty="0"/>
              <a:t>3     4     5      6      7      8      9      10      11      12      13      14      15     16      17</a:t>
            </a:r>
            <a:r>
              <a:rPr lang="fr-FR" sz="2900" dirty="0"/>
              <a:t>	</a:t>
            </a:r>
            <a:endParaRPr lang="fr-FR" sz="288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D354E-05BA-674A-96A9-51D71C099A6D}" type="datetime4">
              <a:rPr lang="fr-FR" smtClean="0"/>
              <a:pPr/>
              <a:t>21 mars 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Bridge ENS résumé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350CB-3F24-DC45-A021-92D711A1B87F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330200" y="6473952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Apple Chancery"/>
              </a:rPr>
              <a:t>JLN</a:t>
            </a:r>
          </a:p>
        </p:txBody>
      </p:sp>
      <p:sp>
        <p:nvSpPr>
          <p:cNvPr id="8" name="Rectangle 7"/>
          <p:cNvSpPr/>
          <p:nvPr/>
        </p:nvSpPr>
        <p:spPr>
          <a:xfrm>
            <a:off x="428498" y="2452246"/>
            <a:ext cx="1092121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Passe</a:t>
            </a:r>
          </a:p>
        </p:txBody>
      </p:sp>
      <p:sp>
        <p:nvSpPr>
          <p:cNvPr id="9" name="Rectangle 8"/>
          <p:cNvSpPr/>
          <p:nvPr/>
        </p:nvSpPr>
        <p:spPr>
          <a:xfrm>
            <a:off x="428497" y="3613666"/>
            <a:ext cx="1466492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Passe</a:t>
            </a:r>
          </a:p>
        </p:txBody>
      </p:sp>
      <p:sp>
        <p:nvSpPr>
          <p:cNvPr id="10" name="Rectangle 9"/>
          <p:cNvSpPr/>
          <p:nvPr/>
        </p:nvSpPr>
        <p:spPr>
          <a:xfrm>
            <a:off x="1894989" y="3613666"/>
            <a:ext cx="3292038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3 </a:t>
            </a:r>
            <a:r>
              <a:rPr lang="fr-FR" dirty="0" err="1">
                <a:solidFill>
                  <a:srgbClr val="800000"/>
                </a:solidFill>
              </a:rPr>
              <a:t>T</a:t>
            </a:r>
            <a:r>
              <a:rPr lang="fr-FR" dirty="0">
                <a:solidFill>
                  <a:srgbClr val="800000"/>
                </a:solidFill>
              </a:rPr>
              <a:t> : </a:t>
            </a:r>
            <a:r>
              <a:rPr lang="fr-FR" dirty="0" err="1">
                <a:solidFill>
                  <a:srgbClr val="800000"/>
                </a:solidFill>
              </a:rPr>
              <a:t>stayman</a:t>
            </a:r>
            <a:endParaRPr lang="fr-FR" sz="1600" dirty="0">
              <a:solidFill>
                <a:srgbClr val="8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20619" y="5648077"/>
            <a:ext cx="3666408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Texas Majeure</a:t>
            </a:r>
            <a:endParaRPr lang="fr-FR" sz="1600" dirty="0">
              <a:solidFill>
                <a:srgbClr val="8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520619" y="2456066"/>
            <a:ext cx="2964328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3SA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484947" y="2452246"/>
            <a:ext cx="1482166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4SA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428498" y="2082914"/>
            <a:ext cx="2553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Pas de Majeure 5</a:t>
            </a:r>
            <a:r>
              <a:rPr lang="fr-FR" baseline="30000" dirty="0"/>
              <a:t>ème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272480" y="1369496"/>
            <a:ext cx="2106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Nombre de points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844497" y="3613666"/>
            <a:ext cx="3711015" cy="246645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Chelem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28497" y="3244334"/>
            <a:ext cx="1466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Majeure 4</a:t>
            </a:r>
            <a:r>
              <a:rPr lang="fr-FR" baseline="30000" dirty="0"/>
              <a:t>ème</a:t>
            </a:r>
            <a:endParaRPr lang="fr-FR" dirty="0"/>
          </a:p>
        </p:txBody>
      </p:sp>
      <p:sp>
        <p:nvSpPr>
          <p:cNvPr id="29" name="ZoneTexte 28"/>
          <p:cNvSpPr txBox="1"/>
          <p:nvPr/>
        </p:nvSpPr>
        <p:spPr>
          <a:xfrm>
            <a:off x="180703" y="5179258"/>
            <a:ext cx="3042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Une Majeure 5</a:t>
            </a:r>
            <a:r>
              <a:rPr lang="fr-FR" baseline="30000" dirty="0"/>
              <a:t>ème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967113" y="2452246"/>
            <a:ext cx="1482166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6SA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180703" y="4221088"/>
            <a:ext cx="3042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Une mineure 6</a:t>
            </a:r>
            <a:r>
              <a:rPr lang="fr-FR" baseline="30000" dirty="0"/>
              <a:t>ème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247589" y="4590420"/>
            <a:ext cx="1131125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3SA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378714" y="4590420"/>
            <a:ext cx="2825404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Texas mineure * </a:t>
            </a:r>
            <a:endParaRPr lang="fr-FR" sz="1600" dirty="0">
              <a:solidFill>
                <a:srgbClr val="80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352600" y="6351508"/>
            <a:ext cx="5673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* : accepte de jouer 4SA si l’ouvreur n’est pas </a:t>
            </a:r>
            <a:r>
              <a:rPr lang="fr-FR" dirty="0" err="1"/>
              <a:t>interréssé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4695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Redemande de l’ouvreur </a:t>
            </a:r>
            <a:r>
              <a:rPr lang="fr-FR" sz="1800" b="1" i="1" dirty="0"/>
              <a:t>après un changement de couleur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30200" y="1554163"/>
            <a:ext cx="957249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dirty="0"/>
              <a:t>	     13     14     15     16     17     18     19     20     21     22    23     24</a:t>
            </a:r>
            <a:endParaRPr lang="fr-FR" sz="288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D354E-05BA-674A-96A9-51D71C099A6D}" type="datetime4">
              <a:rPr lang="fr-FR" smtClean="0"/>
              <a:pPr/>
              <a:t>21 mars 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Bridge ENS résumé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350CB-3F24-DC45-A021-92D711A1B87F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330200" y="6473952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Apple Chancery"/>
              </a:rPr>
              <a:t>JLN</a:t>
            </a:r>
          </a:p>
        </p:txBody>
      </p:sp>
      <p:sp>
        <p:nvSpPr>
          <p:cNvPr id="9" name="Rectangle 8"/>
          <p:cNvSpPr/>
          <p:nvPr/>
        </p:nvSpPr>
        <p:spPr>
          <a:xfrm>
            <a:off x="1910662" y="3487698"/>
            <a:ext cx="2652295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2 sur 1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86335" y="3487698"/>
            <a:ext cx="1926838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3 sur 1</a:t>
            </a:r>
            <a:endParaRPr lang="fr-FR" sz="1600" dirty="0">
              <a:solidFill>
                <a:srgbClr val="8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20620" y="5323780"/>
            <a:ext cx="1716191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1SA</a:t>
            </a:r>
            <a:endParaRPr lang="fr-FR" sz="1600" dirty="0">
              <a:solidFill>
                <a:srgbClr val="8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953461" y="2099558"/>
            <a:ext cx="3389582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Economique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343043" y="2078226"/>
            <a:ext cx="3198356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Bicolore cher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428499" y="2082914"/>
            <a:ext cx="1092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Bicolore</a:t>
            </a:r>
            <a:endParaRPr lang="fr-FR" baseline="30000" dirty="0"/>
          </a:p>
        </p:txBody>
      </p:sp>
      <p:sp>
        <p:nvSpPr>
          <p:cNvPr id="28" name="ZoneTexte 27"/>
          <p:cNvSpPr txBox="1"/>
          <p:nvPr/>
        </p:nvSpPr>
        <p:spPr>
          <a:xfrm>
            <a:off x="272480" y="1369496"/>
            <a:ext cx="2106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Nombre de points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28497" y="3486666"/>
            <a:ext cx="9302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Soutien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-6690" y="5363924"/>
            <a:ext cx="1756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Jeu régulier</a:t>
            </a:r>
            <a:endParaRPr lang="fr-FR" baseline="30000" dirty="0"/>
          </a:p>
        </p:txBody>
      </p:sp>
      <p:sp>
        <p:nvSpPr>
          <p:cNvPr id="20" name="Rectangle 19"/>
          <p:cNvSpPr/>
          <p:nvPr/>
        </p:nvSpPr>
        <p:spPr>
          <a:xfrm>
            <a:off x="6747200" y="2531606"/>
            <a:ext cx="1794199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À saut  FM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180704" y="4405754"/>
            <a:ext cx="1651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Unicolore</a:t>
            </a:r>
            <a:endParaRPr lang="fr-FR" baseline="30000" dirty="0"/>
          </a:p>
        </p:txBody>
      </p:sp>
      <p:sp>
        <p:nvSpPr>
          <p:cNvPr id="22" name="Rectangle 21"/>
          <p:cNvSpPr/>
          <p:nvPr/>
        </p:nvSpPr>
        <p:spPr>
          <a:xfrm>
            <a:off x="1937104" y="4343038"/>
            <a:ext cx="2625853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Répétition Couleur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563897" y="4343038"/>
            <a:ext cx="3114796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Saut  (belle couleur 6</a:t>
            </a:r>
            <a:r>
              <a:rPr lang="fr-FR" baseline="30000" dirty="0">
                <a:solidFill>
                  <a:srgbClr val="800000"/>
                </a:solidFill>
              </a:rPr>
              <a:t>ème</a:t>
            </a:r>
            <a:r>
              <a:rPr lang="fr-FR" dirty="0">
                <a:solidFill>
                  <a:srgbClr val="800000"/>
                </a:solidFill>
              </a:rPr>
              <a:t>)</a:t>
            </a:r>
            <a:endParaRPr lang="fr-FR" sz="1600" dirty="0">
              <a:solidFill>
                <a:srgbClr val="80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513174" y="3495596"/>
            <a:ext cx="2028225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4 sur 1</a:t>
            </a:r>
            <a:endParaRPr lang="fr-FR" sz="1600" dirty="0">
              <a:solidFill>
                <a:srgbClr val="80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236810" y="5323780"/>
            <a:ext cx="2106233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Bicolore éco.</a:t>
            </a:r>
            <a:endParaRPr lang="fr-FR" sz="1600" dirty="0">
              <a:solidFill>
                <a:srgbClr val="80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343043" y="5321806"/>
            <a:ext cx="1404157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2SA</a:t>
            </a:r>
            <a:endParaRPr lang="fr-FR" sz="16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240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Redemande de l’ouvreur </a:t>
            </a:r>
            <a:r>
              <a:rPr lang="fr-FR" sz="1800" b="1" i="1" dirty="0"/>
              <a:t>sur un soutien (NF)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30200" y="1554163"/>
            <a:ext cx="957249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dirty="0"/>
              <a:t>	     13     14     15     16     17     18     19     20     21     22    23     24</a:t>
            </a:r>
            <a:endParaRPr lang="fr-FR" sz="288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D354E-05BA-674A-96A9-51D71C099A6D}" type="datetime4">
              <a:rPr lang="fr-FR" smtClean="0"/>
              <a:pPr/>
              <a:t>21 mars 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Bridge ENS résumé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350CB-3F24-DC45-A021-92D711A1B87F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330200" y="6473952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Apple Chancery"/>
              </a:rPr>
              <a:t>JLN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471793" y="2078226"/>
            <a:ext cx="1716191" cy="4367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Passe</a:t>
            </a:r>
            <a:endParaRPr lang="fr-FR" sz="1600" dirty="0">
              <a:solidFill>
                <a:srgbClr val="8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236809" y="2082914"/>
            <a:ext cx="3276364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Enchère d’essais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513174" y="2078226"/>
            <a:ext cx="2028225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Manche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96580" y="2078227"/>
            <a:ext cx="1092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Soutien</a:t>
            </a:r>
          </a:p>
          <a:p>
            <a:pPr algn="ctr"/>
            <a:r>
              <a:rPr lang="fr-FR" dirty="0"/>
              <a:t>Simple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272480" y="1369496"/>
            <a:ext cx="2106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Nombre de points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67036" y="2963655"/>
            <a:ext cx="9430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Soutien</a:t>
            </a:r>
          </a:p>
          <a:p>
            <a:r>
              <a:rPr lang="fr-FR" dirty="0"/>
              <a:t>À Saut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612740" y="3063548"/>
            <a:ext cx="3900433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Manche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478349" y="3058860"/>
            <a:ext cx="1134391" cy="4367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Passe</a:t>
            </a:r>
            <a:endParaRPr lang="fr-FR" sz="16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840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Redemande de l’ouvreur </a:t>
            </a:r>
            <a:r>
              <a:rPr lang="fr-FR" sz="1800" b="1" i="1" dirty="0"/>
              <a:t>sur une réponse à SA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30200" y="1554163"/>
            <a:ext cx="957249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dirty="0"/>
              <a:t>	     13     14     15     16     17     18     19     20     21     22    23     24</a:t>
            </a:r>
            <a:endParaRPr lang="fr-FR" sz="288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D354E-05BA-674A-96A9-51D71C099A6D}" type="datetime4">
              <a:rPr lang="fr-FR" smtClean="0"/>
              <a:pPr/>
              <a:t>21 mars 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Bridge ENS résumé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350CB-3F24-DC45-A021-92D711A1B87F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330200" y="6473952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Apple Chancery"/>
              </a:rPr>
              <a:t>JLN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988671" y="2086486"/>
            <a:ext cx="2826314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Bicolore économique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814985" y="2086486"/>
            <a:ext cx="858095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2SA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96580" y="2078226"/>
            <a:ext cx="1092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Sur 1SA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272480" y="1369496"/>
            <a:ext cx="2106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Nombre de points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40515" y="3164706"/>
            <a:ext cx="9797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Sur 2SA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673080" y="2086486"/>
            <a:ext cx="2166241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3SA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56610" y="4077072"/>
            <a:ext cx="8114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u="sng" dirty="0"/>
              <a:t>Attention :</a:t>
            </a:r>
            <a:r>
              <a:rPr lang="fr-FR" dirty="0"/>
              <a:t> sur ouverture Majeure, la réponse de 2SA = fit de 3 cartes (11-12DHL)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428438" y="3061340"/>
            <a:ext cx="1761749" cy="10157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Répétition de la couleur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190187" y="3061340"/>
            <a:ext cx="3432381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Manche en Majeure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96581" y="5167898"/>
            <a:ext cx="9797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Sur 2SA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497840" y="2692008"/>
            <a:ext cx="2012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Ouverture Majeure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497840" y="5111517"/>
            <a:ext cx="1036892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rgbClr val="800000"/>
                </a:solidFill>
              </a:rPr>
              <a:t>Passe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534731" y="5111517"/>
            <a:ext cx="4087837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Recherche manche (SA ou mineure)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497840" y="5575082"/>
            <a:ext cx="1036892" cy="7342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3 Couleur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534731" y="5867787"/>
            <a:ext cx="4087837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800000"/>
                </a:solidFill>
              </a:rPr>
              <a:t>Recherche manche (SA ou mineure)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7016750" y="544522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27" name="Rectangle 26"/>
          <p:cNvSpPr/>
          <p:nvPr/>
        </p:nvSpPr>
        <p:spPr>
          <a:xfrm>
            <a:off x="6624449" y="5119499"/>
            <a:ext cx="18167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Main régulière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631140" y="5927214"/>
            <a:ext cx="30023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Main irrégulière unicolore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1699272" y="4742185"/>
            <a:ext cx="2016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Ouverture mineure</a:t>
            </a:r>
          </a:p>
        </p:txBody>
      </p:sp>
    </p:spTree>
    <p:extLst>
      <p:ext uri="{BB962C8B-B14F-4D97-AF65-F5344CB8AC3E}">
        <p14:creationId xmlns:p14="http://schemas.microsoft.com/office/powerpoint/2010/main" val="8983631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andonnée">
  <a:themeElements>
    <a:clrScheme name="Randonné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Randonnée">
      <a:majorFont>
        <a:latin typeface="Franklin Gothic Medium"/>
        <a:ea typeface=""/>
        <a:cs typeface=""/>
        <a:font script="Jpan" typeface="ヒラギノ角ゴ Pro W6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ＭＳ Ｐゴシック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Randonné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793</Words>
  <Application>Microsoft Macintosh PowerPoint</Application>
  <PresentationFormat>Format A4 (210 x 297 mm)</PresentationFormat>
  <Paragraphs>219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7" baseType="lpstr">
      <vt:lpstr>Apple Chancery</vt:lpstr>
      <vt:lpstr>Calibri</vt:lpstr>
      <vt:lpstr>Franklin Gothic Book</vt:lpstr>
      <vt:lpstr>Franklin Gothic Medium</vt:lpstr>
      <vt:lpstr>Symbol</vt:lpstr>
      <vt:lpstr>Wingdings 2</vt:lpstr>
      <vt:lpstr>Randonnée</vt:lpstr>
      <vt:lpstr>Présentation PowerPoint</vt:lpstr>
      <vt:lpstr>Présentation PowerPoint</vt:lpstr>
      <vt:lpstr>Résumé de l’ouverture </vt:lpstr>
      <vt:lpstr>1ère Réponse du partenaire </vt:lpstr>
      <vt:lpstr>1ère Réponse du partenaire sur 1SA </vt:lpstr>
      <vt:lpstr>1ère Réponse du partenaire sur 2SA </vt:lpstr>
      <vt:lpstr>Redemande de l’ouvreur après un changement de couleur</vt:lpstr>
      <vt:lpstr>Redemande de l’ouvreur sur un soutien (NF) </vt:lpstr>
      <vt:lpstr>Redemande de l’ouvreur sur une réponse à SA</vt:lpstr>
      <vt:lpstr>Quelques conventions utiles</vt:lpstr>
    </vt:vector>
  </TitlesOfParts>
  <Manager/>
  <Company/>
  <LinksUpToDate>false</LinksUpToDate>
  <SharedDoc>false</SharedDoc>
  <HyperlinkBase/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redemande de l’ouvreur </dc:title>
  <dc:subject/>
  <dc:creator>jean luc neau</dc:creator>
  <cp:keywords/>
  <dc:description/>
  <cp:lastModifiedBy>jean luc neau</cp:lastModifiedBy>
  <cp:revision>47</cp:revision>
  <cp:lastPrinted>2016-07-19T09:08:24Z</cp:lastPrinted>
  <dcterms:created xsi:type="dcterms:W3CDTF">2010-10-07T07:45:26Z</dcterms:created>
  <dcterms:modified xsi:type="dcterms:W3CDTF">2018-03-21T07:41:20Z</dcterms:modified>
  <cp:category/>
</cp:coreProperties>
</file>