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4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9"/>
  </p:normalViewPr>
  <p:slideViewPr>
    <p:cSldViewPr snapToObjects="1">
      <p:cViewPr varScale="1">
        <p:scale>
          <a:sx n="156" d="100"/>
          <a:sy n="156" d="100"/>
        </p:scale>
        <p:origin x="200" y="2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2A7FC-AE48-0A48-B29D-D24DDFE04391}" type="datetimeFigureOut">
              <a:rPr lang="fr-FR" smtClean="0"/>
              <a:pPr/>
              <a:t>21/03/2018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8C598-07D0-E14D-B2BE-12F91BC227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442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BEB9C-DB61-B74A-AAE3-EE703359D125}" type="datetimeFigureOut">
              <a:rPr lang="fr-FR" smtClean="0"/>
              <a:pPr/>
              <a:t>21/03/2018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96C1B-C8B6-1648-8C26-69AE990646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40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1A85-8264-0041-B72D-8BD8E59AE61C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BF9C-74C2-9E46-A94F-DC701F641A78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C4EB-6808-2348-A3A3-6B32AA3E007F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05C1-B8BD-7D4D-BF69-7F1747A666FA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0FD0-53F9-1441-93FB-76C9C7859310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7731-9D2E-664E-B72C-74F22F2FDA57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981B-263E-924A-AFA6-2C721DB9F66D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A8D-79B7-B146-B67E-6F5F6A8DBC8E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AACD-0198-334E-B5F0-C1DF4BD2D755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CB48-F6F9-454F-86A9-11231A1F1FFA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 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93B1-6FF2-B040-8654-D9FBFDB38AF2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Bridge ENS Cours N°4</a:t>
            </a: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DAD0B5-86BC-2542-9EE5-D01C357E1955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r-FR"/>
              <a:t>Bridge ENS Cours N°4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2350CB-3F24-DC45-A021-92D711A1B8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65100" y="0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ym typeface="Symbol"/>
              </a:rPr>
              <a:t>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05C1-B8BD-7D4D-BF69-7F1747A666FA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47650" y="228601"/>
            <a:ext cx="6356350" cy="86158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Table de décision</a:t>
            </a:r>
            <a:endParaRPr lang="fr-FR" dirty="0"/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915400" y="6473952"/>
            <a:ext cx="822198" cy="246888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4572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E3E5BA-C3E2-234C-8840-B94D9089B974}" type="slidenum">
              <a:rPr lang="fr-FR" smtClean="0"/>
              <a:pPr/>
              <a:t>1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742950" y="685800"/>
            <a:ext cx="8172450" cy="556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96276" y="6063734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806700" y="44196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568450" y="53340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44950" y="3657600"/>
            <a:ext cx="44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27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448300" y="27432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770076" y="18288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842250" y="1090189"/>
            <a:ext cx="4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509372" y="1828800"/>
            <a:ext cx="139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Petit chelem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104696" y="2743200"/>
            <a:ext cx="213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Manche en mineure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40199" y="3657600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Manche en majeure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571942" y="44196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Manche à Sans Atout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185495" y="4388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3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989624" y="5334000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52013" y="3626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4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827095" y="27124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5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189863" y="17980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6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263424" y="1059411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7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56726" y="905523"/>
            <a:ext cx="402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Points HL pour un contrat à Sans Atout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806701" y="5149334"/>
            <a:ext cx="649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chemeClr val="accent6">
                    <a:lumMod val="75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Points HLD pour un contrat à la couleur (longueur + distribution)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19758" y="1613356"/>
            <a:ext cx="525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à partir de 5 cartes d’une couleur affranchissable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956726" y="1244077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POINTS HL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137073" y="5518666"/>
            <a:ext cx="398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HLD (en cas de fit)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760778" y="5848290"/>
            <a:ext cx="360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+2 point par atout à partir du neuvième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760778" y="6217622"/>
            <a:ext cx="6703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par petit </a:t>
            </a:r>
            <a:r>
              <a:rPr lang="fr-FR" sz="1600" dirty="0" err="1"/>
              <a:t>doubleton</a:t>
            </a:r>
            <a:r>
              <a:rPr lang="fr-FR" sz="1600" dirty="0"/>
              <a:t>, +2 points par singleton, +3 points par chicane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14137" y="1951910"/>
            <a:ext cx="1639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As = 4 points</a:t>
            </a:r>
          </a:p>
          <a:p>
            <a:r>
              <a:rPr lang="fr-FR" sz="1600" dirty="0"/>
              <a:t>Roi = 3 points</a:t>
            </a:r>
          </a:p>
          <a:p>
            <a:r>
              <a:rPr lang="fr-FR" sz="1600" dirty="0"/>
              <a:t>Dame = 2 points</a:t>
            </a:r>
          </a:p>
          <a:p>
            <a:r>
              <a:rPr lang="fr-FR" sz="1600" dirty="0"/>
              <a:t>Valet = 1 points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604001" y="720857"/>
            <a:ext cx="1735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accent6">
                    <a:lumMod val="75000"/>
                  </a:schemeClr>
                </a:solidFill>
              </a:rPr>
              <a:t>Palier d’enchères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14137" y="6351508"/>
            <a:ext cx="757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points</a:t>
            </a:r>
          </a:p>
        </p:txBody>
      </p:sp>
      <p:sp>
        <p:nvSpPr>
          <p:cNvPr id="3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0" y="6032956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211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Quelques conventions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	     1. Le </a:t>
            </a:r>
            <a:r>
              <a:rPr lang="fr-FR" sz="2000" dirty="0" err="1"/>
              <a:t>Blackwood</a:t>
            </a:r>
            <a:r>
              <a:rPr lang="fr-FR" sz="2000" dirty="0"/>
              <a:t> (appel aux as) : utile pour connaître le nombre d’as</a:t>
            </a:r>
          </a:p>
          <a:p>
            <a:pPr marL="0" indent="0">
              <a:buNone/>
            </a:pPr>
            <a:r>
              <a:rPr lang="fr-FR" sz="2000" dirty="0"/>
              <a:t>	     2. Le 2 Trèfle </a:t>
            </a:r>
            <a:r>
              <a:rPr lang="fr-FR" sz="2000" dirty="0" err="1"/>
              <a:t>Roudi</a:t>
            </a:r>
            <a:r>
              <a:rPr lang="fr-FR" sz="2000" dirty="0"/>
              <a:t> (recherche d’un fit 5-3 en Majeure)</a:t>
            </a:r>
          </a:p>
          <a:p>
            <a:pPr marL="0" indent="0">
              <a:buNone/>
            </a:pPr>
            <a:r>
              <a:rPr lang="fr-FR" sz="2000" dirty="0"/>
              <a:t>	     3. La quatrième couleur forcing (rendre forcing une séquence)</a:t>
            </a:r>
          </a:p>
          <a:p>
            <a:pPr marL="0" indent="0">
              <a:buNone/>
            </a:pPr>
            <a:r>
              <a:rPr lang="fr-FR" sz="2000" dirty="0"/>
              <a:t>	     4. Le Check Back </a:t>
            </a:r>
            <a:r>
              <a:rPr lang="fr-FR" sz="2000" dirty="0" err="1"/>
              <a:t>Stayman</a:t>
            </a:r>
            <a:r>
              <a:rPr lang="fr-FR" sz="2000" dirty="0"/>
              <a:t> (recherche d’un fit 5-3 après 1x 1y 2SA)</a:t>
            </a:r>
          </a:p>
          <a:p>
            <a:pPr marL="0" indent="0">
              <a:buNone/>
            </a:pPr>
            <a:r>
              <a:rPr lang="fr-FR" sz="2000" dirty="0"/>
              <a:t>                    5. Les enchères d’essais</a:t>
            </a:r>
          </a:p>
          <a:p>
            <a:pPr marL="0" indent="0">
              <a:buNone/>
            </a:pPr>
            <a:r>
              <a:rPr lang="fr-FR" sz="2000" dirty="0"/>
              <a:t>                    6. Les interventions bicolores</a:t>
            </a:r>
          </a:p>
          <a:p>
            <a:pPr marL="0" indent="0">
              <a:buNone/>
            </a:pPr>
            <a:r>
              <a:rPr lang="fr-FR" sz="2000" dirty="0"/>
              <a:t>	</a:t>
            </a:r>
          </a:p>
          <a:p>
            <a:pPr marL="0" indent="0">
              <a:buNone/>
            </a:pP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016750" y="54452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66299" y="3933056"/>
            <a:ext cx="7731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Avec, le système et ces conventions, vous êtes parés pour jouer et débuter en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compétition.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66299" y="4983559"/>
            <a:ext cx="87315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Avec le petit livret qui vous est fourni, , vous pouvez comprendre la philosophie générale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système d’enchères français basé sur la majeure cinquième. </a:t>
            </a:r>
          </a:p>
          <a:p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02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0C34-3699-4A4D-B1BB-0D5C52F7D8BA}" type="datetime4">
              <a:rPr lang="fr-FR" smtClean="0"/>
              <a:pPr/>
              <a:t>21 mars 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8915400" y="6473952"/>
            <a:ext cx="822198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56186-5C29-E64B-84A3-3B5185323BE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30200" y="193160"/>
            <a:ext cx="9163050" cy="122237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Système d’enchères Français (SEF)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2750" y="1415534"/>
            <a:ext cx="796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SA : 15 17H : réponses </a:t>
            </a:r>
            <a:r>
              <a:rPr lang="fr-FR" dirty="0" err="1"/>
              <a:t>Stayman</a:t>
            </a:r>
            <a:r>
              <a:rPr lang="fr-FR" dirty="0"/>
              <a:t> 4 paliers, Texas (2</a:t>
            </a:r>
            <a:r>
              <a:rPr lang="fr-FR" b="1" dirty="0">
                <a:sym typeface="Symbol"/>
              </a:rPr>
              <a:t></a:t>
            </a:r>
            <a:r>
              <a:rPr lang="fr-FR" dirty="0"/>
              <a:t> &amp; 3</a:t>
            </a:r>
            <a:r>
              <a:rPr lang="fr-FR" b="1" dirty="0">
                <a:sym typeface="Symbol"/>
              </a:rPr>
              <a:t></a:t>
            </a:r>
            <a:r>
              <a:rPr lang="fr-FR" dirty="0"/>
              <a:t> pour les mineures)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12750" y="1905001"/>
            <a:ext cx="8038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SA : 20 21H : réponses </a:t>
            </a:r>
            <a:r>
              <a:rPr lang="fr-FR" dirty="0" err="1"/>
              <a:t>Stayman</a:t>
            </a:r>
            <a:r>
              <a:rPr lang="fr-FR" dirty="0"/>
              <a:t> 4 paliers , Texas (3</a:t>
            </a:r>
            <a:r>
              <a:rPr lang="fr-FR" b="1" dirty="0">
                <a:sym typeface="Symbol"/>
              </a:rPr>
              <a:t></a:t>
            </a:r>
            <a:r>
              <a:rPr lang="fr-FR" dirty="0"/>
              <a:t> &amp; 4</a:t>
            </a:r>
            <a:r>
              <a:rPr lang="fr-FR" b="1" dirty="0">
                <a:sym typeface="Symbol"/>
              </a:rPr>
              <a:t></a:t>
            </a:r>
            <a:r>
              <a:rPr lang="fr-FR" dirty="0"/>
              <a:t> pour les mineures)</a:t>
            </a:r>
          </a:p>
          <a:p>
            <a:r>
              <a:rPr lang="fr-FR" dirty="0"/>
              <a:t>			 La rectification en Majeures est </a:t>
            </a:r>
            <a:r>
              <a:rPr lang="fr-FR" dirty="0" err="1"/>
              <a:t>fittée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12750" y="2602469"/>
            <a:ext cx="820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ym typeface="Symbol"/>
              </a:rPr>
              <a:t></a:t>
            </a:r>
            <a:r>
              <a:rPr lang="fr-FR" dirty="0"/>
              <a:t> : fort indéterminé unicolore de 20 23HL ou 8 levées de jeu, ou régulier 22 23H</a:t>
            </a:r>
          </a:p>
          <a:p>
            <a:r>
              <a:rPr lang="fr-FR" dirty="0"/>
              <a:t>	Relais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sauf main comportant une couleur autonome (</a:t>
            </a:r>
            <a:r>
              <a:rPr lang="fr-FR" dirty="0" err="1"/>
              <a:t>ARDxxx</a:t>
            </a:r>
            <a:r>
              <a:rPr lang="fr-FR" dirty="0"/>
              <a:t> et plus)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2750" y="3248800"/>
            <a:ext cx="732007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Forcing de manche, 24H et plus ou 9 levées de jeu (10 en mineures)</a:t>
            </a:r>
          </a:p>
          <a:p>
            <a:r>
              <a:rPr lang="fr-FR" dirty="0"/>
              <a:t>	Réponses aux As : 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: rien </a:t>
            </a:r>
          </a:p>
          <a:p>
            <a:r>
              <a:rPr lang="fr-FR" dirty="0"/>
              <a:t>					 2 </a:t>
            </a:r>
            <a:r>
              <a:rPr lang="fr-FR" b="1" dirty="0" err="1">
                <a:sym typeface="Symbol"/>
              </a:rPr>
              <a:t></a:t>
            </a:r>
            <a:r>
              <a:rPr lang="fr-FR" dirty="0"/>
              <a:t> : un As Majeur</a:t>
            </a:r>
          </a:p>
          <a:p>
            <a:r>
              <a:rPr lang="fr-FR" dirty="0"/>
              <a:t>					 2SA : 8 H ou 2 Rois</a:t>
            </a:r>
          </a:p>
          <a:p>
            <a:r>
              <a:rPr lang="fr-FR" dirty="0"/>
              <a:t>					 3 </a:t>
            </a:r>
            <a:r>
              <a:rPr lang="fr-FR" b="1" dirty="0" err="1">
                <a:sym typeface="Symbol"/>
              </a:rPr>
              <a:t>/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l’As de la couleur</a:t>
            </a:r>
          </a:p>
          <a:p>
            <a:r>
              <a:rPr lang="fr-FR" dirty="0"/>
              <a:t>					 3 SA : 2 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2750" y="5003127"/>
            <a:ext cx="557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/</a:t>
            </a:r>
            <a:r>
              <a:rPr lang="fr-FR" b="1" dirty="0" err="1">
                <a:sym typeface="Symbol"/>
              </a:rPr>
              <a:t></a:t>
            </a:r>
            <a:r>
              <a:rPr lang="fr-FR" dirty="0">
                <a:sym typeface="Symbol"/>
              </a:rPr>
              <a:t> </a:t>
            </a:r>
            <a:r>
              <a:rPr lang="fr-FR" dirty="0"/>
              <a:t>: Faible 6 cartes (6 à 10H)</a:t>
            </a:r>
          </a:p>
          <a:p>
            <a:r>
              <a:rPr lang="fr-FR" dirty="0"/>
              <a:t>3 </a:t>
            </a:r>
            <a:r>
              <a:rPr lang="fr-FR" b="1" dirty="0" err="1">
                <a:sym typeface="Symbol"/>
              </a:rPr>
              <a:t>/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ym typeface="Symbol"/>
              </a:rPr>
              <a:t></a:t>
            </a:r>
            <a:r>
              <a:rPr lang="fr-FR" dirty="0"/>
              <a:t> : barrage 7 cartes (6 à 10H)</a:t>
            </a:r>
          </a:p>
          <a:p>
            <a:r>
              <a:rPr lang="fr-FR" dirty="0"/>
              <a:t>3SA : Mineure affranchie d’au moins 7 cartes par ARD</a:t>
            </a:r>
          </a:p>
          <a:p>
            <a:r>
              <a:rPr lang="fr-FR" dirty="0"/>
              <a:t>4 </a:t>
            </a:r>
            <a:r>
              <a:rPr lang="fr-FR" b="1" dirty="0" err="1">
                <a:sym typeface="Symbol"/>
              </a:rPr>
              <a:t>/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ym typeface="Symbol"/>
              </a:rPr>
              <a:t></a:t>
            </a:r>
            <a:r>
              <a:rPr lang="fr-FR" dirty="0"/>
              <a:t> : Barrage 8 cartes, 10 H maxi, pas deux As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2751" y="1005443"/>
            <a:ext cx="34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Majeure 5</a:t>
            </a:r>
            <a:r>
              <a:rPr lang="fr-FR" baseline="30000" dirty="0"/>
              <a:t>ème</a:t>
            </a:r>
            <a:r>
              <a:rPr lang="fr-FR" dirty="0"/>
              <a:t> , Meilleure mineure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r>
              <a:rPr lang="fr-FR" dirty="0"/>
              <a:t>Bridge ENS résumé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033120" y="4747568"/>
            <a:ext cx="2448272" cy="59396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Unicolore : 8/9  levées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29265" y="5457905"/>
            <a:ext cx="1161008" cy="40619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Résumé de l’ouverture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993098"/>
            <a:ext cx="94107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11     12     13     14     15     16     17     18     19     20     21     22    23     24</a:t>
            </a:r>
            <a:r>
              <a:rPr lang="fr-FR" sz="2900" dirty="0"/>
              <a:t>	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6591" y="1780580"/>
            <a:ext cx="6435489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1T/1K</a:t>
            </a:r>
          </a:p>
        </p:txBody>
      </p:sp>
      <p:sp>
        <p:nvSpPr>
          <p:cNvPr id="9" name="Rectangle 8"/>
          <p:cNvSpPr/>
          <p:nvPr/>
        </p:nvSpPr>
        <p:spPr>
          <a:xfrm>
            <a:off x="1286591" y="2396616"/>
            <a:ext cx="642690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1C/1P Majeure 5</a:t>
            </a:r>
            <a:r>
              <a:rPr lang="fr-FR" baseline="30000" dirty="0">
                <a:solidFill>
                  <a:srgbClr val="800000"/>
                </a:solidFill>
              </a:rPr>
              <a:t>ème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6246" y="2996952"/>
            <a:ext cx="302433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1T/1K </a:t>
            </a:r>
            <a:r>
              <a:rPr lang="fr-FR" sz="1600" dirty="0">
                <a:solidFill>
                  <a:srgbClr val="800000"/>
                </a:solidFill>
              </a:rPr>
              <a:t>bicolore cher et à saut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4819" y="3705809"/>
            <a:ext cx="113412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1SA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3121" y="5848697"/>
            <a:ext cx="129614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2SA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53400" y="5870931"/>
            <a:ext cx="13440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3120" y="4310286"/>
            <a:ext cx="2457153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2T : Fort indéterminé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Réponse du partenaire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4     5      6      7      8      9      10      11      12      13      14      15     16      17</a:t>
            </a:r>
            <a:r>
              <a:rPr lang="fr-FR" sz="2900" dirty="0"/>
              <a:t>	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8" name="Rectangle 7"/>
          <p:cNvSpPr/>
          <p:nvPr/>
        </p:nvSpPr>
        <p:spPr>
          <a:xfrm>
            <a:off x="974558" y="2452246"/>
            <a:ext cx="304233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 sur 1</a:t>
            </a:r>
          </a:p>
        </p:txBody>
      </p:sp>
      <p:sp>
        <p:nvSpPr>
          <p:cNvPr id="9" name="Rectangle 8"/>
          <p:cNvSpPr/>
          <p:nvPr/>
        </p:nvSpPr>
        <p:spPr>
          <a:xfrm>
            <a:off x="974558" y="3256080"/>
            <a:ext cx="725480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 sur 1 : si 4</a:t>
            </a:r>
            <a:r>
              <a:rPr lang="fr-FR" baseline="30000" dirty="0">
                <a:solidFill>
                  <a:srgbClr val="800000"/>
                </a:solidFill>
              </a:rPr>
              <a:t>ème </a:t>
            </a:r>
            <a:r>
              <a:rPr lang="fr-FR" dirty="0">
                <a:solidFill>
                  <a:srgbClr val="800000"/>
                </a:solidFill>
              </a:rPr>
              <a:t>économique, si 5</a:t>
            </a:r>
            <a:r>
              <a:rPr lang="fr-FR" baseline="30000" dirty="0">
                <a:solidFill>
                  <a:srgbClr val="800000"/>
                </a:solidFill>
              </a:rPr>
              <a:t>ème </a:t>
            </a:r>
            <a:r>
              <a:rPr lang="fr-FR" dirty="0">
                <a:solidFill>
                  <a:srgbClr val="800000"/>
                </a:solidFill>
              </a:rPr>
              <a:t>la plus chère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37731" y="4191356"/>
            <a:ext cx="257428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 sur 1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2017" y="4191356"/>
            <a:ext cx="138704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 sur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77549" y="5301208"/>
            <a:ext cx="142792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2SA sur 1m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05473" y="5301208"/>
            <a:ext cx="221660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3SA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1411" y="5301208"/>
            <a:ext cx="308613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1SA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45190" y="2452246"/>
            <a:ext cx="418417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 sur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52327" y="2452246"/>
            <a:ext cx="1326147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3/1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245224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Forcing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077549" y="2020198"/>
            <a:ext cx="2402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seule couleur longue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7258" y="327984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Forcing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470751" y="2884294"/>
            <a:ext cx="451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 moins deux couleur longue (4</a:t>
            </a:r>
            <a:r>
              <a:rPr lang="fr-FR" baseline="30000" dirty="0"/>
              <a:t>ème</a:t>
            </a:r>
            <a:r>
              <a:rPr lang="fr-FR" dirty="0"/>
              <a:t> ou 5</a:t>
            </a:r>
            <a:r>
              <a:rPr lang="fr-FR" baseline="30000" dirty="0"/>
              <a:t>ème</a:t>
            </a:r>
            <a:r>
              <a:rPr lang="fr-FR" dirty="0"/>
              <a:t>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258" y="4096004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Soutien dans</a:t>
            </a:r>
          </a:p>
          <a:p>
            <a:r>
              <a:rPr lang="fr-FR" dirty="0"/>
              <a:t>La couleur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05473" y="4191356"/>
            <a:ext cx="221660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4 sur 1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951248" y="4222656"/>
            <a:ext cx="178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Non Forcing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30200" y="5363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SA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8116348" y="5363924"/>
            <a:ext cx="178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Non Forcing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12016" y="4649656"/>
            <a:ext cx="138704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2SA sur 1M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20592" y="6080125"/>
            <a:ext cx="811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/>
              <a:t>Attention :</a:t>
            </a:r>
            <a:r>
              <a:rPr lang="fr-FR" dirty="0"/>
              <a:t> sur ouverture Majeure, la réponse de 2SA = fit de 3 cartes (11-12DHL)</a:t>
            </a:r>
          </a:p>
        </p:txBody>
      </p:sp>
    </p:spTree>
    <p:extLst>
      <p:ext uri="{BB962C8B-B14F-4D97-AF65-F5344CB8AC3E}">
        <p14:creationId xmlns:p14="http://schemas.microsoft.com/office/powerpoint/2010/main" val="307422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Réponse du partenaire sur 1SA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3     4     5      6      7      8      9      10      11      12      13      14      15     16      17</a:t>
            </a:r>
            <a:r>
              <a:rPr lang="fr-FR" sz="2900" dirty="0"/>
              <a:t>	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8" name="Rectangle 7"/>
          <p:cNvSpPr/>
          <p:nvPr/>
        </p:nvSpPr>
        <p:spPr>
          <a:xfrm>
            <a:off x="584515" y="2452246"/>
            <a:ext cx="208434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15" y="3620668"/>
            <a:ext cx="265229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6809" y="3620668"/>
            <a:ext cx="487953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 </a:t>
            </a:r>
            <a:r>
              <a:rPr lang="fr-FR" dirty="0" err="1">
                <a:solidFill>
                  <a:srgbClr val="800000"/>
                </a:solidFill>
              </a:rPr>
              <a:t>T</a:t>
            </a:r>
            <a:r>
              <a:rPr lang="fr-FR" dirty="0">
                <a:solidFill>
                  <a:srgbClr val="800000"/>
                </a:solidFill>
              </a:rPr>
              <a:t> : </a:t>
            </a:r>
            <a:r>
              <a:rPr lang="fr-FR" dirty="0" err="1">
                <a:solidFill>
                  <a:srgbClr val="800000"/>
                </a:solidFill>
              </a:rPr>
              <a:t>stayman</a:t>
            </a:r>
            <a:r>
              <a:rPr lang="fr-FR" dirty="0">
                <a:solidFill>
                  <a:srgbClr val="800000"/>
                </a:solidFill>
              </a:rPr>
              <a:t> (au moins une Majeure 4</a:t>
            </a:r>
            <a:r>
              <a:rPr lang="fr-FR" baseline="30000" dirty="0">
                <a:solidFill>
                  <a:srgbClr val="800000"/>
                </a:solidFill>
              </a:rPr>
              <a:t>ème</a:t>
            </a:r>
            <a:r>
              <a:rPr lang="fr-FR" dirty="0">
                <a:solidFill>
                  <a:srgbClr val="800000"/>
                </a:solidFill>
              </a:rPr>
              <a:t>)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797152"/>
            <a:ext cx="811634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Texas Majeure et mineure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83895" y="2448966"/>
            <a:ext cx="119595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 SA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90836" y="2452246"/>
            <a:ext cx="4225511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3SA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5412" y="2082914"/>
            <a:ext cx="30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Pas de Majeure 5</a:t>
            </a:r>
            <a:r>
              <a:rPr lang="fr-FR" baseline="30000" dirty="0"/>
              <a:t>ème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19407" y="2452246"/>
            <a:ext cx="1170130" cy="29116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Chelem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6033" y="3244334"/>
            <a:ext cx="1466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Majeure 4</a:t>
            </a:r>
            <a:r>
              <a:rPr lang="fr-FR" baseline="30000" dirty="0"/>
              <a:t>ème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99738" y="4427820"/>
            <a:ext cx="4987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Une Majeure 5</a:t>
            </a:r>
            <a:r>
              <a:rPr lang="fr-FR" baseline="30000" dirty="0"/>
              <a:t>ème </a:t>
            </a:r>
            <a:r>
              <a:rPr lang="fr-FR" dirty="0"/>
              <a:t>ou une mineure 6</a:t>
            </a:r>
            <a:r>
              <a:rPr lang="fr-FR" baseline="30000" dirty="0"/>
              <a:t>éme</a:t>
            </a:r>
          </a:p>
          <a:p>
            <a:pPr algn="ctr"/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225450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Réponse du partenaire sur 2SA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3     4     5      6      7      8      9      10      11      12      13      14      15     16      17</a:t>
            </a:r>
            <a:r>
              <a:rPr lang="fr-FR" sz="2900" dirty="0"/>
              <a:t>	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498" y="2452246"/>
            <a:ext cx="1092121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497" y="3613666"/>
            <a:ext cx="14664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94989" y="3613666"/>
            <a:ext cx="329203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 </a:t>
            </a:r>
            <a:r>
              <a:rPr lang="fr-FR" dirty="0" err="1">
                <a:solidFill>
                  <a:srgbClr val="800000"/>
                </a:solidFill>
              </a:rPr>
              <a:t>T</a:t>
            </a:r>
            <a:r>
              <a:rPr lang="fr-FR" dirty="0">
                <a:solidFill>
                  <a:srgbClr val="800000"/>
                </a:solidFill>
              </a:rPr>
              <a:t> : </a:t>
            </a:r>
            <a:r>
              <a:rPr lang="fr-FR" dirty="0" err="1">
                <a:solidFill>
                  <a:srgbClr val="800000"/>
                </a:solidFill>
              </a:rPr>
              <a:t>stayman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0619" y="5648077"/>
            <a:ext cx="366640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Texas Majeure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0619" y="2456066"/>
            <a:ext cx="296432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3SA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4947" y="2452246"/>
            <a:ext cx="148216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4SA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8498" y="2082914"/>
            <a:ext cx="2553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Pas de Majeure 5</a:t>
            </a:r>
            <a:r>
              <a:rPr lang="fr-FR" baseline="30000" dirty="0"/>
              <a:t>ème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44497" y="3613666"/>
            <a:ext cx="3711015" cy="24664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Chelem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8497" y="3244334"/>
            <a:ext cx="1466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Majeure 4</a:t>
            </a:r>
            <a:r>
              <a:rPr lang="fr-FR" baseline="30000" dirty="0"/>
              <a:t>ème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80703" y="5179258"/>
            <a:ext cx="30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Une Majeure 5</a:t>
            </a:r>
            <a:r>
              <a:rPr lang="fr-FR" baseline="30000" dirty="0"/>
              <a:t>ème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67113" y="2452246"/>
            <a:ext cx="148216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6SA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80703" y="4221088"/>
            <a:ext cx="30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Une mineure 6</a:t>
            </a:r>
            <a:r>
              <a:rPr lang="fr-FR" baseline="30000" dirty="0"/>
              <a:t>ème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47589" y="4590420"/>
            <a:ext cx="113112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3SA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78714" y="4590420"/>
            <a:ext cx="282540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Texas mineure * 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52600" y="6351508"/>
            <a:ext cx="567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 : accepte de jouer 4SA si l’ouvreur n’est pas </a:t>
            </a:r>
            <a:r>
              <a:rPr lang="fr-FR" dirty="0" err="1"/>
              <a:t>interréssé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9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Redemande de l’ouvreur </a:t>
            </a:r>
            <a:r>
              <a:rPr lang="fr-FR" sz="1800" b="1" i="1" dirty="0"/>
              <a:t>après un changement de couleur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	     13     14     15     16     17     18     19     20     21     22    23     24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9" name="Rectangle 8"/>
          <p:cNvSpPr/>
          <p:nvPr/>
        </p:nvSpPr>
        <p:spPr>
          <a:xfrm>
            <a:off x="1910662" y="3487698"/>
            <a:ext cx="265229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 sur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86335" y="3487698"/>
            <a:ext cx="192683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 sur 1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0620" y="5323780"/>
            <a:ext cx="1716191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1SA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53461" y="2099558"/>
            <a:ext cx="338958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Economique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3043" y="2078226"/>
            <a:ext cx="319835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Bicolore cher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8499" y="2082914"/>
            <a:ext cx="109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Bicolore</a:t>
            </a:r>
            <a:endParaRPr lang="fr-FR" baseline="30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8497" y="3486666"/>
            <a:ext cx="930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Soutien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-6690" y="5363924"/>
            <a:ext cx="175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Jeu régulier</a:t>
            </a:r>
            <a:endParaRPr lang="fr-FR" baseline="30000" dirty="0"/>
          </a:p>
        </p:txBody>
      </p:sp>
      <p:sp>
        <p:nvSpPr>
          <p:cNvPr id="20" name="Rectangle 19"/>
          <p:cNvSpPr/>
          <p:nvPr/>
        </p:nvSpPr>
        <p:spPr>
          <a:xfrm>
            <a:off x="6747200" y="2531606"/>
            <a:ext cx="1794199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À saut  FM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80704" y="4405754"/>
            <a:ext cx="165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Unicolore</a:t>
            </a:r>
            <a:endParaRPr lang="fr-FR" baseline="30000" dirty="0"/>
          </a:p>
        </p:txBody>
      </p:sp>
      <p:sp>
        <p:nvSpPr>
          <p:cNvPr id="22" name="Rectangle 21"/>
          <p:cNvSpPr/>
          <p:nvPr/>
        </p:nvSpPr>
        <p:spPr>
          <a:xfrm>
            <a:off x="1937104" y="4343038"/>
            <a:ext cx="2625853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Répétition Couleur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63897" y="4343038"/>
            <a:ext cx="31147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Saut  (belle couleur 6</a:t>
            </a:r>
            <a:r>
              <a:rPr lang="fr-FR" baseline="30000" dirty="0">
                <a:solidFill>
                  <a:srgbClr val="800000"/>
                </a:solidFill>
              </a:rPr>
              <a:t>ème</a:t>
            </a:r>
            <a:r>
              <a:rPr lang="fr-FR" dirty="0">
                <a:solidFill>
                  <a:srgbClr val="800000"/>
                </a:solidFill>
              </a:rPr>
              <a:t>)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13174" y="3495596"/>
            <a:ext cx="202822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4 sur 1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36810" y="5323780"/>
            <a:ext cx="2106233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Bicolore éco.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43043" y="5321806"/>
            <a:ext cx="1404157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2SA</a:t>
            </a:r>
            <a:endParaRPr lang="fr-FR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Redemande de l’ouvreur </a:t>
            </a:r>
            <a:r>
              <a:rPr lang="fr-FR" sz="1800" b="1" i="1" dirty="0"/>
              <a:t>sur un soutien (NF)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	     13     14     15     16     17     18     19     20     21     22    23     24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71793" y="2078226"/>
            <a:ext cx="1716191" cy="436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  <a:endParaRPr lang="fr-FR" sz="1600" dirty="0">
              <a:solidFill>
                <a:srgbClr val="8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6809" y="2082914"/>
            <a:ext cx="327636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Enchère d’essais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13174" y="2078226"/>
            <a:ext cx="202822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Manche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6580" y="2078227"/>
            <a:ext cx="109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Soutien</a:t>
            </a:r>
          </a:p>
          <a:p>
            <a:pPr algn="ctr"/>
            <a:r>
              <a:rPr lang="fr-FR" dirty="0"/>
              <a:t>Simple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7036" y="2963655"/>
            <a:ext cx="943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Soutien</a:t>
            </a:r>
          </a:p>
          <a:p>
            <a:r>
              <a:rPr lang="fr-FR" dirty="0"/>
              <a:t>À Saut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12740" y="3063548"/>
            <a:ext cx="3900433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Manche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8349" y="3058860"/>
            <a:ext cx="1134391" cy="436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Passe</a:t>
            </a:r>
            <a:endParaRPr lang="fr-FR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4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Redemande de l’ouvreur </a:t>
            </a:r>
            <a:r>
              <a:rPr lang="fr-FR" sz="1800" b="1" i="1" dirty="0"/>
              <a:t>sur une réponse à 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554163"/>
            <a:ext cx="95724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	     13     14     15     16     17     18     19     20     21     22    23     24</a:t>
            </a:r>
            <a:endParaRPr lang="fr-FR" sz="288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354E-05BA-674A-96A9-51D71C099A6D}" type="datetime4">
              <a:rPr lang="fr-FR" smtClean="0"/>
              <a:pPr/>
              <a:t>21 mars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Bridge ENS résumé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50CB-3F24-DC45-A021-92D711A1B87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0200" y="64739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pple Chancery"/>
              </a:rPr>
              <a:t>JLN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8671" y="2086486"/>
            <a:ext cx="282631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Bicolore économique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14985" y="2086486"/>
            <a:ext cx="85809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2SA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6580" y="2078226"/>
            <a:ext cx="109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Sur 1SA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480" y="1369496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Nombre de points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0515" y="3164706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Sur 2SA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73080" y="2086486"/>
            <a:ext cx="2166241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3SA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6610" y="4077072"/>
            <a:ext cx="811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/>
              <a:t>Attention :</a:t>
            </a:r>
            <a:r>
              <a:rPr lang="fr-FR" dirty="0"/>
              <a:t> sur ouverture Majeure, la réponse de 2SA = fit de 3 cartes (11-12DHL)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28438" y="3061340"/>
            <a:ext cx="1761749" cy="1015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Répétition de la couleur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90187" y="3061340"/>
            <a:ext cx="3432381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Manche en Majeure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6581" y="516789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Sur 2SA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97840" y="2692008"/>
            <a:ext cx="2012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Ouverture Majeure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97840" y="5111517"/>
            <a:ext cx="10368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rgbClr val="800000"/>
                </a:solidFill>
              </a:rPr>
              <a:t>Passe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34731" y="5111517"/>
            <a:ext cx="4087837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Recherche manche (SA ou mineure)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97840" y="5575082"/>
            <a:ext cx="1036892" cy="7342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3 Couleur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34731" y="5867787"/>
            <a:ext cx="4087837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800000"/>
                </a:solidFill>
              </a:rPr>
              <a:t>Recherche manche (SA ou mineure)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016750" y="54452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6624449" y="5119499"/>
            <a:ext cx="1816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Main régulière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31140" y="5927214"/>
            <a:ext cx="3002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Main irrégulière unicolore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699272" y="4742185"/>
            <a:ext cx="2016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Ouverture mineure</a:t>
            </a:r>
          </a:p>
        </p:txBody>
      </p:sp>
    </p:spTree>
    <p:extLst>
      <p:ext uri="{BB962C8B-B14F-4D97-AF65-F5344CB8AC3E}">
        <p14:creationId xmlns:p14="http://schemas.microsoft.com/office/powerpoint/2010/main" val="898363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ndonnée">
  <a:themeElements>
    <a:clrScheme name="Randonné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andonnée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Randonné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793</Words>
  <Application>Microsoft Macintosh PowerPoint</Application>
  <PresentationFormat>Format A4 (210 x 297 mm)</PresentationFormat>
  <Paragraphs>219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Apple Chancery</vt:lpstr>
      <vt:lpstr>Calibri</vt:lpstr>
      <vt:lpstr>Franklin Gothic Book</vt:lpstr>
      <vt:lpstr>Franklin Gothic Medium</vt:lpstr>
      <vt:lpstr>Symbol</vt:lpstr>
      <vt:lpstr>Wingdings 2</vt:lpstr>
      <vt:lpstr>Randonnée</vt:lpstr>
      <vt:lpstr>Présentation PowerPoint</vt:lpstr>
      <vt:lpstr>Présentation PowerPoint</vt:lpstr>
      <vt:lpstr>Résumé de l’ouverture </vt:lpstr>
      <vt:lpstr>1ère Réponse du partenaire </vt:lpstr>
      <vt:lpstr>1ère Réponse du partenaire sur 1SA </vt:lpstr>
      <vt:lpstr>1ère Réponse du partenaire sur 2SA </vt:lpstr>
      <vt:lpstr>Redemande de l’ouvreur après un changement de couleur</vt:lpstr>
      <vt:lpstr>Redemande de l’ouvreur sur un soutien (NF) </vt:lpstr>
      <vt:lpstr>Redemande de l’ouvreur sur une réponse à SA</vt:lpstr>
      <vt:lpstr>Quelques conventions utiles</vt:lpstr>
    </vt:vector>
  </TitlesOfParts>
  <Manager/>
  <Company/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redemande de l’ouvreur </dc:title>
  <dc:subject/>
  <dc:creator>jean luc neau</dc:creator>
  <cp:keywords/>
  <dc:description/>
  <cp:lastModifiedBy>jean luc neau</cp:lastModifiedBy>
  <cp:revision>47</cp:revision>
  <cp:lastPrinted>2016-07-19T09:08:24Z</cp:lastPrinted>
  <dcterms:created xsi:type="dcterms:W3CDTF">2010-10-07T07:45:26Z</dcterms:created>
  <dcterms:modified xsi:type="dcterms:W3CDTF">2018-03-21T07:41:20Z</dcterms:modified>
  <cp:category/>
</cp:coreProperties>
</file>