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92" r:id="rId2"/>
    <p:sldId id="321" r:id="rId3"/>
    <p:sldId id="329" r:id="rId4"/>
    <p:sldId id="330" r:id="rId5"/>
    <p:sldId id="331" r:id="rId6"/>
    <p:sldId id="332" r:id="rId7"/>
    <p:sldId id="333" r:id="rId8"/>
    <p:sldId id="334" r:id="rId9"/>
    <p:sldId id="328" r:id="rId10"/>
    <p:sldId id="260" r:id="rId11"/>
    <p:sldId id="307" r:id="rId12"/>
    <p:sldId id="308" r:id="rId13"/>
    <p:sldId id="309" r:id="rId14"/>
    <p:sldId id="311" r:id="rId15"/>
    <p:sldId id="310" r:id="rId16"/>
    <p:sldId id="335" r:id="rId17"/>
    <p:sldId id="324" r:id="rId18"/>
    <p:sldId id="327" r:id="rId19"/>
    <p:sldId id="319"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50"/>
    <p:restoredTop sz="92837"/>
  </p:normalViewPr>
  <p:slideViewPr>
    <p:cSldViewPr snapToGrid="0" snapToObjects="1">
      <p:cViewPr varScale="1">
        <p:scale>
          <a:sx n="117" d="100"/>
          <a:sy n="117" d="100"/>
        </p:scale>
        <p:origin x="175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FA134-AE8B-BF41-A13D-B2DE56DFE49C}" type="datetimeFigureOut">
              <a:rPr lang="fr-FR" smtClean="0"/>
              <a:t>23/11/2021</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64284-8432-854E-9716-CF8197D109BE}" type="slidenum">
              <a:rPr lang="fr-FR" smtClean="0"/>
              <a:t>‹N°›</a:t>
            </a:fld>
            <a:endParaRPr lang="fr-FR"/>
          </a:p>
        </p:txBody>
      </p:sp>
    </p:spTree>
    <p:extLst>
      <p:ext uri="{BB962C8B-B14F-4D97-AF65-F5344CB8AC3E}">
        <p14:creationId xmlns:p14="http://schemas.microsoft.com/office/powerpoint/2010/main" val="385144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Dans ce cours, nous allons étudier les enchères à 4 et principalement les interventions sur des ouvertures au palier de 1 et les principaux développements. </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a:t>
            </a:fld>
            <a:endParaRPr lang="fr-FR"/>
          </a:p>
        </p:txBody>
      </p:sp>
    </p:spTree>
    <p:extLst>
      <p:ext uri="{BB962C8B-B14F-4D97-AF65-F5344CB8AC3E}">
        <p14:creationId xmlns:p14="http://schemas.microsoft.com/office/powerpoint/2010/main" val="2903291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interventions à la couleur sont naturelles et limitées à 18HL s'il n'y a pas de saut. Pour la première main, Vert contre Rouge vous devrez enchérir à 4 Piques (rappel : 7+4 = 8), par contre vous êtes rouge, il faut être conservateur.</a:t>
            </a:r>
          </a:p>
          <a:p>
            <a:endParaRPr lang="fr-FR" dirty="0"/>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10</a:t>
            </a:fld>
            <a:endParaRPr lang="fr-FR"/>
          </a:p>
        </p:txBody>
      </p:sp>
    </p:spTree>
    <p:extLst>
      <p:ext uri="{BB962C8B-B14F-4D97-AF65-F5344CB8AC3E}">
        <p14:creationId xmlns:p14="http://schemas.microsoft.com/office/powerpoint/2010/main" val="157536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la deuxième séquence, pour la main N°2,  on mettra 4 Cœurs Vert contre Rouge (7+4 = 8)</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11</a:t>
            </a:fld>
            <a:endParaRPr lang="fr-FR"/>
          </a:p>
        </p:txBody>
      </p:sp>
    </p:spTree>
    <p:extLst>
      <p:ext uri="{BB962C8B-B14F-4D97-AF65-F5344CB8AC3E}">
        <p14:creationId xmlns:p14="http://schemas.microsoft.com/office/powerpoint/2010/main" val="15156342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réponses du partenaire :</a:t>
            </a:r>
          </a:p>
          <a:p>
            <a:r>
              <a:rPr lang="fr-FR" dirty="0"/>
              <a:t>      - par la loi de atouts</a:t>
            </a:r>
          </a:p>
          <a:p>
            <a:r>
              <a:rPr lang="fr-FR" dirty="0"/>
              <a:t>      - en décrivant sa main (force et distribution)</a:t>
            </a:r>
          </a:p>
          <a:p>
            <a:r>
              <a:rPr lang="fr-FR" dirty="0"/>
              <a:t>      - si il y a un espoir de manche, il se doit une enchère Forcing</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12</a:t>
            </a:fld>
            <a:endParaRPr lang="fr-FR"/>
          </a:p>
        </p:txBody>
      </p:sp>
    </p:spTree>
    <p:extLst>
      <p:ext uri="{BB962C8B-B14F-4D97-AF65-F5344CB8AC3E}">
        <p14:creationId xmlns:p14="http://schemas.microsoft.com/office/powerpoint/2010/main" val="472686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Attention à cette enchère, il faut posséder des levées dans la main au cas ou le partenaire aurait une main très faible.</a:t>
            </a:r>
          </a:p>
          <a:p>
            <a:r>
              <a:rPr lang="fr-FR" dirty="0"/>
              <a:t>Le système préconisé pour répondre est le suivant :</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13</a:t>
            </a:fld>
            <a:endParaRPr lang="fr-FR"/>
          </a:p>
        </p:txBody>
      </p:sp>
    </p:spTree>
    <p:extLst>
      <p:ext uri="{BB962C8B-B14F-4D97-AF65-F5344CB8AC3E}">
        <p14:creationId xmlns:p14="http://schemas.microsoft.com/office/powerpoint/2010/main" val="12776673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Règle N°1 : une intervention bicolore est faite pour réaliser une manche ou un contrat de sacrifice. Dans le cas contraire vous donnez tous les éléments au déclarant pour jouer à certes ouvertes.</a:t>
            </a:r>
          </a:p>
          <a:p>
            <a:r>
              <a:rPr lang="fr-FR" dirty="0"/>
              <a:t>Règle N°2 : comme ces interventions sont illimitées, on se doit de répondre même avec 0 point et 0 cartes dans les couleurs du partenaire.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14</a:t>
            </a:fld>
            <a:endParaRPr lang="fr-FR"/>
          </a:p>
        </p:txBody>
      </p:sp>
    </p:spTree>
    <p:extLst>
      <p:ext uri="{BB962C8B-B14F-4D97-AF65-F5344CB8AC3E}">
        <p14:creationId xmlns:p14="http://schemas.microsoft.com/office/powerpoint/2010/main" val="4076475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Première séquence d’enchères, pour la main N°2 , nous n’avons pas l ’ouverture et les cœurs sont moches donc Passe.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15</a:t>
            </a:fld>
            <a:endParaRPr lang="fr-FR"/>
          </a:p>
        </p:txBody>
      </p:sp>
    </p:spTree>
    <p:extLst>
      <p:ext uri="{BB962C8B-B14F-4D97-AF65-F5344CB8AC3E}">
        <p14:creationId xmlns:p14="http://schemas.microsoft.com/office/powerpoint/2010/main" val="23247594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Ayant épuisé l'ensemble des interventions, le contre indiquera toujours :</a:t>
            </a:r>
          </a:p>
          <a:p>
            <a:r>
              <a:rPr lang="fr-FR" dirty="0"/>
              <a:t>      - Une ouverture correcte</a:t>
            </a:r>
          </a:p>
          <a:p>
            <a:r>
              <a:rPr lang="fr-FR" dirty="0"/>
              <a:t>      - Pas d'enchère naturelle à sa disposition dans la zone 13-18HL</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16</a:t>
            </a:fld>
            <a:endParaRPr lang="fr-FR"/>
          </a:p>
        </p:txBody>
      </p:sp>
    </p:spTree>
    <p:extLst>
      <p:ext uri="{BB962C8B-B14F-4D97-AF65-F5344CB8AC3E}">
        <p14:creationId xmlns:p14="http://schemas.microsoft.com/office/powerpoint/2010/main" val="25139144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réponses sont codifiées et indiquent la valeur de la main ainsi que le nombre de cartes détenues.</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17</a:t>
            </a:fld>
            <a:endParaRPr lang="fr-FR"/>
          </a:p>
        </p:txBody>
      </p:sp>
    </p:spTree>
    <p:extLst>
      <p:ext uri="{BB962C8B-B14F-4D97-AF65-F5344CB8AC3E}">
        <p14:creationId xmlns:p14="http://schemas.microsoft.com/office/powerpoint/2010/main" val="25285157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Dès que le Numéro 3 enchérit, vous êtes en enchères libres donc vous ne parlerez qu'avec au moins 8H et une enchère naturelle à votre disposition.</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18</a:t>
            </a:fld>
            <a:endParaRPr lang="fr-FR"/>
          </a:p>
        </p:txBody>
      </p:sp>
    </p:spTree>
    <p:extLst>
      <p:ext uri="{BB962C8B-B14F-4D97-AF65-F5344CB8AC3E}">
        <p14:creationId xmlns:p14="http://schemas.microsoft.com/office/powerpoint/2010/main" val="24946173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Exemples d'application</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19</a:t>
            </a:fld>
            <a:endParaRPr lang="fr-FR"/>
          </a:p>
        </p:txBody>
      </p:sp>
    </p:spTree>
    <p:extLst>
      <p:ext uri="{BB962C8B-B14F-4D97-AF65-F5344CB8AC3E}">
        <p14:creationId xmlns:p14="http://schemas.microsoft.com/office/powerpoint/2010/main" val="4022641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 exemple pédagogique pour vous montrer que sur une donne, il y a possibilité qu'il y ait une manche gagnante dans chaque camp.</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2</a:t>
            </a:fld>
            <a:endParaRPr lang="fr-FR"/>
          </a:p>
        </p:txBody>
      </p:sp>
    </p:spTree>
    <p:extLst>
      <p:ext uri="{BB962C8B-B14F-4D97-AF65-F5344CB8AC3E}">
        <p14:creationId xmlns:p14="http://schemas.microsoft.com/office/powerpoint/2010/main" val="1265250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par de la donne est à 5 </a:t>
            </a:r>
            <a:r>
              <a:rPr lang="fr-FR" dirty="0" err="1"/>
              <a:t>Coeurs</a:t>
            </a:r>
            <a:r>
              <a:rPr lang="fr-FR" dirty="0"/>
              <a:t>  contré -1, sachant que chaque camp gagne sa manche en Majeure. On appelle par, le contrat optimal sur la donne.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3</a:t>
            </a:fld>
            <a:endParaRPr lang="fr-FR"/>
          </a:p>
        </p:txBody>
      </p:sp>
    </p:spTree>
    <p:extLst>
      <p:ext uri="{BB962C8B-B14F-4D97-AF65-F5344CB8AC3E}">
        <p14:creationId xmlns:p14="http://schemas.microsoft.com/office/powerpoint/2010/main" val="1530157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On revient rapidement sur la </a:t>
            </a:r>
            <a:r>
              <a:rPr lang="fr-FR" dirty="0" err="1"/>
              <a:t>régle</a:t>
            </a:r>
            <a:r>
              <a:rPr lang="fr-FR" dirty="0"/>
              <a:t> des enchères : produire une enchère supérieure à la précédente ou produire une déclaration (passe ou contre) qui ne modifie pas l'objectif de levées à faire.</a:t>
            </a:r>
          </a:p>
          <a:p>
            <a:r>
              <a:rPr lang="fr-FR" dirty="0"/>
              <a:t>Ici le contrat de 4 Piques chute de 2 : si contré, cela fait 300 contre 620 en Nord Sud.</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4</a:t>
            </a:fld>
            <a:endParaRPr lang="fr-FR"/>
          </a:p>
        </p:txBody>
      </p:sp>
    </p:spTree>
    <p:extLst>
      <p:ext uri="{BB962C8B-B14F-4D97-AF65-F5344CB8AC3E}">
        <p14:creationId xmlns:p14="http://schemas.microsoft.com/office/powerpoint/2010/main" val="1997809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éviter des surenchères intempestives, le carton contre va venir freiner celles ci en doublant les pénalités. On arrive au tableau suivant qui montre la philosophie à suivre quand les adversaires ont une manche sur table.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5</a:t>
            </a:fld>
            <a:endParaRPr lang="fr-FR"/>
          </a:p>
        </p:txBody>
      </p:sp>
    </p:spTree>
    <p:extLst>
      <p:ext uri="{BB962C8B-B14F-4D97-AF65-F5344CB8AC3E}">
        <p14:creationId xmlns:p14="http://schemas.microsoft.com/office/powerpoint/2010/main" val="2980007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Donc, Vert contre Rouge on défend et Rouge contre Vert on ne défend jamais (trop dangereux)</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6</a:t>
            </a:fld>
            <a:endParaRPr lang="fr-FR"/>
          </a:p>
        </p:txBody>
      </p:sp>
    </p:spTree>
    <p:extLst>
      <p:ext uri="{BB962C8B-B14F-4D97-AF65-F5344CB8AC3E}">
        <p14:creationId xmlns:p14="http://schemas.microsoft.com/office/powerpoint/2010/main" val="3057666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Attention tout de même à ne pas aller trop loin dans les surenchères et les contre.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7</a:t>
            </a:fld>
            <a:endParaRPr lang="fr-FR"/>
          </a:p>
        </p:txBody>
      </p:sp>
    </p:spTree>
    <p:extLst>
      <p:ext uri="{BB962C8B-B14F-4D97-AF65-F5344CB8AC3E}">
        <p14:creationId xmlns:p14="http://schemas.microsoft.com/office/powerpoint/2010/main" val="3427348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Attention au contre de partielles , en général si celle ci se fait, alors vous donnez une manche aux adversaires (voir les différents contrats à la table). 2 </a:t>
            </a:r>
            <a:r>
              <a:rPr lang="fr-FR" dirty="0" err="1"/>
              <a:t>coeurs</a:t>
            </a:r>
            <a:r>
              <a:rPr lang="fr-FR" dirty="0"/>
              <a:t> contrés et 2 carreaux contrés (et 3 Carreaux contrés).</a:t>
            </a:r>
          </a:p>
          <a:p>
            <a:r>
              <a:rPr lang="fr-FR" dirty="0"/>
              <a:t>Donnez à ce niveau, la photocopie de la marque au bridge.</a:t>
            </a:r>
          </a:p>
          <a:p>
            <a:endParaRPr lang="fr-FR" dirty="0"/>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8</a:t>
            </a:fld>
            <a:endParaRPr lang="fr-FR"/>
          </a:p>
        </p:txBody>
      </p:sp>
    </p:spTree>
    <p:extLst>
      <p:ext uri="{BB962C8B-B14F-4D97-AF65-F5344CB8AC3E}">
        <p14:creationId xmlns:p14="http://schemas.microsoft.com/office/powerpoint/2010/main" val="29734999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différents critères pour une intervention .</a:t>
            </a:r>
          </a:p>
          <a:p>
            <a:r>
              <a:rPr lang="fr-FR" dirty="0"/>
              <a:t>Les différentes interventions sur une enchère au Palier de 1.</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9</a:t>
            </a:fld>
            <a:endParaRPr lang="fr-FR"/>
          </a:p>
        </p:txBody>
      </p:sp>
    </p:spTree>
    <p:extLst>
      <p:ext uri="{BB962C8B-B14F-4D97-AF65-F5344CB8AC3E}">
        <p14:creationId xmlns:p14="http://schemas.microsoft.com/office/powerpoint/2010/main" val="139193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et modifiez le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eaLnBrk="1" latinLnBrk="0" hangingPunct="1"/>
            <a:fld id="{E22B1510-024F-7342-AC62-B810C2F60938}" type="datetime1">
              <a:rPr lang="fr-FR" smtClean="0"/>
              <a:t>23/11/2021</a:t>
            </a:fld>
            <a:endParaRPr lang="en-US"/>
          </a:p>
        </p:txBody>
      </p:sp>
      <p:sp>
        <p:nvSpPr>
          <p:cNvPr id="16" name="Espace réservé du numéro de diapositive 15"/>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7" name="Espace réservé du pied de page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08E063B0-E48F-704B-B508-5137F4339C20}" type="datetime1">
              <a:rPr lang="fr-FR" smtClean="0"/>
              <a:t>23/11/2021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39D15B3B-3BDF-FC4F-92D7-C49D58170825}" type="datetime1">
              <a:rPr lang="fr-FR" smtClean="0"/>
              <a:t>23/11/2021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eaLnBrk="1" latinLnBrk="0" hangingPunct="1"/>
            <a:fld id="{9CD58499-0E81-1A41-A4F2-89AE16EC7297}" type="datetime1">
              <a:rPr lang="fr-FR" smtClean="0"/>
              <a:t>23/11/2021</a:t>
            </a:fld>
            <a:endParaRPr lang="en-US"/>
          </a:p>
        </p:txBody>
      </p:sp>
      <p:sp>
        <p:nvSpPr>
          <p:cNvPr id="15" name="Espace réservé du numéro de diapositive 14"/>
          <p:cNvSpPr>
            <a:spLocks noGrp="1"/>
          </p:cNvSpPr>
          <p:nvPr>
            <p:ph type="sldNum" sz="quarter" idx="15"/>
          </p:nvPr>
        </p:nvSpPr>
        <p:spPr/>
        <p:txBody>
          <a:bodyPr/>
          <a:lstStyle>
            <a:lvl1pPr algn="ctr">
              <a:defRPr/>
            </a:lvl1pPr>
          </a:lstStyle>
          <a:p>
            <a:pPr eaLnBrk="1" latinLnBrk="0" hangingPunct="1"/>
            <a:fld id="{D2E57653-3E58-4892-A7ED-712530ACC680}" type="slidenum">
              <a:rPr kumimoji="0" lang="en-US" smtClean="0"/>
              <a:pPr eaLnBrk="1" latinLnBrk="0" hangingPunct="1"/>
              <a:t>‹N°›</a:t>
            </a:fld>
            <a:endParaRPr kumimoji="0" lang="en-US"/>
          </a:p>
        </p:txBody>
      </p:sp>
      <p:sp>
        <p:nvSpPr>
          <p:cNvPr id="16" name="Espace réservé du pied de page 15"/>
          <p:cNvSpPr>
            <a:spLocks noGrp="1"/>
          </p:cNvSpPr>
          <p:nvPr>
            <p:ph type="ftr" sz="quarter" idx="16"/>
          </p:nvPr>
        </p:nvSpPr>
        <p:spPr/>
        <p:txBody>
          <a:bodyPr/>
          <a:lstStyle/>
          <a:p>
            <a:endParaRPr kumimoji="0" lang="en-US"/>
          </a:p>
        </p:txBody>
      </p:sp>
      <p:sp>
        <p:nvSpPr>
          <p:cNvPr id="17" name="Titre 16"/>
          <p:cNvSpPr>
            <a:spLocks noGrp="1"/>
          </p:cNvSpPr>
          <p:nvPr>
            <p:ph type="title"/>
          </p:nvPr>
        </p:nvSpPr>
        <p:spPr/>
        <p:txBody>
          <a:bodyPr rtlCol="0" anchor="b" anchorCtr="0"/>
          <a:lstStyle/>
          <a:p>
            <a:r>
              <a:rPr kumimoji="0" lang="fr-FR"/>
              <a:t>Cliquez et modifiez le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eaLnBrk="1" latinLnBrk="0" hangingPunct="1"/>
            <a:fld id="{744758AB-EA7D-AB49-9623-2E5AE766664E}" type="datetime1">
              <a:rPr lang="fr-FR" smtClean="0"/>
              <a:t>23/11/2021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eaLnBrk="1" latinLnBrk="0" hangingPunct="1"/>
            <a:fld id="{2EE7A5A7-6CA5-EE42-B165-71E5F13DE8DA}" type="datetime1">
              <a:rPr lang="fr-FR" smtClean="0"/>
              <a:t>23/11/2021</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8" name="Espace réservé du pied de page 7"/>
          <p:cNvSpPr>
            <a:spLocks noGrp="1"/>
          </p:cNvSpPr>
          <p:nvPr>
            <p:ph type="ftr" sz="quarter" idx="11"/>
          </p:nvPr>
        </p:nvSpPr>
        <p:spPr/>
        <p:txBody>
          <a:bodyPr/>
          <a:lstStyle/>
          <a:p>
            <a:endParaRPr kumimoji="0" lang="en-US"/>
          </a:p>
        </p:txBody>
      </p:sp>
      <p:sp>
        <p:nvSpPr>
          <p:cNvPr id="7" name="Espace réservé de la date 6"/>
          <p:cNvSpPr>
            <a:spLocks noGrp="1"/>
          </p:cNvSpPr>
          <p:nvPr>
            <p:ph type="dt" sz="half" idx="10"/>
          </p:nvPr>
        </p:nvSpPr>
        <p:spPr/>
        <p:txBody>
          <a:bodyPr/>
          <a:lstStyle/>
          <a:p>
            <a:pPr eaLnBrk="1" latinLnBrk="0" hangingPunct="1"/>
            <a:fld id="{9E4C7CC5-FFF4-D247-B7FF-FAC4450384A6}" type="datetime1">
              <a:rPr lang="fr-FR" smtClean="0"/>
              <a:t>23/11/2021</a:t>
            </a:fld>
            <a:endParaRPr lang="en-US"/>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et modifiez le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eaLnBrk="1" latinLnBrk="0" hangingPunct="1"/>
            <a:fld id="{A3F1D33B-5D5E-5041-875C-5E95F7795562}" type="datetime1">
              <a:rPr lang="fr-FR" smtClean="0"/>
              <a:t>23/11/2021</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eaLnBrk="1" latinLnBrk="0" hangingPunct="1"/>
            <a:fld id="{13DCAC56-705D-C54E-901D-5A7C5E085F2F}" type="datetime1">
              <a:rPr lang="fr-FR" smtClean="0"/>
              <a:t>23/11/2021</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8" name="Espace réservé de la date 7"/>
          <p:cNvSpPr>
            <a:spLocks noGrp="1"/>
          </p:cNvSpPr>
          <p:nvPr>
            <p:ph type="dt" sz="half" idx="14"/>
          </p:nvPr>
        </p:nvSpPr>
        <p:spPr/>
        <p:txBody>
          <a:bodyPr/>
          <a:lstStyle/>
          <a:p>
            <a:pPr eaLnBrk="1" latinLnBrk="0" hangingPunct="1"/>
            <a:fld id="{D8247B8F-A48A-7749-9E49-2A126D5A1179}" type="datetime1">
              <a:rPr lang="fr-FR" smtClean="0"/>
              <a:t>23/11/2021</a:t>
            </a:fld>
            <a:endParaRPr lang="en-US"/>
          </a:p>
        </p:txBody>
      </p:sp>
      <p:sp>
        <p:nvSpPr>
          <p:cNvPr id="9" name="Espace réservé du numéro de diapositive 8"/>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Faire glisser l'image vers l'espace réservé ou cliquer sur l'icône pour l'ajouter</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eaLnBrk="1" latinLnBrk="0" hangingPunct="1"/>
            <a:fld id="{7D030916-F93E-E940-AD90-0D92C22B7FCC}" type="datetime1">
              <a:rPr lang="fr-FR" smtClean="0"/>
              <a:t>23/11/2021</a:t>
            </a:fld>
            <a:endParaRPr lang="en-US"/>
          </a:p>
        </p:txBody>
      </p:sp>
      <p:sp>
        <p:nvSpPr>
          <p:cNvPr id="9" name="Espace réservé du numéro de diapositive 8"/>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A41AD35C-3E49-7F45-A135-5334C6E781CA}" type="datetime1">
              <a:rPr lang="fr-FR" smtClean="0"/>
              <a:t>23/11/2021</a:t>
            </a:fld>
            <a:endParaRPr lang="en-US"/>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eaLnBrk="1" latinLnBrk="0" hangingPunct="1"/>
            <a:fld id="{D2E57653-3E58-4892-A7ED-712530ACC680}" type="slidenum">
              <a:rPr kumimoji="0" lang="en-US" smtClean="0"/>
              <a:pPr eaLnBrk="1" latinLnBrk="0" hangingPunct="1"/>
              <a:t>‹N°›</a:t>
            </a:fld>
            <a:endParaRPr kumimoji="0" lang="en-US"/>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et modifiez le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0577FE6B-E19E-4D46-A6C2-EBD45AA560F0}"/>
              </a:ext>
            </a:extLst>
          </p:cNvPr>
          <p:cNvSpPr>
            <a:spLocks noGrp="1"/>
          </p:cNvSpPr>
          <p:nvPr>
            <p:ph type="subTitle" idx="1"/>
          </p:nvPr>
        </p:nvSpPr>
        <p:spPr>
          <a:xfrm>
            <a:off x="457200" y="3667435"/>
            <a:ext cx="8305800" cy="3024677"/>
          </a:xfrm>
        </p:spPr>
        <p:txBody>
          <a:bodyPr/>
          <a:lstStyle/>
          <a:p>
            <a:r>
              <a:rPr lang="fr-FR" dirty="0"/>
              <a:t>Les enchères à quatre</a:t>
            </a:r>
          </a:p>
          <a:p>
            <a:r>
              <a:rPr lang="fr-FR" dirty="0"/>
              <a:t>Intervention par une couleur</a:t>
            </a:r>
          </a:p>
          <a:p>
            <a:r>
              <a:rPr lang="fr-FR" dirty="0"/>
              <a:t>Intervention par une enchère à Sans Atout</a:t>
            </a:r>
          </a:p>
          <a:p>
            <a:r>
              <a:rPr lang="fr-FR" dirty="0"/>
              <a:t>Intervention bicolore</a:t>
            </a:r>
          </a:p>
          <a:p>
            <a:r>
              <a:rPr lang="fr-FR" dirty="0"/>
              <a:t>Intervention par contre</a:t>
            </a:r>
          </a:p>
        </p:txBody>
      </p:sp>
      <p:sp>
        <p:nvSpPr>
          <p:cNvPr id="3" name="Titre 2">
            <a:extLst>
              <a:ext uri="{FF2B5EF4-FFF2-40B4-BE49-F238E27FC236}">
                <a16:creationId xmlns:a16="http://schemas.microsoft.com/office/drawing/2014/main" id="{3F3BB191-4AC1-A648-9526-C8FF9C244277}"/>
              </a:ext>
            </a:extLst>
          </p:cNvPr>
          <p:cNvSpPr>
            <a:spLocks noGrp="1"/>
          </p:cNvSpPr>
          <p:nvPr>
            <p:ph type="ctrTitle"/>
          </p:nvPr>
        </p:nvSpPr>
        <p:spPr>
          <a:xfrm>
            <a:off x="349873" y="348988"/>
            <a:ext cx="8573512" cy="2748520"/>
          </a:xfrm>
        </p:spPr>
        <p:txBody>
          <a:bodyPr/>
          <a:lstStyle/>
          <a:p>
            <a:r>
              <a:rPr lang="fr-FR" dirty="0"/>
              <a:t>Initiation aux différentes interventions après une ouverture au Palier de 1</a:t>
            </a:r>
            <a:endParaRPr lang="fr-FR" sz="2400" dirty="0"/>
          </a:p>
        </p:txBody>
      </p:sp>
      <p:sp>
        <p:nvSpPr>
          <p:cNvPr id="4" name="Rectangle 3">
            <a:extLst>
              <a:ext uri="{FF2B5EF4-FFF2-40B4-BE49-F238E27FC236}">
                <a16:creationId xmlns:a16="http://schemas.microsoft.com/office/drawing/2014/main" id="{CA7BFB58-6A42-674F-8D89-01447015CFDE}"/>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pic>
        <p:nvPicPr>
          <p:cNvPr id="5" name="Image 4">
            <a:extLst>
              <a:ext uri="{FF2B5EF4-FFF2-40B4-BE49-F238E27FC236}">
                <a16:creationId xmlns:a16="http://schemas.microsoft.com/office/drawing/2014/main" id="{E23465E3-2B13-3F4B-8FA6-91277E55B2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6" name="ZoneTexte 5">
            <a:extLst>
              <a:ext uri="{FF2B5EF4-FFF2-40B4-BE49-F238E27FC236}">
                <a16:creationId xmlns:a16="http://schemas.microsoft.com/office/drawing/2014/main" id="{6268BBD8-5C1F-4B48-9FB5-76353B3519B5}"/>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5844AFD0-C5BE-8445-BE29-CAF0CF33606B}"/>
              </a:ext>
            </a:extLst>
          </p:cNvPr>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1</a:t>
            </a:fld>
            <a:endParaRPr kumimoji="0" lang="en-US"/>
          </a:p>
        </p:txBody>
      </p:sp>
      <p:sp>
        <p:nvSpPr>
          <p:cNvPr id="9" name="ZoneTexte 8">
            <a:extLst>
              <a:ext uri="{FF2B5EF4-FFF2-40B4-BE49-F238E27FC236}">
                <a16:creationId xmlns:a16="http://schemas.microsoft.com/office/drawing/2014/main" id="{EFBF3B87-92DE-7E42-9BDF-E6B8DF420D76}"/>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Tree>
    <p:extLst>
      <p:ext uri="{BB962C8B-B14F-4D97-AF65-F5344CB8AC3E}">
        <p14:creationId xmlns:p14="http://schemas.microsoft.com/office/powerpoint/2010/main" val="1496387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201440" y="-235226"/>
            <a:ext cx="8818735" cy="1219200"/>
          </a:xfrm>
        </p:spPr>
        <p:txBody>
          <a:bodyPr>
            <a:normAutofit/>
          </a:bodyPr>
          <a:lstStyle/>
          <a:p>
            <a:r>
              <a:rPr lang="fr-FR" dirty="0"/>
              <a:t>Les Interventions par une couleur</a:t>
            </a:r>
          </a:p>
        </p:txBody>
      </p:sp>
      <p:sp>
        <p:nvSpPr>
          <p:cNvPr id="23" name="ZoneTexte 22">
            <a:extLst>
              <a:ext uri="{FF2B5EF4-FFF2-40B4-BE49-F238E27FC236}">
                <a16:creationId xmlns:a16="http://schemas.microsoft.com/office/drawing/2014/main" id="{4A2BE988-8166-B449-A67E-72845756B9F9}"/>
              </a:ext>
            </a:extLst>
          </p:cNvPr>
          <p:cNvSpPr txBox="1"/>
          <p:nvPr/>
        </p:nvSpPr>
        <p:spPr>
          <a:xfrm>
            <a:off x="99216" y="924170"/>
            <a:ext cx="8472576" cy="1477328"/>
          </a:xfrm>
          <a:prstGeom prst="rect">
            <a:avLst/>
          </a:prstGeom>
          <a:noFill/>
        </p:spPr>
        <p:txBody>
          <a:bodyPr wrap="none" rtlCol="0">
            <a:spAutoFit/>
          </a:bodyPr>
          <a:lstStyle/>
          <a:p>
            <a:r>
              <a:rPr lang="fr-FR" u="sng" dirty="0">
                <a:solidFill>
                  <a:srgbClr val="FFFF00"/>
                </a:solidFill>
              </a:rPr>
              <a:t>Les principes généraux :</a:t>
            </a:r>
          </a:p>
          <a:p>
            <a:pPr algn="just"/>
            <a:r>
              <a:rPr lang="fr-FR" dirty="0">
                <a:solidFill>
                  <a:srgbClr val="FFFF00"/>
                </a:solidFill>
              </a:rPr>
              <a:t>	</a:t>
            </a:r>
            <a:r>
              <a:rPr lang="fr-FR" dirty="0"/>
              <a:t>Une des règles de l’intervention : </a:t>
            </a:r>
            <a:r>
              <a:rPr lang="fr-FR" dirty="0">
                <a:solidFill>
                  <a:srgbClr val="FFFF00"/>
                </a:solidFill>
              </a:rPr>
              <a:t>l’intervention supporte l’entame</a:t>
            </a:r>
          </a:p>
          <a:p>
            <a:pPr algn="just"/>
            <a:r>
              <a:rPr lang="fr-FR" dirty="0"/>
              <a:t>Elles promettent au moins 5 cartes au palier de 1, 6 au palier de 2 etc…</a:t>
            </a:r>
          </a:p>
          <a:p>
            <a:pPr algn="just"/>
            <a:r>
              <a:rPr lang="fr-FR" dirty="0"/>
              <a:t>Toutes les interventions à saut sont des barrages (sauf enchère de bicolore que nous </a:t>
            </a:r>
          </a:p>
          <a:p>
            <a:pPr algn="just"/>
            <a:r>
              <a:rPr lang="fr-FR" dirty="0"/>
              <a:t>verrons ensuite).</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10</a:t>
            </a:fld>
            <a:endParaRPr kumimoji="0" lang="en-US"/>
          </a:p>
        </p:txBody>
      </p:sp>
      <p:sp>
        <p:nvSpPr>
          <p:cNvPr id="10" name="ZoneTexte 9">
            <a:extLst>
              <a:ext uri="{FF2B5EF4-FFF2-40B4-BE49-F238E27FC236}">
                <a16:creationId xmlns:a16="http://schemas.microsoft.com/office/drawing/2014/main" id="{C019EDB7-F3BB-B84B-901E-5E7C29D06C75}"/>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16" name="ZoneTexte 15">
            <a:extLst>
              <a:ext uri="{FF2B5EF4-FFF2-40B4-BE49-F238E27FC236}">
                <a16:creationId xmlns:a16="http://schemas.microsoft.com/office/drawing/2014/main" id="{1EBCC9DE-FD49-5F4D-807E-5AA82CAEE442}"/>
              </a:ext>
            </a:extLst>
          </p:cNvPr>
          <p:cNvSpPr txBox="1"/>
          <p:nvPr/>
        </p:nvSpPr>
        <p:spPr>
          <a:xfrm>
            <a:off x="88921" y="2420424"/>
            <a:ext cx="8570050" cy="1200329"/>
          </a:xfrm>
          <a:prstGeom prst="rect">
            <a:avLst/>
          </a:prstGeom>
          <a:noFill/>
        </p:spPr>
        <p:txBody>
          <a:bodyPr wrap="square" rtlCol="0">
            <a:spAutoFit/>
          </a:bodyPr>
          <a:lstStyle/>
          <a:p>
            <a:r>
              <a:rPr lang="fr-FR" u="sng" dirty="0">
                <a:solidFill>
                  <a:srgbClr val="FFFF00"/>
                </a:solidFill>
              </a:rPr>
              <a:t>Intervention au Palier de 1 :</a:t>
            </a:r>
          </a:p>
          <a:p>
            <a:pPr algn="just"/>
            <a:r>
              <a:rPr lang="fr-FR" dirty="0">
                <a:solidFill>
                  <a:srgbClr val="FFFF00"/>
                </a:solidFill>
              </a:rPr>
              <a:t>	</a:t>
            </a:r>
            <a:r>
              <a:rPr lang="fr-FR" dirty="0"/>
              <a:t>Elle se fait à partir d’une main de 9-10HL comportant une belle couleur.</a:t>
            </a:r>
          </a:p>
          <a:p>
            <a:pPr algn="just"/>
            <a:r>
              <a:rPr lang="fr-FR" dirty="0"/>
              <a:t>Ces interventions sont limitées à 18HL. Dans la zone 9-10HL, une main irrégulière est la bienvenue. </a:t>
            </a:r>
            <a:r>
              <a:rPr lang="fr-FR" b="1" i="1" u="sng" dirty="0"/>
              <a:t>On intervient toujours avec une ouverture et une Majeure 5</a:t>
            </a:r>
            <a:r>
              <a:rPr lang="fr-FR" b="1" i="1" baseline="30000" dirty="0"/>
              <a:t>ème.</a:t>
            </a:r>
            <a:endParaRPr lang="fr-FR" b="1" i="1" dirty="0"/>
          </a:p>
        </p:txBody>
      </p:sp>
      <p:sp>
        <p:nvSpPr>
          <p:cNvPr id="18" name="ZoneTexte 17">
            <a:extLst>
              <a:ext uri="{FF2B5EF4-FFF2-40B4-BE49-F238E27FC236}">
                <a16:creationId xmlns:a16="http://schemas.microsoft.com/office/drawing/2014/main" id="{6BE1E434-765D-3042-A5C8-30FE3469A1A5}"/>
              </a:ext>
            </a:extLst>
          </p:cNvPr>
          <p:cNvSpPr txBox="1"/>
          <p:nvPr/>
        </p:nvSpPr>
        <p:spPr>
          <a:xfrm>
            <a:off x="4283868" y="3744039"/>
            <a:ext cx="3024931" cy="369332"/>
          </a:xfrm>
          <a:prstGeom prst="rect">
            <a:avLst/>
          </a:prstGeom>
          <a:noFill/>
        </p:spPr>
        <p:txBody>
          <a:bodyPr wrap="none" rtlCol="0">
            <a:spAutoFit/>
          </a:bodyPr>
          <a:lstStyle/>
          <a:p>
            <a:r>
              <a:rPr lang="fr-FR" u="sng" dirty="0">
                <a:solidFill>
                  <a:srgbClr val="FFFF00"/>
                </a:solidFill>
              </a:rPr>
              <a:t>Voyons quelques exemples :</a:t>
            </a:r>
          </a:p>
        </p:txBody>
      </p:sp>
      <p:sp>
        <p:nvSpPr>
          <p:cNvPr id="19" name="Text Box 1">
            <a:extLst>
              <a:ext uri="{FF2B5EF4-FFF2-40B4-BE49-F238E27FC236}">
                <a16:creationId xmlns:a16="http://schemas.microsoft.com/office/drawing/2014/main" id="{65A2BF1A-3D8B-AC4A-B41A-E446D69433ED}"/>
              </a:ext>
            </a:extLst>
          </p:cNvPr>
          <p:cNvSpPr txBox="1">
            <a:spLocks noChangeArrowheads="1"/>
          </p:cNvSpPr>
          <p:nvPr/>
        </p:nvSpPr>
        <p:spPr bwMode="auto">
          <a:xfrm>
            <a:off x="99215" y="4403891"/>
            <a:ext cx="98319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DX9743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DX98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20" name="Text Box 1">
            <a:extLst>
              <a:ext uri="{FF2B5EF4-FFF2-40B4-BE49-F238E27FC236}">
                <a16:creationId xmlns:a16="http://schemas.microsoft.com/office/drawing/2014/main" id="{B1938AF5-C3B2-6F44-BCFF-EB5FD11C8E71}"/>
              </a:ext>
            </a:extLst>
          </p:cNvPr>
          <p:cNvSpPr txBox="1">
            <a:spLocks noChangeArrowheads="1"/>
          </p:cNvSpPr>
          <p:nvPr/>
        </p:nvSpPr>
        <p:spPr bwMode="auto">
          <a:xfrm>
            <a:off x="1537424" y="440389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X97</a:t>
            </a:r>
            <a:endParaRPr kumimoji="0" lang="fr-FR" sz="2400" b="0" i="0" u="none" strike="noStrike" cap="none" normalizeH="0" baseline="0" dirty="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F185C567-B091-8F46-B2ED-ECD37B43C0E2}"/>
              </a:ext>
            </a:extLst>
          </p:cNvPr>
          <p:cNvSpPr txBox="1">
            <a:spLocks noChangeArrowheads="1"/>
          </p:cNvSpPr>
          <p:nvPr/>
        </p:nvSpPr>
        <p:spPr bwMode="auto">
          <a:xfrm>
            <a:off x="2989276" y="4403891"/>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76</a:t>
            </a:r>
            <a:endParaRPr kumimoji="0" lang="fr-FR" sz="2400" b="0" i="0" u="none" strike="noStrike" cap="none" normalizeH="0" baseline="0" dirty="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EB24E7A6-926A-A440-9FA2-F30F5AE795FF}"/>
              </a:ext>
            </a:extLst>
          </p:cNvPr>
          <p:cNvSpPr txBox="1">
            <a:spLocks noChangeArrowheads="1"/>
          </p:cNvSpPr>
          <p:nvPr/>
        </p:nvSpPr>
        <p:spPr bwMode="auto">
          <a:xfrm>
            <a:off x="4441130" y="439548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a:t>
            </a:r>
            <a:r>
              <a:rPr kumimoji="0" lang="en-GB" sz="1100" b="0" i="0" u="none" strike="noStrike" cap="none" normalizeH="0" baseline="0" dirty="0">
                <a:ln>
                  <a:noFill/>
                </a:ln>
                <a:solidFill>
                  <a:srgbClr val="000000"/>
                </a:solidFill>
                <a:effectLst/>
                <a:latin typeface="Arial" charset="0"/>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797B24CB-28DE-4746-96CB-01A13959280C}"/>
              </a:ext>
            </a:extLst>
          </p:cNvPr>
          <p:cNvSpPr txBox="1">
            <a:spLocks noChangeArrowheads="1"/>
          </p:cNvSpPr>
          <p:nvPr/>
        </p:nvSpPr>
        <p:spPr bwMode="auto">
          <a:xfrm>
            <a:off x="5892983" y="4387075"/>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ARVX9</a:t>
            </a:r>
            <a:endParaRPr kumimoji="0" lang="fr-FR" sz="2400" b="0" i="0" u="none" strike="noStrike" cap="none" normalizeH="0" baseline="0" dirty="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A7856471-971D-8640-AD4B-2F021250086F}"/>
              </a:ext>
            </a:extLst>
          </p:cNvPr>
          <p:cNvSpPr txBox="1">
            <a:spLocks noChangeArrowheads="1"/>
          </p:cNvSpPr>
          <p:nvPr/>
        </p:nvSpPr>
        <p:spPr bwMode="auto">
          <a:xfrm>
            <a:off x="7262399" y="4385924"/>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V</a:t>
            </a:r>
            <a:r>
              <a:rPr kumimoji="0" lang="en-GB" sz="1100" b="0" i="0" u="none" strike="noStrike" cap="none" normalizeH="0" baseline="0" dirty="0">
                <a:ln>
                  <a:noFill/>
                </a:ln>
                <a:solidFill>
                  <a:srgbClr val="000000"/>
                </a:solidFill>
                <a:effectLst/>
                <a:latin typeface="Arial" charset="0"/>
                <a:ea typeface="ÇlÇr ñæí©" charset="0"/>
              </a:rPr>
              <a:t>9743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26" name="Rectangle 25">
            <a:extLst>
              <a:ext uri="{FF2B5EF4-FFF2-40B4-BE49-F238E27FC236}">
                <a16:creationId xmlns:a16="http://schemas.microsoft.com/office/drawing/2014/main" id="{E725771A-3516-444F-844A-0C813062E467}"/>
              </a:ext>
            </a:extLst>
          </p:cNvPr>
          <p:cNvSpPr/>
          <p:nvPr/>
        </p:nvSpPr>
        <p:spPr>
          <a:xfrm>
            <a:off x="88920" y="3738278"/>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27" name="ZoneTexte 26">
            <a:extLst>
              <a:ext uri="{FF2B5EF4-FFF2-40B4-BE49-F238E27FC236}">
                <a16:creationId xmlns:a16="http://schemas.microsoft.com/office/drawing/2014/main" id="{0F0AE023-A55C-054D-B8B5-05B1FCA0D8CB}"/>
              </a:ext>
            </a:extLst>
          </p:cNvPr>
          <p:cNvSpPr txBox="1"/>
          <p:nvPr/>
        </p:nvSpPr>
        <p:spPr>
          <a:xfrm>
            <a:off x="316607" y="5311484"/>
            <a:ext cx="580608" cy="369332"/>
          </a:xfrm>
          <a:prstGeom prst="rect">
            <a:avLst/>
          </a:prstGeom>
          <a:noFill/>
        </p:spPr>
        <p:txBody>
          <a:bodyPr wrap="none" rtlCol="0">
            <a:spAutoFit/>
          </a:bodyPr>
          <a:lstStyle/>
          <a:p>
            <a:r>
              <a:rPr lang="fr-FR" dirty="0"/>
              <a:t>3</a:t>
            </a:r>
            <a:r>
              <a:rPr lang="en-GB" b="1" dirty="0">
                <a:solidFill>
                  <a:srgbClr val="000000"/>
                </a:solidFill>
                <a:sym typeface="Symbol"/>
              </a:rPr>
              <a:t>*</a:t>
            </a:r>
            <a:endParaRPr lang="fr-FR" dirty="0"/>
          </a:p>
        </p:txBody>
      </p:sp>
      <p:sp>
        <p:nvSpPr>
          <p:cNvPr id="28" name="ZoneTexte 27">
            <a:extLst>
              <a:ext uri="{FF2B5EF4-FFF2-40B4-BE49-F238E27FC236}">
                <a16:creationId xmlns:a16="http://schemas.microsoft.com/office/drawing/2014/main" id="{8C913D1F-0697-8A48-ADFD-FB85BF96ACE4}"/>
              </a:ext>
            </a:extLst>
          </p:cNvPr>
          <p:cNvSpPr txBox="1"/>
          <p:nvPr/>
        </p:nvSpPr>
        <p:spPr>
          <a:xfrm>
            <a:off x="1530920" y="5295241"/>
            <a:ext cx="723660" cy="369332"/>
          </a:xfrm>
          <a:prstGeom prst="rect">
            <a:avLst/>
          </a:prstGeom>
          <a:noFill/>
        </p:spPr>
        <p:txBody>
          <a:bodyPr wrap="none" rtlCol="0">
            <a:spAutoFit/>
          </a:bodyPr>
          <a:lstStyle/>
          <a:p>
            <a:r>
              <a:rPr lang="fr-FR" dirty="0"/>
              <a:t>Passe</a:t>
            </a:r>
          </a:p>
        </p:txBody>
      </p:sp>
      <p:sp>
        <p:nvSpPr>
          <p:cNvPr id="29" name="ZoneTexte 28">
            <a:extLst>
              <a:ext uri="{FF2B5EF4-FFF2-40B4-BE49-F238E27FC236}">
                <a16:creationId xmlns:a16="http://schemas.microsoft.com/office/drawing/2014/main" id="{3040520A-64F1-5F4D-94E9-20FC619FA5CC}"/>
              </a:ext>
            </a:extLst>
          </p:cNvPr>
          <p:cNvSpPr txBox="1"/>
          <p:nvPr/>
        </p:nvSpPr>
        <p:spPr>
          <a:xfrm>
            <a:off x="3276591" y="5311484"/>
            <a:ext cx="429926" cy="369332"/>
          </a:xfrm>
          <a:prstGeom prst="rect">
            <a:avLst/>
          </a:prstGeom>
          <a:noFill/>
        </p:spPr>
        <p:txBody>
          <a:bodyPr wrap="none" rtlCol="0">
            <a:spAutoFit/>
          </a:bodyPr>
          <a:lstStyle/>
          <a:p>
            <a:r>
              <a:rPr lang="fr-FR" dirty="0"/>
              <a:t>1</a:t>
            </a:r>
            <a:r>
              <a:rPr lang="en-GB" b="1" dirty="0">
                <a:solidFill>
                  <a:srgbClr val="FF0000"/>
                </a:solidFill>
                <a:latin typeface="Times New Roman" charset="0"/>
                <a:ea typeface="ÇlÇr ñæí©" charset="0"/>
                <a:sym typeface="Symbol" charset="0"/>
              </a:rPr>
              <a:t></a:t>
            </a:r>
            <a:endParaRPr lang="fr-FR" dirty="0"/>
          </a:p>
        </p:txBody>
      </p:sp>
      <p:sp>
        <p:nvSpPr>
          <p:cNvPr id="30" name="ZoneTexte 29">
            <a:extLst>
              <a:ext uri="{FF2B5EF4-FFF2-40B4-BE49-F238E27FC236}">
                <a16:creationId xmlns:a16="http://schemas.microsoft.com/office/drawing/2014/main" id="{A1B9E262-363D-C849-B1E9-FC4AE25A0EB5}"/>
              </a:ext>
            </a:extLst>
          </p:cNvPr>
          <p:cNvSpPr txBox="1"/>
          <p:nvPr/>
        </p:nvSpPr>
        <p:spPr>
          <a:xfrm>
            <a:off x="4666536" y="5265016"/>
            <a:ext cx="429926" cy="369332"/>
          </a:xfrm>
          <a:prstGeom prst="rect">
            <a:avLst/>
          </a:prstGeom>
          <a:noFill/>
        </p:spPr>
        <p:txBody>
          <a:bodyPr wrap="none" rtlCol="0">
            <a:spAutoFit/>
          </a:bodyPr>
          <a:lstStyle/>
          <a:p>
            <a:r>
              <a:rPr lang="fr-FR" dirty="0"/>
              <a:t>1</a:t>
            </a:r>
            <a:r>
              <a:rPr lang="en-GB" b="1" dirty="0">
                <a:solidFill>
                  <a:srgbClr val="FF0000"/>
                </a:solidFill>
                <a:latin typeface="Times New Roman" charset="0"/>
                <a:ea typeface="ÇlÇr ñæí©" charset="0"/>
                <a:sym typeface="Symbol" charset="0"/>
              </a:rPr>
              <a:t></a:t>
            </a:r>
            <a:endParaRPr lang="fr-FR" dirty="0"/>
          </a:p>
        </p:txBody>
      </p:sp>
      <p:sp>
        <p:nvSpPr>
          <p:cNvPr id="31" name="ZoneTexte 30">
            <a:extLst>
              <a:ext uri="{FF2B5EF4-FFF2-40B4-BE49-F238E27FC236}">
                <a16:creationId xmlns:a16="http://schemas.microsoft.com/office/drawing/2014/main" id="{8CFFE60F-530F-F544-90AA-03270B23AD22}"/>
              </a:ext>
            </a:extLst>
          </p:cNvPr>
          <p:cNvSpPr txBox="1"/>
          <p:nvPr/>
        </p:nvSpPr>
        <p:spPr>
          <a:xfrm>
            <a:off x="5989347" y="5295241"/>
            <a:ext cx="723660" cy="369332"/>
          </a:xfrm>
          <a:prstGeom prst="rect">
            <a:avLst/>
          </a:prstGeom>
          <a:noFill/>
        </p:spPr>
        <p:txBody>
          <a:bodyPr wrap="none" rtlCol="0">
            <a:spAutoFit/>
          </a:bodyPr>
          <a:lstStyle/>
          <a:p>
            <a:r>
              <a:rPr lang="fr-FR" dirty="0"/>
              <a:t>Passe</a:t>
            </a:r>
          </a:p>
        </p:txBody>
      </p:sp>
      <p:sp>
        <p:nvSpPr>
          <p:cNvPr id="32" name="ZoneTexte 31">
            <a:extLst>
              <a:ext uri="{FF2B5EF4-FFF2-40B4-BE49-F238E27FC236}">
                <a16:creationId xmlns:a16="http://schemas.microsoft.com/office/drawing/2014/main" id="{D5653F14-3646-FB44-BE4F-F40C57974D98}"/>
              </a:ext>
            </a:extLst>
          </p:cNvPr>
          <p:cNvSpPr txBox="1"/>
          <p:nvPr/>
        </p:nvSpPr>
        <p:spPr>
          <a:xfrm>
            <a:off x="7508418" y="5295241"/>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33" name="ZoneTexte 32">
            <a:extLst>
              <a:ext uri="{FF2B5EF4-FFF2-40B4-BE49-F238E27FC236}">
                <a16:creationId xmlns:a16="http://schemas.microsoft.com/office/drawing/2014/main" id="{39BF75D8-AE94-374B-8B10-BDA11A411DDB}"/>
              </a:ext>
            </a:extLst>
          </p:cNvPr>
          <p:cNvSpPr txBox="1"/>
          <p:nvPr/>
        </p:nvSpPr>
        <p:spPr>
          <a:xfrm>
            <a:off x="88920" y="5682494"/>
            <a:ext cx="6218049" cy="646331"/>
          </a:xfrm>
          <a:prstGeom prst="rect">
            <a:avLst/>
          </a:prstGeom>
          <a:noFill/>
        </p:spPr>
        <p:txBody>
          <a:bodyPr wrap="none" rtlCol="0">
            <a:spAutoFit/>
          </a:bodyPr>
          <a:lstStyle/>
          <a:p>
            <a:r>
              <a:rPr lang="fr-FR" u="sng" dirty="0">
                <a:solidFill>
                  <a:srgbClr val="FFFF00"/>
                </a:solidFill>
              </a:rPr>
              <a:t>Intervention au Palier de 2 sans saut :</a:t>
            </a:r>
          </a:p>
          <a:p>
            <a:r>
              <a:rPr lang="fr-FR" dirty="0">
                <a:solidFill>
                  <a:srgbClr val="FFFF00"/>
                </a:solidFill>
              </a:rPr>
              <a:t>	</a:t>
            </a:r>
            <a:r>
              <a:rPr lang="fr-FR" dirty="0"/>
              <a:t>Elle se fait à partir d’une main de 11-12HL et 6 cartes.</a:t>
            </a:r>
          </a:p>
        </p:txBody>
      </p:sp>
    </p:spTree>
    <p:extLst>
      <p:ext uri="{BB962C8B-B14F-4D97-AF65-F5344CB8AC3E}">
        <p14:creationId xmlns:p14="http://schemas.microsoft.com/office/powerpoint/2010/main" val="157679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19" grpId="0" animBg="1"/>
      <p:bldP spid="20" grpId="0" animBg="1"/>
      <p:bldP spid="21" grpId="0" animBg="1"/>
      <p:bldP spid="22" grpId="0" animBg="1"/>
      <p:bldP spid="24" grpId="0" animBg="1"/>
      <p:bldP spid="25" grpId="0" animBg="1"/>
      <p:bldP spid="26" grpId="0"/>
      <p:bldP spid="27" grpId="0"/>
      <p:bldP spid="28" grpId="0"/>
      <p:bldP spid="29" grpId="0"/>
      <p:bldP spid="30" grpId="0"/>
      <p:bldP spid="31" grpId="0"/>
      <p:bldP spid="32" grpId="0"/>
      <p:bldP spid="3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255399"/>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a:xfrm>
            <a:off x="8395637" y="6158975"/>
            <a:ext cx="609600" cy="457200"/>
          </a:xfrm>
        </p:spPr>
        <p:txBody>
          <a:bodyPr/>
          <a:lstStyle/>
          <a:p>
            <a:pPr eaLnBrk="1" latinLnBrk="0" hangingPunct="1"/>
            <a:fld id="{D2E57653-3E58-4892-A7ED-712530ACC680}" type="slidenum">
              <a:rPr kumimoji="0" lang="en-US" smtClean="0"/>
              <a:pPr eaLnBrk="1" latinLnBrk="0" hangingPunct="1"/>
              <a:t>11</a:t>
            </a:fld>
            <a:endParaRPr kumimoji="0" lang="en-US" dirty="0"/>
          </a:p>
        </p:txBody>
      </p:sp>
      <p:sp>
        <p:nvSpPr>
          <p:cNvPr id="22" name="ZoneTexte 21">
            <a:extLst>
              <a:ext uri="{FF2B5EF4-FFF2-40B4-BE49-F238E27FC236}">
                <a16:creationId xmlns:a16="http://schemas.microsoft.com/office/drawing/2014/main" id="{FE164BDF-FB45-FA45-B191-003C4433869B}"/>
              </a:ext>
            </a:extLst>
          </p:cNvPr>
          <p:cNvSpPr txBox="1"/>
          <p:nvPr/>
        </p:nvSpPr>
        <p:spPr>
          <a:xfrm>
            <a:off x="3699727" y="6301565"/>
            <a:ext cx="1105880" cy="369332"/>
          </a:xfrm>
          <a:prstGeom prst="rect">
            <a:avLst/>
          </a:prstGeom>
          <a:noFill/>
        </p:spPr>
        <p:txBody>
          <a:bodyPr wrap="none" rtlCol="0">
            <a:spAutoFit/>
          </a:bodyPr>
          <a:lstStyle/>
          <a:p>
            <a:r>
              <a:rPr lang="fr-FR" dirty="0"/>
              <a:t>Séance 12</a:t>
            </a:r>
          </a:p>
        </p:txBody>
      </p:sp>
      <p:sp>
        <p:nvSpPr>
          <p:cNvPr id="17" name="Titre 2">
            <a:extLst>
              <a:ext uri="{FF2B5EF4-FFF2-40B4-BE49-F238E27FC236}">
                <a16:creationId xmlns:a16="http://schemas.microsoft.com/office/drawing/2014/main" id="{72DCCA48-85AD-1C44-A5AF-DF4D0D8AB85E}"/>
              </a:ext>
            </a:extLst>
          </p:cNvPr>
          <p:cNvSpPr>
            <a:spLocks noGrp="1"/>
          </p:cNvSpPr>
          <p:nvPr>
            <p:ph type="title"/>
          </p:nvPr>
        </p:nvSpPr>
        <p:spPr>
          <a:xfrm>
            <a:off x="201440" y="-235226"/>
            <a:ext cx="8818735" cy="1219200"/>
          </a:xfrm>
        </p:spPr>
        <p:txBody>
          <a:bodyPr>
            <a:normAutofit/>
          </a:bodyPr>
          <a:lstStyle/>
          <a:p>
            <a:r>
              <a:rPr lang="fr-FR" dirty="0"/>
              <a:t>Les Interventions par une couleur</a:t>
            </a:r>
          </a:p>
        </p:txBody>
      </p:sp>
      <p:sp>
        <p:nvSpPr>
          <p:cNvPr id="18" name="Text Box 1">
            <a:extLst>
              <a:ext uri="{FF2B5EF4-FFF2-40B4-BE49-F238E27FC236}">
                <a16:creationId xmlns:a16="http://schemas.microsoft.com/office/drawing/2014/main" id="{C898F7FE-D59B-C841-BB14-7AC2E74D10D9}"/>
              </a:ext>
            </a:extLst>
          </p:cNvPr>
          <p:cNvSpPr txBox="1">
            <a:spLocks noChangeArrowheads="1"/>
          </p:cNvSpPr>
          <p:nvPr/>
        </p:nvSpPr>
        <p:spPr bwMode="auto">
          <a:xfrm>
            <a:off x="190412" y="210975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54</a:t>
            </a:r>
            <a:endParaRPr kumimoji="0" lang="fr-FR" sz="2400" b="0" i="0" u="none" strike="noStrike" cap="none" normalizeH="0" baseline="0" dirty="0">
              <a:ln>
                <a:noFill/>
              </a:ln>
              <a:solidFill>
                <a:srgbClr val="000000"/>
              </a:solidFill>
              <a:effectLst/>
              <a:latin typeface="Arial" charset="0"/>
            </a:endParaRPr>
          </a:p>
        </p:txBody>
      </p:sp>
      <p:sp>
        <p:nvSpPr>
          <p:cNvPr id="19" name="Text Box 1">
            <a:extLst>
              <a:ext uri="{FF2B5EF4-FFF2-40B4-BE49-F238E27FC236}">
                <a16:creationId xmlns:a16="http://schemas.microsoft.com/office/drawing/2014/main" id="{808C5992-0960-604F-91E3-F99CCA67C517}"/>
              </a:ext>
            </a:extLst>
          </p:cNvPr>
          <p:cNvSpPr txBox="1">
            <a:spLocks noChangeArrowheads="1"/>
          </p:cNvSpPr>
          <p:nvPr/>
        </p:nvSpPr>
        <p:spPr bwMode="auto">
          <a:xfrm>
            <a:off x="1628620" y="210975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V</a:t>
            </a:r>
            <a:r>
              <a:rPr kumimoji="0" lang="en-GB" sz="1100" b="0" i="0" u="none" strike="noStrike" cap="none" normalizeH="0" baseline="0" dirty="0">
                <a:ln>
                  <a:noFill/>
                </a:ln>
                <a:solidFill>
                  <a:srgbClr val="000000"/>
                </a:solidFill>
                <a:effectLst/>
                <a:latin typeface="Arial" charset="0"/>
                <a:ea typeface="ÇlÇr ñæí©" charset="0"/>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RD9872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20" name="Text Box 1">
            <a:extLst>
              <a:ext uri="{FF2B5EF4-FFF2-40B4-BE49-F238E27FC236}">
                <a16:creationId xmlns:a16="http://schemas.microsoft.com/office/drawing/2014/main" id="{1BAECFAA-0823-4F49-87E4-055197BF1C4D}"/>
              </a:ext>
            </a:extLst>
          </p:cNvPr>
          <p:cNvSpPr txBox="1">
            <a:spLocks noChangeArrowheads="1"/>
          </p:cNvSpPr>
          <p:nvPr/>
        </p:nvSpPr>
        <p:spPr bwMode="auto">
          <a:xfrm>
            <a:off x="3080472" y="2109757"/>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A6</a:t>
            </a:r>
            <a:endParaRPr kumimoji="0" lang="fr-FR" sz="2400" b="0" i="0" u="none" strike="noStrike" cap="none" normalizeH="0" baseline="0" dirty="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96EBBF9D-5CD4-504C-93D0-1CFF8BF9B81A}"/>
              </a:ext>
            </a:extLst>
          </p:cNvPr>
          <p:cNvSpPr txBox="1">
            <a:spLocks noChangeArrowheads="1"/>
          </p:cNvSpPr>
          <p:nvPr/>
        </p:nvSpPr>
        <p:spPr bwMode="auto">
          <a:xfrm>
            <a:off x="4532326" y="2101349"/>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a:t>
            </a:r>
            <a:r>
              <a:rPr kumimoji="0" lang="en-GB" sz="1100" b="0" i="0" u="none" strike="noStrike" cap="none" normalizeH="0" baseline="0" dirty="0">
                <a:ln>
                  <a:noFill/>
                </a:ln>
                <a:solidFill>
                  <a:srgbClr val="000000"/>
                </a:solidFill>
                <a:effectLst/>
                <a:latin typeface="Arial" charset="0"/>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03C2E7A0-CA24-C446-854B-2962BC850453}"/>
              </a:ext>
            </a:extLst>
          </p:cNvPr>
          <p:cNvSpPr txBox="1">
            <a:spLocks noChangeArrowheads="1"/>
          </p:cNvSpPr>
          <p:nvPr/>
        </p:nvSpPr>
        <p:spPr bwMode="auto">
          <a:xfrm>
            <a:off x="5984179" y="209294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942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ARX92</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95B6A6BB-655F-DB49-AA3A-E5284903F82B}"/>
              </a:ext>
            </a:extLst>
          </p:cNvPr>
          <p:cNvSpPr txBox="1">
            <a:spLocks noChangeArrowheads="1"/>
          </p:cNvSpPr>
          <p:nvPr/>
        </p:nvSpPr>
        <p:spPr bwMode="auto">
          <a:xfrm>
            <a:off x="7353595" y="2091790"/>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10987654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a:t>
            </a:r>
            <a:endParaRPr kumimoji="0" lang="fr-FR" sz="2400" b="0" i="0" u="none" strike="noStrike" cap="none" normalizeH="0" baseline="0" dirty="0">
              <a:ln>
                <a:noFill/>
              </a:ln>
              <a:solidFill>
                <a:srgbClr val="000000"/>
              </a:solidFill>
              <a:effectLst/>
              <a:latin typeface="Arial" charset="0"/>
            </a:endParaRPr>
          </a:p>
        </p:txBody>
      </p:sp>
      <p:sp>
        <p:nvSpPr>
          <p:cNvPr id="25" name="Rectangle 24">
            <a:extLst>
              <a:ext uri="{FF2B5EF4-FFF2-40B4-BE49-F238E27FC236}">
                <a16:creationId xmlns:a16="http://schemas.microsoft.com/office/drawing/2014/main" id="{CF06BEE2-167F-504F-9573-5F15ED669BDC}"/>
              </a:ext>
            </a:extLst>
          </p:cNvPr>
          <p:cNvSpPr/>
          <p:nvPr/>
        </p:nvSpPr>
        <p:spPr>
          <a:xfrm>
            <a:off x="190412" y="1322884"/>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sym typeface="Symbol"/>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26" name="ZoneTexte 25">
            <a:extLst>
              <a:ext uri="{FF2B5EF4-FFF2-40B4-BE49-F238E27FC236}">
                <a16:creationId xmlns:a16="http://schemas.microsoft.com/office/drawing/2014/main" id="{B78B3475-F819-2C40-8769-DFF780510EFB}"/>
              </a:ext>
            </a:extLst>
          </p:cNvPr>
          <p:cNvSpPr txBox="1"/>
          <p:nvPr/>
        </p:nvSpPr>
        <p:spPr>
          <a:xfrm>
            <a:off x="407803" y="3017350"/>
            <a:ext cx="470000" cy="369332"/>
          </a:xfrm>
          <a:prstGeom prst="rect">
            <a:avLst/>
          </a:prstGeom>
          <a:noFill/>
        </p:spPr>
        <p:txBody>
          <a:bodyPr wrap="none" rtlCol="0">
            <a:spAutoFit/>
          </a:bodyPr>
          <a:lstStyle/>
          <a:p>
            <a:r>
              <a:rPr lang="fr-FR" dirty="0"/>
              <a:t>2</a:t>
            </a:r>
            <a:r>
              <a:rPr lang="en-GB" b="1" dirty="0">
                <a:solidFill>
                  <a:srgbClr val="FF0000"/>
                </a:solidFill>
                <a:latin typeface="Times New Roman" charset="0"/>
                <a:ea typeface="ÇlÇr ñæí©" charset="0"/>
                <a:sym typeface="Symbol" charset="0"/>
              </a:rPr>
              <a:t></a:t>
            </a:r>
            <a:endParaRPr lang="fr-FR" dirty="0"/>
          </a:p>
        </p:txBody>
      </p:sp>
      <p:sp>
        <p:nvSpPr>
          <p:cNvPr id="27" name="ZoneTexte 26">
            <a:extLst>
              <a:ext uri="{FF2B5EF4-FFF2-40B4-BE49-F238E27FC236}">
                <a16:creationId xmlns:a16="http://schemas.microsoft.com/office/drawing/2014/main" id="{0DB3741B-1AE5-C14C-BBC8-A99F2E9F9F5C}"/>
              </a:ext>
            </a:extLst>
          </p:cNvPr>
          <p:cNvSpPr txBox="1"/>
          <p:nvPr/>
        </p:nvSpPr>
        <p:spPr>
          <a:xfrm>
            <a:off x="1849217" y="3001107"/>
            <a:ext cx="473206" cy="369332"/>
          </a:xfrm>
          <a:prstGeom prst="rect">
            <a:avLst/>
          </a:prstGeom>
          <a:noFill/>
        </p:spPr>
        <p:txBody>
          <a:bodyPr wrap="none" rtlCol="0">
            <a:spAutoFit/>
          </a:bodyPr>
          <a:lstStyle/>
          <a:p>
            <a:r>
              <a:rPr lang="fr-FR" b="1" dirty="0">
                <a:latin typeface="+mj-lt"/>
                <a:ea typeface="ÇlÇr ñæí©" charset="0"/>
                <a:sym typeface="Symbol" charset="0"/>
              </a:rPr>
              <a:t>2</a:t>
            </a:r>
            <a:r>
              <a:rPr lang="en-GB" b="1" dirty="0">
                <a:solidFill>
                  <a:srgbClr val="FF0000"/>
                </a:solidFill>
                <a:latin typeface="Times New Roman" charset="0"/>
                <a:ea typeface="ÇlÇr ñæí©" charset="0"/>
                <a:sym typeface="Symbol" charset="0"/>
              </a:rPr>
              <a:t></a:t>
            </a:r>
            <a:endParaRPr lang="fr-FR" dirty="0"/>
          </a:p>
        </p:txBody>
      </p:sp>
      <p:sp>
        <p:nvSpPr>
          <p:cNvPr id="32" name="ZoneTexte 31">
            <a:extLst>
              <a:ext uri="{FF2B5EF4-FFF2-40B4-BE49-F238E27FC236}">
                <a16:creationId xmlns:a16="http://schemas.microsoft.com/office/drawing/2014/main" id="{860536C7-991E-1243-A534-66FCFFE4BA5B}"/>
              </a:ext>
            </a:extLst>
          </p:cNvPr>
          <p:cNvSpPr txBox="1"/>
          <p:nvPr/>
        </p:nvSpPr>
        <p:spPr>
          <a:xfrm>
            <a:off x="3217060" y="2970882"/>
            <a:ext cx="723660" cy="369332"/>
          </a:xfrm>
          <a:prstGeom prst="rect">
            <a:avLst/>
          </a:prstGeom>
          <a:noFill/>
        </p:spPr>
        <p:txBody>
          <a:bodyPr wrap="none" rtlCol="0">
            <a:spAutoFit/>
          </a:bodyPr>
          <a:lstStyle/>
          <a:p>
            <a:r>
              <a:rPr lang="fr-FR" dirty="0"/>
              <a:t>Passe</a:t>
            </a:r>
          </a:p>
        </p:txBody>
      </p:sp>
      <p:sp>
        <p:nvSpPr>
          <p:cNvPr id="33" name="ZoneTexte 32">
            <a:extLst>
              <a:ext uri="{FF2B5EF4-FFF2-40B4-BE49-F238E27FC236}">
                <a16:creationId xmlns:a16="http://schemas.microsoft.com/office/drawing/2014/main" id="{96D7E49A-A470-664F-AA8E-57424A107A66}"/>
              </a:ext>
            </a:extLst>
          </p:cNvPr>
          <p:cNvSpPr txBox="1"/>
          <p:nvPr/>
        </p:nvSpPr>
        <p:spPr>
          <a:xfrm>
            <a:off x="4757732" y="2970882"/>
            <a:ext cx="470000" cy="369332"/>
          </a:xfrm>
          <a:prstGeom prst="rect">
            <a:avLst/>
          </a:prstGeom>
          <a:noFill/>
        </p:spPr>
        <p:txBody>
          <a:bodyPr wrap="none" rtlCol="0">
            <a:spAutoFit/>
          </a:bodyPr>
          <a:lstStyle/>
          <a:p>
            <a:r>
              <a:rPr lang="fr-FR" dirty="0"/>
              <a:t>2</a:t>
            </a:r>
            <a:r>
              <a:rPr lang="en-GB" b="1" dirty="0">
                <a:solidFill>
                  <a:srgbClr val="FF0000"/>
                </a:solidFill>
                <a:latin typeface="Times New Roman" charset="0"/>
                <a:ea typeface="ÇlÇr ñæí©" charset="0"/>
                <a:sym typeface="Symbol" charset="0"/>
              </a:rPr>
              <a:t></a:t>
            </a:r>
            <a:endParaRPr lang="fr-FR" dirty="0"/>
          </a:p>
        </p:txBody>
      </p:sp>
      <p:sp>
        <p:nvSpPr>
          <p:cNvPr id="34" name="ZoneTexte 33">
            <a:extLst>
              <a:ext uri="{FF2B5EF4-FFF2-40B4-BE49-F238E27FC236}">
                <a16:creationId xmlns:a16="http://schemas.microsoft.com/office/drawing/2014/main" id="{845D6D00-922C-AE45-94A8-872263372060}"/>
              </a:ext>
            </a:extLst>
          </p:cNvPr>
          <p:cNvSpPr txBox="1"/>
          <p:nvPr/>
        </p:nvSpPr>
        <p:spPr>
          <a:xfrm>
            <a:off x="6080543" y="3001107"/>
            <a:ext cx="723660" cy="369332"/>
          </a:xfrm>
          <a:prstGeom prst="rect">
            <a:avLst/>
          </a:prstGeom>
          <a:noFill/>
        </p:spPr>
        <p:txBody>
          <a:bodyPr wrap="none" rtlCol="0">
            <a:spAutoFit/>
          </a:bodyPr>
          <a:lstStyle/>
          <a:p>
            <a:r>
              <a:rPr lang="fr-FR" dirty="0"/>
              <a:t>Passe</a:t>
            </a:r>
          </a:p>
        </p:txBody>
      </p:sp>
      <p:sp>
        <p:nvSpPr>
          <p:cNvPr id="37" name="ZoneTexte 36">
            <a:extLst>
              <a:ext uri="{FF2B5EF4-FFF2-40B4-BE49-F238E27FC236}">
                <a16:creationId xmlns:a16="http://schemas.microsoft.com/office/drawing/2014/main" id="{13EBF9DE-C19D-1944-973E-97CC81F20BA3}"/>
              </a:ext>
            </a:extLst>
          </p:cNvPr>
          <p:cNvSpPr txBox="1"/>
          <p:nvPr/>
        </p:nvSpPr>
        <p:spPr>
          <a:xfrm>
            <a:off x="7506516" y="3001107"/>
            <a:ext cx="723660" cy="369332"/>
          </a:xfrm>
          <a:prstGeom prst="rect">
            <a:avLst/>
          </a:prstGeom>
          <a:noFill/>
        </p:spPr>
        <p:txBody>
          <a:bodyPr wrap="none" rtlCol="0">
            <a:spAutoFit/>
          </a:bodyPr>
          <a:lstStyle/>
          <a:p>
            <a:r>
              <a:rPr lang="fr-FR" dirty="0"/>
              <a:t>Passe</a:t>
            </a:r>
          </a:p>
        </p:txBody>
      </p:sp>
      <p:sp>
        <p:nvSpPr>
          <p:cNvPr id="38" name="ZoneTexte 37">
            <a:extLst>
              <a:ext uri="{FF2B5EF4-FFF2-40B4-BE49-F238E27FC236}">
                <a16:creationId xmlns:a16="http://schemas.microsoft.com/office/drawing/2014/main" id="{494F06C2-9B84-A648-99C4-9D2A6BFB0F65}"/>
              </a:ext>
            </a:extLst>
          </p:cNvPr>
          <p:cNvSpPr txBox="1"/>
          <p:nvPr/>
        </p:nvSpPr>
        <p:spPr>
          <a:xfrm>
            <a:off x="87288" y="900402"/>
            <a:ext cx="3024931" cy="369332"/>
          </a:xfrm>
          <a:prstGeom prst="rect">
            <a:avLst/>
          </a:prstGeom>
          <a:noFill/>
        </p:spPr>
        <p:txBody>
          <a:bodyPr wrap="none" rtlCol="0">
            <a:spAutoFit/>
          </a:bodyPr>
          <a:lstStyle/>
          <a:p>
            <a:r>
              <a:rPr lang="fr-FR" u="sng" dirty="0">
                <a:solidFill>
                  <a:srgbClr val="FFFF00"/>
                </a:solidFill>
              </a:rPr>
              <a:t>Voyons quelques exemples :</a:t>
            </a:r>
          </a:p>
        </p:txBody>
      </p:sp>
      <p:sp>
        <p:nvSpPr>
          <p:cNvPr id="39" name="ZoneTexte 38">
            <a:extLst>
              <a:ext uri="{FF2B5EF4-FFF2-40B4-BE49-F238E27FC236}">
                <a16:creationId xmlns:a16="http://schemas.microsoft.com/office/drawing/2014/main" id="{869FCD72-208A-634F-A6D3-BD0E5ED653F2}"/>
              </a:ext>
            </a:extLst>
          </p:cNvPr>
          <p:cNvSpPr txBox="1"/>
          <p:nvPr/>
        </p:nvSpPr>
        <p:spPr>
          <a:xfrm>
            <a:off x="87288" y="3354745"/>
            <a:ext cx="8148128" cy="646331"/>
          </a:xfrm>
          <a:prstGeom prst="rect">
            <a:avLst/>
          </a:prstGeom>
          <a:noFill/>
        </p:spPr>
        <p:txBody>
          <a:bodyPr wrap="none" rtlCol="0">
            <a:spAutoFit/>
          </a:bodyPr>
          <a:lstStyle/>
          <a:p>
            <a:r>
              <a:rPr lang="fr-FR" u="sng" dirty="0">
                <a:solidFill>
                  <a:srgbClr val="FFFF00"/>
                </a:solidFill>
              </a:rPr>
              <a:t>Intervention à Saut :</a:t>
            </a:r>
          </a:p>
          <a:p>
            <a:r>
              <a:rPr lang="fr-FR" dirty="0">
                <a:solidFill>
                  <a:srgbClr val="FFFF00"/>
                </a:solidFill>
              </a:rPr>
              <a:t>	</a:t>
            </a:r>
            <a:r>
              <a:rPr lang="fr-FR" dirty="0"/>
              <a:t>C’est un barrage, qui promet 6 cartes au palier de 2, 7 au palier de 3 etc…</a:t>
            </a:r>
          </a:p>
        </p:txBody>
      </p:sp>
      <p:sp>
        <p:nvSpPr>
          <p:cNvPr id="28" name="Text Box 1">
            <a:extLst>
              <a:ext uri="{FF2B5EF4-FFF2-40B4-BE49-F238E27FC236}">
                <a16:creationId xmlns:a16="http://schemas.microsoft.com/office/drawing/2014/main" id="{4417996E-2599-7242-8A84-3CC011DEEF15}"/>
              </a:ext>
            </a:extLst>
          </p:cNvPr>
          <p:cNvSpPr txBox="1">
            <a:spLocks noChangeArrowheads="1"/>
          </p:cNvSpPr>
          <p:nvPr/>
        </p:nvSpPr>
        <p:spPr bwMode="auto">
          <a:xfrm>
            <a:off x="227992" y="5049446"/>
            <a:ext cx="98319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DX7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ADX9872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54</a:t>
            </a:r>
            <a:endParaRPr kumimoji="0" lang="fr-FR" sz="2400" b="0" i="0" u="none" strike="noStrike" cap="none" normalizeH="0" baseline="0" dirty="0">
              <a:ln>
                <a:noFill/>
              </a:ln>
              <a:solidFill>
                <a:srgbClr val="000000"/>
              </a:solidFill>
              <a:effectLst/>
              <a:latin typeface="Arial" charset="0"/>
            </a:endParaRPr>
          </a:p>
        </p:txBody>
      </p:sp>
      <p:sp>
        <p:nvSpPr>
          <p:cNvPr id="29" name="Text Box 1">
            <a:extLst>
              <a:ext uri="{FF2B5EF4-FFF2-40B4-BE49-F238E27FC236}">
                <a16:creationId xmlns:a16="http://schemas.microsoft.com/office/drawing/2014/main" id="{99C0BDE4-2D85-C645-B311-8D7D3F44FB04}"/>
              </a:ext>
            </a:extLst>
          </p:cNvPr>
          <p:cNvSpPr txBox="1">
            <a:spLocks noChangeArrowheads="1"/>
          </p:cNvSpPr>
          <p:nvPr/>
        </p:nvSpPr>
        <p:spPr bwMode="auto">
          <a:xfrm>
            <a:off x="1681412" y="5049446"/>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V</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RD98742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30" name="Text Box 1">
            <a:extLst>
              <a:ext uri="{FF2B5EF4-FFF2-40B4-BE49-F238E27FC236}">
                <a16:creationId xmlns:a16="http://schemas.microsoft.com/office/drawing/2014/main" id="{E5FC3B28-E0DB-0547-B51D-FCDF932E8293}"/>
              </a:ext>
            </a:extLst>
          </p:cNvPr>
          <p:cNvSpPr txBox="1">
            <a:spLocks noChangeArrowheads="1"/>
          </p:cNvSpPr>
          <p:nvPr/>
        </p:nvSpPr>
        <p:spPr bwMode="auto">
          <a:xfrm>
            <a:off x="3118053" y="5049446"/>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RVX9432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A6</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D3E3AFA7-B3C4-CA49-9B88-D4AD69798CB6}"/>
              </a:ext>
            </a:extLst>
          </p:cNvPr>
          <p:cNvSpPr txBox="1">
            <a:spLocks noChangeArrowheads="1"/>
          </p:cNvSpPr>
          <p:nvPr/>
        </p:nvSpPr>
        <p:spPr bwMode="auto">
          <a:xfrm>
            <a:off x="4569906" y="5041038"/>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X9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ADVX432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35" name="Text Box 1">
            <a:extLst>
              <a:ext uri="{FF2B5EF4-FFF2-40B4-BE49-F238E27FC236}">
                <a16:creationId xmlns:a16="http://schemas.microsoft.com/office/drawing/2014/main" id="{F406EB2A-453A-FE49-AD3D-7F10ED908F7C}"/>
              </a:ext>
            </a:extLst>
          </p:cNvPr>
          <p:cNvSpPr txBox="1">
            <a:spLocks noChangeArrowheads="1"/>
          </p:cNvSpPr>
          <p:nvPr/>
        </p:nvSpPr>
        <p:spPr bwMode="auto">
          <a:xfrm>
            <a:off x="6021760" y="503263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ARVX95</a:t>
            </a:r>
            <a:endParaRPr kumimoji="0" lang="fr-FR" sz="2400" b="0" i="0" u="none" strike="noStrike" cap="none" normalizeH="0" baseline="0" dirty="0">
              <a:ln>
                <a:noFill/>
              </a:ln>
              <a:solidFill>
                <a:srgbClr val="000000"/>
              </a:solidFill>
              <a:effectLst/>
              <a:latin typeface="Arial" charset="0"/>
            </a:endParaRPr>
          </a:p>
        </p:txBody>
      </p:sp>
      <p:sp>
        <p:nvSpPr>
          <p:cNvPr id="36" name="Text Box 1">
            <a:extLst>
              <a:ext uri="{FF2B5EF4-FFF2-40B4-BE49-F238E27FC236}">
                <a16:creationId xmlns:a16="http://schemas.microsoft.com/office/drawing/2014/main" id="{FF4F2787-EB6A-1343-A64B-2C456A848F9C}"/>
              </a:ext>
            </a:extLst>
          </p:cNvPr>
          <p:cNvSpPr txBox="1">
            <a:spLocks noChangeArrowheads="1"/>
          </p:cNvSpPr>
          <p:nvPr/>
        </p:nvSpPr>
        <p:spPr bwMode="auto">
          <a:xfrm>
            <a:off x="7391176" y="5031479"/>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RVX7654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a:t>
            </a:r>
            <a:endParaRPr kumimoji="0" lang="fr-FR" sz="2400" b="0" i="0" u="none" strike="noStrike" cap="none" normalizeH="0" baseline="0" dirty="0">
              <a:ln>
                <a:noFill/>
              </a:ln>
              <a:solidFill>
                <a:srgbClr val="000000"/>
              </a:solidFill>
              <a:effectLst/>
              <a:latin typeface="Arial" charset="0"/>
            </a:endParaRPr>
          </a:p>
        </p:txBody>
      </p:sp>
      <p:sp>
        <p:nvSpPr>
          <p:cNvPr id="41" name="Rectangle 40">
            <a:extLst>
              <a:ext uri="{FF2B5EF4-FFF2-40B4-BE49-F238E27FC236}">
                <a16:creationId xmlns:a16="http://schemas.microsoft.com/office/drawing/2014/main" id="{55B83EBF-D63A-E54E-AF8D-E181D4036DEF}"/>
              </a:ext>
            </a:extLst>
          </p:cNvPr>
          <p:cNvSpPr/>
          <p:nvPr/>
        </p:nvSpPr>
        <p:spPr>
          <a:xfrm>
            <a:off x="190411" y="4401536"/>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sym typeface="Symbol"/>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42" name="ZoneTexte 41">
            <a:extLst>
              <a:ext uri="{FF2B5EF4-FFF2-40B4-BE49-F238E27FC236}">
                <a16:creationId xmlns:a16="http://schemas.microsoft.com/office/drawing/2014/main" id="{B0C1FDD0-8F8F-974F-B645-7D01A960E3AD}"/>
              </a:ext>
            </a:extLst>
          </p:cNvPr>
          <p:cNvSpPr txBox="1"/>
          <p:nvPr/>
        </p:nvSpPr>
        <p:spPr>
          <a:xfrm>
            <a:off x="407803" y="5932535"/>
            <a:ext cx="470000" cy="369332"/>
          </a:xfrm>
          <a:prstGeom prst="rect">
            <a:avLst/>
          </a:prstGeom>
          <a:noFill/>
        </p:spPr>
        <p:txBody>
          <a:bodyPr wrap="none" rtlCol="0">
            <a:spAutoFit/>
          </a:bodyPr>
          <a:lstStyle/>
          <a:p>
            <a:r>
              <a:rPr lang="fr-FR" dirty="0"/>
              <a:t>3</a:t>
            </a:r>
            <a:r>
              <a:rPr lang="en-GB" b="1" dirty="0">
                <a:solidFill>
                  <a:srgbClr val="FF0000"/>
                </a:solidFill>
                <a:latin typeface="Times New Roman" charset="0"/>
                <a:ea typeface="ÇlÇr ñæí©" charset="0"/>
                <a:sym typeface="Symbol" charset="0"/>
              </a:rPr>
              <a:t></a:t>
            </a:r>
            <a:endParaRPr lang="fr-FR" dirty="0"/>
          </a:p>
        </p:txBody>
      </p:sp>
      <p:sp>
        <p:nvSpPr>
          <p:cNvPr id="43" name="ZoneTexte 42">
            <a:extLst>
              <a:ext uri="{FF2B5EF4-FFF2-40B4-BE49-F238E27FC236}">
                <a16:creationId xmlns:a16="http://schemas.microsoft.com/office/drawing/2014/main" id="{97D633C5-CE2E-2248-A47F-09DD87DBEEC1}"/>
              </a:ext>
            </a:extLst>
          </p:cNvPr>
          <p:cNvSpPr txBox="1"/>
          <p:nvPr/>
        </p:nvSpPr>
        <p:spPr>
          <a:xfrm>
            <a:off x="1864428" y="5916292"/>
            <a:ext cx="579005" cy="369332"/>
          </a:xfrm>
          <a:prstGeom prst="rect">
            <a:avLst/>
          </a:prstGeom>
          <a:noFill/>
        </p:spPr>
        <p:txBody>
          <a:bodyPr wrap="none" rtlCol="0">
            <a:spAutoFit/>
          </a:bodyPr>
          <a:lstStyle/>
          <a:p>
            <a:r>
              <a:rPr lang="fr-FR" b="1" dirty="0">
                <a:latin typeface="+mj-lt"/>
                <a:ea typeface="ÇlÇr ñæí©" charset="0"/>
                <a:sym typeface="Symbol" charset="0"/>
              </a:rPr>
              <a:t>3</a:t>
            </a:r>
            <a:r>
              <a:rPr lang="en-GB" b="1" dirty="0">
                <a:solidFill>
                  <a:srgbClr val="FF0000"/>
                </a:solidFill>
                <a:latin typeface="Times New Roman" charset="0"/>
                <a:ea typeface="ÇlÇr ñæí©" charset="0"/>
                <a:sym typeface="Symbol" charset="0"/>
              </a:rPr>
              <a:t>*</a:t>
            </a:r>
            <a:endParaRPr lang="fr-FR" dirty="0"/>
          </a:p>
        </p:txBody>
      </p:sp>
      <p:sp>
        <p:nvSpPr>
          <p:cNvPr id="44" name="ZoneTexte 43">
            <a:extLst>
              <a:ext uri="{FF2B5EF4-FFF2-40B4-BE49-F238E27FC236}">
                <a16:creationId xmlns:a16="http://schemas.microsoft.com/office/drawing/2014/main" id="{43100DE0-1FA4-5740-9AC1-765C704865AF}"/>
              </a:ext>
            </a:extLst>
          </p:cNvPr>
          <p:cNvSpPr txBox="1"/>
          <p:nvPr/>
        </p:nvSpPr>
        <p:spPr>
          <a:xfrm>
            <a:off x="3217060" y="5886067"/>
            <a:ext cx="470000" cy="369332"/>
          </a:xfrm>
          <a:prstGeom prst="rect">
            <a:avLst/>
          </a:prstGeom>
          <a:noFill/>
        </p:spPr>
        <p:txBody>
          <a:bodyPr wrap="none" rtlCol="0">
            <a:spAutoFit/>
          </a:bodyPr>
          <a:lstStyle/>
          <a:p>
            <a:r>
              <a:rPr lang="fr-FR" b="1" dirty="0">
                <a:ea typeface="ÇlÇr ñæí©" charset="0"/>
                <a:sym typeface="Symbol" charset="0"/>
              </a:rPr>
              <a:t>2</a:t>
            </a:r>
            <a:r>
              <a:rPr lang="en-GB" b="1" dirty="0">
                <a:solidFill>
                  <a:srgbClr val="FF0000"/>
                </a:solidFill>
                <a:latin typeface="Times New Roman" charset="0"/>
                <a:ea typeface="ÇlÇr ñæí©" charset="0"/>
                <a:sym typeface="Symbol" charset="0"/>
              </a:rPr>
              <a:t></a:t>
            </a:r>
            <a:endParaRPr lang="fr-FR" dirty="0"/>
          </a:p>
        </p:txBody>
      </p:sp>
      <p:sp>
        <p:nvSpPr>
          <p:cNvPr id="45" name="ZoneTexte 44">
            <a:extLst>
              <a:ext uri="{FF2B5EF4-FFF2-40B4-BE49-F238E27FC236}">
                <a16:creationId xmlns:a16="http://schemas.microsoft.com/office/drawing/2014/main" id="{A7AE5CDA-1211-AA4C-B6A1-7626C2A99D30}"/>
              </a:ext>
            </a:extLst>
          </p:cNvPr>
          <p:cNvSpPr txBox="1"/>
          <p:nvPr/>
        </p:nvSpPr>
        <p:spPr>
          <a:xfrm>
            <a:off x="4757732" y="5886067"/>
            <a:ext cx="470000" cy="369332"/>
          </a:xfrm>
          <a:prstGeom prst="rect">
            <a:avLst/>
          </a:prstGeom>
          <a:noFill/>
        </p:spPr>
        <p:txBody>
          <a:bodyPr wrap="none" rtlCol="0">
            <a:spAutoFit/>
          </a:bodyPr>
          <a:lstStyle/>
          <a:p>
            <a:r>
              <a:rPr lang="fr-FR" dirty="0"/>
              <a:t>3</a:t>
            </a:r>
            <a:r>
              <a:rPr lang="en-GB" b="1" dirty="0">
                <a:solidFill>
                  <a:srgbClr val="FF0000"/>
                </a:solidFill>
                <a:latin typeface="Times New Roman" charset="0"/>
                <a:ea typeface="ÇlÇr ñæí©" charset="0"/>
                <a:sym typeface="Symbol" charset="0"/>
              </a:rPr>
              <a:t></a:t>
            </a:r>
            <a:endParaRPr lang="fr-FR" dirty="0"/>
          </a:p>
        </p:txBody>
      </p:sp>
      <p:sp>
        <p:nvSpPr>
          <p:cNvPr id="46" name="ZoneTexte 45">
            <a:extLst>
              <a:ext uri="{FF2B5EF4-FFF2-40B4-BE49-F238E27FC236}">
                <a16:creationId xmlns:a16="http://schemas.microsoft.com/office/drawing/2014/main" id="{0F043D83-B430-2F46-A9FF-AAEB2C8B4FF2}"/>
              </a:ext>
            </a:extLst>
          </p:cNvPr>
          <p:cNvSpPr txBox="1"/>
          <p:nvPr/>
        </p:nvSpPr>
        <p:spPr>
          <a:xfrm>
            <a:off x="6206379" y="5924698"/>
            <a:ext cx="470000" cy="369332"/>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a:t>
            </a:r>
            <a:endParaRPr lang="fr-FR" dirty="0"/>
          </a:p>
        </p:txBody>
      </p:sp>
      <p:sp>
        <p:nvSpPr>
          <p:cNvPr id="47" name="ZoneTexte 46">
            <a:extLst>
              <a:ext uri="{FF2B5EF4-FFF2-40B4-BE49-F238E27FC236}">
                <a16:creationId xmlns:a16="http://schemas.microsoft.com/office/drawing/2014/main" id="{CECFC12D-07B7-1D48-82CF-22E5E8147400}"/>
              </a:ext>
            </a:extLst>
          </p:cNvPr>
          <p:cNvSpPr txBox="1"/>
          <p:nvPr/>
        </p:nvSpPr>
        <p:spPr>
          <a:xfrm>
            <a:off x="7633346" y="5916292"/>
            <a:ext cx="470000" cy="369332"/>
          </a:xfrm>
          <a:prstGeom prst="rect">
            <a:avLst/>
          </a:prstGeom>
          <a:noFill/>
        </p:spPr>
        <p:txBody>
          <a:bodyPr wrap="none" rtlCol="0">
            <a:spAutoFit/>
          </a:bodyPr>
          <a:lstStyle/>
          <a:p>
            <a:r>
              <a:rPr lang="fr-FR" dirty="0"/>
              <a:t>2</a:t>
            </a:r>
            <a:r>
              <a:rPr lang="en-GB" b="1" dirty="0">
                <a:solidFill>
                  <a:srgbClr val="FF0000"/>
                </a:solidFill>
                <a:latin typeface="Times New Roman" charset="0"/>
                <a:ea typeface="ÇlÇr ñæí©" charset="0"/>
                <a:sym typeface="Symbol" charset="0"/>
              </a:rPr>
              <a:t></a:t>
            </a:r>
            <a:endParaRPr lang="fr-FR" dirty="0"/>
          </a:p>
        </p:txBody>
      </p:sp>
      <p:sp>
        <p:nvSpPr>
          <p:cNvPr id="48" name="ZoneTexte 47">
            <a:extLst>
              <a:ext uri="{FF2B5EF4-FFF2-40B4-BE49-F238E27FC236}">
                <a16:creationId xmlns:a16="http://schemas.microsoft.com/office/drawing/2014/main" id="{2D5D1119-5227-0949-A775-23A41B2B3F7B}"/>
              </a:ext>
            </a:extLst>
          </p:cNvPr>
          <p:cNvSpPr txBox="1"/>
          <p:nvPr/>
        </p:nvSpPr>
        <p:spPr>
          <a:xfrm>
            <a:off x="116154" y="3989601"/>
            <a:ext cx="3024931" cy="369332"/>
          </a:xfrm>
          <a:prstGeom prst="rect">
            <a:avLst/>
          </a:prstGeom>
          <a:noFill/>
        </p:spPr>
        <p:txBody>
          <a:bodyPr wrap="none" rtlCol="0">
            <a:spAutoFit/>
          </a:bodyPr>
          <a:lstStyle/>
          <a:p>
            <a:r>
              <a:rPr lang="fr-FR" u="sng" dirty="0">
                <a:solidFill>
                  <a:srgbClr val="FFFF00"/>
                </a:solidFill>
              </a:rPr>
              <a:t>Voyons quelques exemples :</a:t>
            </a:r>
          </a:p>
        </p:txBody>
      </p:sp>
    </p:spTree>
    <p:extLst>
      <p:ext uri="{BB962C8B-B14F-4D97-AF65-F5344CB8AC3E}">
        <p14:creationId xmlns:p14="http://schemas.microsoft.com/office/powerpoint/2010/main" val="160381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4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4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5"/>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P spid="23" grpId="0" animBg="1"/>
      <p:bldP spid="24" grpId="0" animBg="1"/>
      <p:bldP spid="25" grpId="0"/>
      <p:bldP spid="26" grpId="0"/>
      <p:bldP spid="27" grpId="0"/>
      <p:bldP spid="32" grpId="0"/>
      <p:bldP spid="33" grpId="0"/>
      <p:bldP spid="34" grpId="0"/>
      <p:bldP spid="37" grpId="0"/>
      <p:bldP spid="38" grpId="0"/>
      <p:bldP spid="39" grpId="0"/>
      <p:bldP spid="28" grpId="0" animBg="1"/>
      <p:bldP spid="29" grpId="0" animBg="1"/>
      <p:bldP spid="30" grpId="0" animBg="1"/>
      <p:bldP spid="31" grpId="0" animBg="1"/>
      <p:bldP spid="35" grpId="0" animBg="1"/>
      <p:bldP spid="36" grpId="0" animBg="1"/>
      <p:bldP spid="41" grpId="0"/>
      <p:bldP spid="42" grpId="0"/>
      <p:bldP spid="43" grpId="0"/>
      <p:bldP spid="44" grpId="0"/>
      <p:bldP spid="45" grpId="0"/>
      <p:bldP spid="46" grpId="0"/>
      <p:bldP spid="47" grpId="0"/>
      <p:bldP spid="4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12</a:t>
            </a:fld>
            <a:endParaRPr kumimoji="0" lang="en-US"/>
          </a:p>
        </p:txBody>
      </p:sp>
      <p:sp>
        <p:nvSpPr>
          <p:cNvPr id="18" name="ZoneTexte 17">
            <a:extLst>
              <a:ext uri="{FF2B5EF4-FFF2-40B4-BE49-F238E27FC236}">
                <a16:creationId xmlns:a16="http://schemas.microsoft.com/office/drawing/2014/main" id="{2867284E-8978-C44A-9D8A-02B6DDB8ADE3}"/>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20" name="Titre 2">
            <a:extLst>
              <a:ext uri="{FF2B5EF4-FFF2-40B4-BE49-F238E27FC236}">
                <a16:creationId xmlns:a16="http://schemas.microsoft.com/office/drawing/2014/main" id="{56F1D935-1E07-E846-A6C2-EDAF77455B6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Principales réponses du partenaire</a:t>
            </a:r>
          </a:p>
        </p:txBody>
      </p:sp>
      <p:sp>
        <p:nvSpPr>
          <p:cNvPr id="6" name="ZoneTexte 5">
            <a:extLst>
              <a:ext uri="{FF2B5EF4-FFF2-40B4-BE49-F238E27FC236}">
                <a16:creationId xmlns:a16="http://schemas.microsoft.com/office/drawing/2014/main" id="{8A56D2A0-FCEB-D84E-863B-2BC7DE36D153}"/>
              </a:ext>
            </a:extLst>
          </p:cNvPr>
          <p:cNvSpPr txBox="1"/>
          <p:nvPr/>
        </p:nvSpPr>
        <p:spPr>
          <a:xfrm>
            <a:off x="390132" y="1119346"/>
            <a:ext cx="8630043" cy="2585323"/>
          </a:xfrm>
          <a:prstGeom prst="rect">
            <a:avLst/>
          </a:prstGeom>
          <a:noFill/>
        </p:spPr>
        <p:txBody>
          <a:bodyPr wrap="square" rtlCol="0">
            <a:spAutoFit/>
          </a:bodyPr>
          <a:lstStyle/>
          <a:p>
            <a:pPr algn="just"/>
            <a:r>
              <a:rPr lang="fr-FR" dirty="0"/>
              <a:t>Le partenaire devra prendre en compte le fait que l’intervention pourra être faite avec 9HL. Il ne parlera qu’avec : </a:t>
            </a:r>
          </a:p>
          <a:p>
            <a:pPr algn="just"/>
            <a:r>
              <a:rPr lang="fr-FR" dirty="0"/>
              <a:t>	- un espoir de manche soit 11 HLD avec Fit sinon au moins 13H. </a:t>
            </a:r>
          </a:p>
          <a:p>
            <a:pPr algn="just"/>
            <a:r>
              <a:rPr lang="fr-FR" dirty="0"/>
              <a:t>	- avec un fit, on enchérira au palier de son nombre d’atouts.</a:t>
            </a:r>
          </a:p>
          <a:p>
            <a:pPr algn="just"/>
            <a:r>
              <a:rPr lang="fr-FR" dirty="0"/>
              <a:t>Les priorités sont : </a:t>
            </a:r>
          </a:p>
          <a:p>
            <a:pPr lvl="0" algn="just"/>
            <a:r>
              <a:rPr lang="fr-FR" dirty="0"/>
              <a:t>	Recherche d’une partielle en Majeure, à Sans Atout ou en mineure. </a:t>
            </a:r>
          </a:p>
          <a:p>
            <a:pPr lvl="0" algn="just"/>
            <a:r>
              <a:rPr lang="fr-FR" dirty="0"/>
              <a:t>	Recherche d’une manche en Majeure, à Sans Atout ou en mineure.</a:t>
            </a:r>
          </a:p>
          <a:p>
            <a:pPr lvl="0" algn="just"/>
            <a:r>
              <a:rPr lang="fr-FR" dirty="0"/>
              <a:t>	Plus rarement la recherche d’un chelem.</a:t>
            </a:r>
          </a:p>
          <a:p>
            <a:endParaRPr lang="fr-FR" dirty="0"/>
          </a:p>
        </p:txBody>
      </p:sp>
      <p:sp>
        <p:nvSpPr>
          <p:cNvPr id="8" name="ZoneTexte 7">
            <a:extLst>
              <a:ext uri="{FF2B5EF4-FFF2-40B4-BE49-F238E27FC236}">
                <a16:creationId xmlns:a16="http://schemas.microsoft.com/office/drawing/2014/main" id="{FDD6CC43-7A9A-3644-9DAA-24CC33EE1D04}"/>
              </a:ext>
            </a:extLst>
          </p:cNvPr>
          <p:cNvSpPr txBox="1"/>
          <p:nvPr/>
        </p:nvSpPr>
        <p:spPr>
          <a:xfrm>
            <a:off x="390132" y="3491859"/>
            <a:ext cx="8310638" cy="1477328"/>
          </a:xfrm>
          <a:prstGeom prst="rect">
            <a:avLst/>
          </a:prstGeom>
          <a:noFill/>
        </p:spPr>
        <p:txBody>
          <a:bodyPr wrap="square" rtlCol="0">
            <a:spAutoFit/>
          </a:bodyPr>
          <a:lstStyle/>
          <a:p>
            <a:r>
              <a:rPr lang="fr-FR" dirty="0"/>
              <a:t>Les seules enchères d’espoir ou de certitude de manche  sont :</a:t>
            </a:r>
          </a:p>
          <a:p>
            <a:r>
              <a:rPr lang="fr-FR" dirty="0"/>
              <a:t>	- Le </a:t>
            </a:r>
            <a:r>
              <a:rPr lang="fr-FR" dirty="0" err="1"/>
              <a:t>cue</a:t>
            </a:r>
            <a:r>
              <a:rPr lang="fr-FR" dirty="0"/>
              <a:t> </a:t>
            </a:r>
            <a:r>
              <a:rPr lang="fr-FR" dirty="0" err="1"/>
              <a:t>bid</a:t>
            </a:r>
            <a:r>
              <a:rPr lang="fr-FR" dirty="0"/>
              <a:t> = Fit + espoir de manche ou belle couleur et 14H +</a:t>
            </a:r>
          </a:p>
          <a:p>
            <a:r>
              <a:rPr lang="fr-FR" dirty="0"/>
              <a:t>	- Le </a:t>
            </a:r>
            <a:r>
              <a:rPr lang="fr-FR" dirty="0" err="1"/>
              <a:t>cue</a:t>
            </a:r>
            <a:r>
              <a:rPr lang="fr-FR" dirty="0"/>
              <a:t> </a:t>
            </a:r>
            <a:r>
              <a:rPr lang="fr-FR" dirty="0" err="1"/>
              <a:t>bid</a:t>
            </a:r>
            <a:r>
              <a:rPr lang="fr-FR" dirty="0"/>
              <a:t> à Saut : Fit au moins 4</a:t>
            </a:r>
            <a:r>
              <a:rPr lang="fr-FR" baseline="30000" dirty="0"/>
              <a:t>ème </a:t>
            </a:r>
            <a:r>
              <a:rPr lang="fr-FR" dirty="0"/>
              <a:t>+ espoir de manche</a:t>
            </a:r>
          </a:p>
          <a:p>
            <a:r>
              <a:rPr lang="fr-FR" dirty="0"/>
              <a:t>	- Le jump dans une autre couleur : Fit 4</a:t>
            </a:r>
            <a:r>
              <a:rPr lang="fr-FR" baseline="30000" dirty="0"/>
              <a:t>ème</a:t>
            </a:r>
            <a:r>
              <a:rPr lang="fr-FR" dirty="0"/>
              <a:t> , belle couleur 5</a:t>
            </a:r>
            <a:r>
              <a:rPr lang="fr-FR" baseline="30000" dirty="0"/>
              <a:t>ème </a:t>
            </a:r>
            <a:r>
              <a:rPr lang="fr-FR" dirty="0"/>
              <a:t>+ espoir de manche</a:t>
            </a:r>
          </a:p>
        </p:txBody>
      </p:sp>
      <p:sp>
        <p:nvSpPr>
          <p:cNvPr id="9" name="ZoneTexte 8">
            <a:extLst>
              <a:ext uri="{FF2B5EF4-FFF2-40B4-BE49-F238E27FC236}">
                <a16:creationId xmlns:a16="http://schemas.microsoft.com/office/drawing/2014/main" id="{A8773A13-1BC0-7E4D-9001-0157D6A435E7}"/>
              </a:ext>
            </a:extLst>
          </p:cNvPr>
          <p:cNvSpPr txBox="1"/>
          <p:nvPr/>
        </p:nvSpPr>
        <p:spPr>
          <a:xfrm>
            <a:off x="426342" y="5313876"/>
            <a:ext cx="8384026" cy="646331"/>
          </a:xfrm>
          <a:prstGeom prst="rect">
            <a:avLst/>
          </a:prstGeom>
          <a:noFill/>
        </p:spPr>
        <p:txBody>
          <a:bodyPr wrap="none" rtlCol="0">
            <a:spAutoFit/>
          </a:bodyPr>
          <a:lstStyle/>
          <a:p>
            <a:r>
              <a:rPr lang="fr-FR" u="sng" dirty="0">
                <a:solidFill>
                  <a:srgbClr val="FFFF00"/>
                </a:solidFill>
              </a:rPr>
              <a:t>Attention : </a:t>
            </a:r>
            <a:r>
              <a:rPr lang="fr-FR" dirty="0"/>
              <a:t>le changement de couleur sans saut indique un </a:t>
            </a:r>
            <a:r>
              <a:rPr lang="fr-FR" dirty="0" err="1"/>
              <a:t>Misfit</a:t>
            </a:r>
            <a:r>
              <a:rPr lang="fr-FR" dirty="0"/>
              <a:t> complet et </a:t>
            </a:r>
          </a:p>
          <a:p>
            <a:r>
              <a:rPr lang="fr-FR" dirty="0"/>
              <a:t>promet au moins 8H : le partenaire a le droit de passer si son intervention </a:t>
            </a:r>
            <a:r>
              <a:rPr lang="fr-FR"/>
              <a:t>est faible.</a:t>
            </a:r>
            <a:endParaRPr lang="fr-FR" dirty="0"/>
          </a:p>
        </p:txBody>
      </p:sp>
    </p:spTree>
    <p:extLst>
      <p:ext uri="{BB962C8B-B14F-4D97-AF65-F5344CB8AC3E}">
        <p14:creationId xmlns:p14="http://schemas.microsoft.com/office/powerpoint/2010/main" val="1675821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13</a:t>
            </a:fld>
            <a:endParaRPr kumimoji="0" lang="en-US"/>
          </a:p>
        </p:txBody>
      </p:sp>
      <p:sp>
        <p:nvSpPr>
          <p:cNvPr id="29" name="ZoneTexte 28">
            <a:extLst>
              <a:ext uri="{FF2B5EF4-FFF2-40B4-BE49-F238E27FC236}">
                <a16:creationId xmlns:a16="http://schemas.microsoft.com/office/drawing/2014/main" id="{D21A60B0-F2A1-324A-8C3E-EB81E6EF3E40}"/>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17" name="Titre 2">
            <a:extLst>
              <a:ext uri="{FF2B5EF4-FFF2-40B4-BE49-F238E27FC236}">
                <a16:creationId xmlns:a16="http://schemas.microsoft.com/office/drawing/2014/main" id="{486E522F-FF82-3E44-9672-A09C30FA4578}"/>
              </a:ext>
            </a:extLst>
          </p:cNvPr>
          <p:cNvSpPr>
            <a:spLocks noGrp="1"/>
          </p:cNvSpPr>
          <p:nvPr>
            <p:ph type="title"/>
          </p:nvPr>
        </p:nvSpPr>
        <p:spPr>
          <a:xfrm>
            <a:off x="201440" y="-235226"/>
            <a:ext cx="8818735" cy="1219200"/>
          </a:xfrm>
        </p:spPr>
        <p:txBody>
          <a:bodyPr>
            <a:normAutofit/>
          </a:bodyPr>
          <a:lstStyle/>
          <a:p>
            <a:r>
              <a:rPr lang="fr-FR" dirty="0"/>
              <a:t>Les Interventions par Sans Atout</a:t>
            </a:r>
          </a:p>
        </p:txBody>
      </p:sp>
      <p:sp>
        <p:nvSpPr>
          <p:cNvPr id="7" name="ZoneTexte 6">
            <a:extLst>
              <a:ext uri="{FF2B5EF4-FFF2-40B4-BE49-F238E27FC236}">
                <a16:creationId xmlns:a16="http://schemas.microsoft.com/office/drawing/2014/main" id="{4F0DD24D-91E3-104B-AC3A-87517EFA3ED6}"/>
              </a:ext>
            </a:extLst>
          </p:cNvPr>
          <p:cNvSpPr txBox="1"/>
          <p:nvPr/>
        </p:nvSpPr>
        <p:spPr>
          <a:xfrm>
            <a:off x="390132" y="1119346"/>
            <a:ext cx="8630043" cy="1754326"/>
          </a:xfrm>
          <a:prstGeom prst="rect">
            <a:avLst/>
          </a:prstGeom>
          <a:noFill/>
        </p:spPr>
        <p:txBody>
          <a:bodyPr wrap="square" rtlCol="0">
            <a:spAutoFit/>
          </a:bodyPr>
          <a:lstStyle/>
          <a:p>
            <a:pPr algn="just"/>
            <a:r>
              <a:rPr lang="fr-FR" dirty="0"/>
              <a:t>Elles indiquent une main de 16-18H avec :</a:t>
            </a:r>
          </a:p>
          <a:p>
            <a:pPr algn="just"/>
            <a:r>
              <a:rPr lang="fr-FR" dirty="0"/>
              <a:t>	- Un Arrêt en mineure. </a:t>
            </a:r>
          </a:p>
          <a:p>
            <a:pPr algn="just"/>
            <a:r>
              <a:rPr lang="fr-FR" dirty="0"/>
              <a:t>	- Un Arrêt ½ en Majeure.</a:t>
            </a:r>
          </a:p>
          <a:p>
            <a:pPr algn="just"/>
            <a:r>
              <a:rPr lang="fr-FR" dirty="0"/>
              <a:t>Attention, cette enchère est dangereuse, car si votre partenaire a une main de 2 à 3 points, vous jouerez tout seul. Evitez les mains avec des petits honneurs dans les différentes couleurs.</a:t>
            </a:r>
          </a:p>
        </p:txBody>
      </p:sp>
      <p:sp>
        <p:nvSpPr>
          <p:cNvPr id="8" name="ZoneTexte 7">
            <a:extLst>
              <a:ext uri="{FF2B5EF4-FFF2-40B4-BE49-F238E27FC236}">
                <a16:creationId xmlns:a16="http://schemas.microsoft.com/office/drawing/2014/main" id="{453035A2-CD6F-5548-98F4-9E302F7CF1C0}"/>
              </a:ext>
            </a:extLst>
          </p:cNvPr>
          <p:cNvSpPr txBox="1"/>
          <p:nvPr/>
        </p:nvSpPr>
        <p:spPr>
          <a:xfrm>
            <a:off x="390132" y="3014108"/>
            <a:ext cx="8630043" cy="1477328"/>
          </a:xfrm>
          <a:prstGeom prst="rect">
            <a:avLst/>
          </a:prstGeom>
          <a:noFill/>
        </p:spPr>
        <p:txBody>
          <a:bodyPr wrap="square" rtlCol="0">
            <a:spAutoFit/>
          </a:bodyPr>
          <a:lstStyle/>
          <a:p>
            <a:pPr algn="just"/>
            <a:r>
              <a:rPr lang="fr-FR" dirty="0"/>
              <a:t>Les réponses du partenaire, en cas de Passe du N°3, sont codifiées :</a:t>
            </a:r>
          </a:p>
          <a:p>
            <a:pPr algn="just"/>
            <a:r>
              <a:rPr lang="fr-FR" dirty="0"/>
              <a:t>	1. Cas de l’ouverture en mineure. </a:t>
            </a:r>
          </a:p>
          <a:p>
            <a:pPr algn="just"/>
            <a:r>
              <a:rPr lang="fr-FR" dirty="0"/>
              <a:t>	On répond comme sur une ouverture de 1SA en décalant les zones de 1 point</a:t>
            </a:r>
          </a:p>
          <a:p>
            <a:pPr algn="just"/>
            <a:r>
              <a:rPr lang="fr-FR" dirty="0"/>
              <a:t>	2. Cas de l’ouverture en Majeure.</a:t>
            </a:r>
          </a:p>
          <a:p>
            <a:pPr algn="just"/>
            <a:r>
              <a:rPr lang="fr-FR" dirty="0"/>
              <a:t>	On répond en Texas, le Texas impossible faisant office de </a:t>
            </a:r>
            <a:r>
              <a:rPr lang="fr-FR" dirty="0" err="1"/>
              <a:t>Stayman</a:t>
            </a:r>
            <a:r>
              <a:rPr lang="fr-FR" dirty="0"/>
              <a:t>.</a:t>
            </a:r>
          </a:p>
        </p:txBody>
      </p:sp>
      <p:sp>
        <p:nvSpPr>
          <p:cNvPr id="9" name="Rectangle 8">
            <a:extLst>
              <a:ext uri="{FF2B5EF4-FFF2-40B4-BE49-F238E27FC236}">
                <a16:creationId xmlns:a16="http://schemas.microsoft.com/office/drawing/2014/main" id="{79BB20DE-42D4-2542-AA77-4B19E075528C}"/>
              </a:ext>
            </a:extLst>
          </p:cNvPr>
          <p:cNvSpPr/>
          <p:nvPr/>
        </p:nvSpPr>
        <p:spPr>
          <a:xfrm>
            <a:off x="201440" y="4787431"/>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1SA	passe	?</a:t>
            </a:r>
            <a:endParaRPr lang="fr-FR" dirty="0"/>
          </a:p>
        </p:txBody>
      </p:sp>
      <p:sp>
        <p:nvSpPr>
          <p:cNvPr id="3" name="ZoneTexte 2">
            <a:extLst>
              <a:ext uri="{FF2B5EF4-FFF2-40B4-BE49-F238E27FC236}">
                <a16:creationId xmlns:a16="http://schemas.microsoft.com/office/drawing/2014/main" id="{AB0B6FFB-215D-3C4C-8AE2-07A701D76DDD}"/>
              </a:ext>
            </a:extLst>
          </p:cNvPr>
          <p:cNvSpPr txBox="1"/>
          <p:nvPr/>
        </p:nvSpPr>
        <p:spPr>
          <a:xfrm>
            <a:off x="309543" y="4447206"/>
            <a:ext cx="1245341" cy="369332"/>
          </a:xfrm>
          <a:prstGeom prst="rect">
            <a:avLst/>
          </a:prstGeom>
          <a:noFill/>
        </p:spPr>
        <p:txBody>
          <a:bodyPr wrap="none" rtlCol="0">
            <a:spAutoFit/>
          </a:bodyPr>
          <a:lstStyle/>
          <a:p>
            <a:r>
              <a:rPr lang="fr-FR" u="sng" dirty="0">
                <a:solidFill>
                  <a:srgbClr val="FFFF00"/>
                </a:solidFill>
              </a:rPr>
              <a:t>Exemples :</a:t>
            </a:r>
          </a:p>
        </p:txBody>
      </p:sp>
      <p:sp>
        <p:nvSpPr>
          <p:cNvPr id="6" name="ZoneTexte 5">
            <a:extLst>
              <a:ext uri="{FF2B5EF4-FFF2-40B4-BE49-F238E27FC236}">
                <a16:creationId xmlns:a16="http://schemas.microsoft.com/office/drawing/2014/main" id="{7930B997-A2EE-6245-9824-502A0269B4D4}"/>
              </a:ext>
            </a:extLst>
          </p:cNvPr>
          <p:cNvSpPr txBox="1"/>
          <p:nvPr/>
        </p:nvSpPr>
        <p:spPr>
          <a:xfrm>
            <a:off x="2049975" y="5442867"/>
            <a:ext cx="1505861" cy="1200329"/>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 </a:t>
            </a:r>
            <a:r>
              <a:rPr lang="fr-FR" dirty="0"/>
              <a:t>: </a:t>
            </a:r>
            <a:r>
              <a:rPr lang="fr-FR" dirty="0" err="1"/>
              <a:t>Stayman</a:t>
            </a:r>
            <a:endParaRPr lang="fr-FR" dirty="0"/>
          </a:p>
          <a:p>
            <a:r>
              <a:rPr lang="fr-FR" dirty="0"/>
              <a:t>2</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FF0000"/>
                </a:solidFill>
                <a:latin typeface="Times New Roman" charset="0"/>
                <a:ea typeface="ÇlÇr ñæí©" charset="0"/>
                <a:sym typeface="Symbol" charset="0"/>
              </a:rPr>
              <a:t></a:t>
            </a:r>
          </a:p>
          <a:p>
            <a:r>
              <a:rPr lang="fr-FR" dirty="0"/>
              <a:t>2</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000000"/>
                </a:solidFill>
                <a:sym typeface="Symbol"/>
              </a:rPr>
              <a:t></a:t>
            </a:r>
            <a:endParaRPr lang="en-GB" b="1" dirty="0">
              <a:solidFill>
                <a:srgbClr val="FF0000"/>
              </a:solidFill>
              <a:latin typeface="Times New Roman" charset="0"/>
              <a:ea typeface="ÇlÇr ñæí©" charset="0"/>
              <a:sym typeface="Symbol" charset="0"/>
            </a:endParaRPr>
          </a:p>
          <a:p>
            <a:r>
              <a:rPr lang="fr-FR" dirty="0"/>
              <a:t>2</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000000"/>
                </a:solidFill>
                <a:latin typeface="Times New Roman" charset="0"/>
                <a:ea typeface="ÇlÇr ñæí©" charset="0"/>
                <a:sym typeface="Symbol" charset="0"/>
              </a:rPr>
              <a:t></a:t>
            </a:r>
            <a:endParaRPr lang="en-GB" b="1" dirty="0">
              <a:solidFill>
                <a:srgbClr val="FF0000"/>
              </a:solidFill>
              <a:latin typeface="Times New Roman" charset="0"/>
              <a:ea typeface="ÇlÇr ñæí©" charset="0"/>
              <a:sym typeface="Symbol" charset="0"/>
            </a:endParaRPr>
          </a:p>
        </p:txBody>
      </p:sp>
      <p:sp>
        <p:nvSpPr>
          <p:cNvPr id="12" name="Rectangle 11">
            <a:extLst>
              <a:ext uri="{FF2B5EF4-FFF2-40B4-BE49-F238E27FC236}">
                <a16:creationId xmlns:a16="http://schemas.microsoft.com/office/drawing/2014/main" id="{C8E484E8-229F-2349-B9A4-E1BCB995C330}"/>
              </a:ext>
            </a:extLst>
          </p:cNvPr>
          <p:cNvSpPr/>
          <p:nvPr/>
        </p:nvSpPr>
        <p:spPr>
          <a:xfrm>
            <a:off x="3934085" y="4786152"/>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1SA	passe	?</a:t>
            </a:r>
            <a:endParaRPr lang="fr-FR" dirty="0"/>
          </a:p>
        </p:txBody>
      </p:sp>
      <p:sp>
        <p:nvSpPr>
          <p:cNvPr id="13" name="ZoneTexte 12">
            <a:extLst>
              <a:ext uri="{FF2B5EF4-FFF2-40B4-BE49-F238E27FC236}">
                <a16:creationId xmlns:a16="http://schemas.microsoft.com/office/drawing/2014/main" id="{BD26A6FE-58C2-AE4B-B027-F537FCA432AB}"/>
              </a:ext>
            </a:extLst>
          </p:cNvPr>
          <p:cNvSpPr txBox="1"/>
          <p:nvPr/>
        </p:nvSpPr>
        <p:spPr>
          <a:xfrm>
            <a:off x="5322647" y="5442867"/>
            <a:ext cx="3834511" cy="1200329"/>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 </a:t>
            </a:r>
            <a:r>
              <a:rPr lang="fr-FR" dirty="0"/>
              <a:t>: Texas </a:t>
            </a:r>
            <a:r>
              <a:rPr lang="en-GB" b="1" dirty="0">
                <a:solidFill>
                  <a:srgbClr val="FF0000"/>
                </a:solidFill>
                <a:latin typeface="Times New Roman" charset="0"/>
                <a:ea typeface="ÇlÇr ñæí©" charset="0"/>
                <a:sym typeface="Symbol" charset="0"/>
              </a:rPr>
              <a:t></a:t>
            </a:r>
            <a:endParaRPr lang="fr-FR" dirty="0"/>
          </a:p>
          <a:p>
            <a:r>
              <a:rPr lang="fr-FR" dirty="0"/>
              <a:t>2</a:t>
            </a:r>
            <a:r>
              <a:rPr lang="en-GB" b="1" dirty="0">
                <a:solidFill>
                  <a:srgbClr val="FF0000"/>
                </a:solidFill>
                <a:latin typeface="Times New Roman" charset="0"/>
                <a:ea typeface="ÇlÇr ñæí©" charset="0"/>
                <a:sym typeface="Symbol" charset="0"/>
              </a:rPr>
              <a:t> </a:t>
            </a:r>
            <a:r>
              <a:rPr lang="fr-FR" dirty="0"/>
              <a:t>: Texas impossible, donc </a:t>
            </a:r>
            <a:r>
              <a:rPr lang="fr-FR" dirty="0" err="1"/>
              <a:t>Stayman</a:t>
            </a:r>
            <a:endParaRPr lang="en-GB" b="1" dirty="0">
              <a:solidFill>
                <a:srgbClr val="FF0000"/>
              </a:solidFill>
              <a:latin typeface="Times New Roman" charset="0"/>
              <a:ea typeface="ÇlÇr ñæí©" charset="0"/>
              <a:sym typeface="Symbol" charset="0"/>
            </a:endParaRPr>
          </a:p>
          <a:p>
            <a:r>
              <a:rPr lang="fr-FR" dirty="0"/>
              <a:t>2</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000000"/>
                </a:solidFill>
                <a:sym typeface="Symbol"/>
              </a:rPr>
              <a:t></a:t>
            </a:r>
            <a:endParaRPr lang="en-GB" b="1" dirty="0">
              <a:solidFill>
                <a:srgbClr val="FF0000"/>
              </a:solidFill>
              <a:latin typeface="Times New Roman" charset="0"/>
              <a:ea typeface="ÇlÇr ñæí©" charset="0"/>
              <a:sym typeface="Symbol" charset="0"/>
            </a:endParaRPr>
          </a:p>
          <a:p>
            <a:r>
              <a:rPr lang="fr-FR" dirty="0"/>
              <a:t>2</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dirty="0"/>
              <a:t>: Texas </a:t>
            </a:r>
            <a:r>
              <a:rPr lang="en-GB" b="1" dirty="0">
                <a:solidFill>
                  <a:srgbClr val="000000"/>
                </a:solidFill>
                <a:latin typeface="Times New Roman" charset="0"/>
                <a:ea typeface="ÇlÇr ñæí©" charset="0"/>
                <a:sym typeface="Symbol" charset="0"/>
              </a:rPr>
              <a:t></a:t>
            </a:r>
            <a:endParaRPr lang="en-GB" b="1" dirty="0">
              <a:solidFill>
                <a:srgbClr val="FF0000"/>
              </a:solidFill>
              <a:latin typeface="Times New Roman" charset="0"/>
              <a:ea typeface="ÇlÇr ñæí©" charset="0"/>
              <a:sym typeface="Symbol" charset="0"/>
            </a:endParaRPr>
          </a:p>
        </p:txBody>
      </p:sp>
    </p:spTree>
    <p:extLst>
      <p:ext uri="{BB962C8B-B14F-4D97-AF65-F5344CB8AC3E}">
        <p14:creationId xmlns:p14="http://schemas.microsoft.com/office/powerpoint/2010/main" val="367252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duotone>
              <a:schemeClr val="bg2">
                <a:shade val="12000"/>
                <a:satMod val="240000"/>
              </a:schemeClr>
              <a:schemeClr val="bg2">
                <a:tint val="65000"/>
              </a:schemeClr>
            </a:duotone>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14</a:t>
            </a:fld>
            <a:endParaRPr kumimoji="0" lang="en-US"/>
          </a:p>
        </p:txBody>
      </p:sp>
      <p:sp>
        <p:nvSpPr>
          <p:cNvPr id="17" name="ZoneTexte 16">
            <a:extLst>
              <a:ext uri="{FF2B5EF4-FFF2-40B4-BE49-F238E27FC236}">
                <a16:creationId xmlns:a16="http://schemas.microsoft.com/office/drawing/2014/main" id="{969F77E8-D99A-4B4C-A823-34B7BF0E1E37}"/>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20" name="Titre 2">
            <a:extLst>
              <a:ext uri="{FF2B5EF4-FFF2-40B4-BE49-F238E27FC236}">
                <a16:creationId xmlns:a16="http://schemas.microsoft.com/office/drawing/2014/main" id="{60B33EFF-C6D7-D240-BCA5-63D3BBD39985}"/>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 bicolores</a:t>
            </a:r>
          </a:p>
        </p:txBody>
      </p:sp>
      <p:sp>
        <p:nvSpPr>
          <p:cNvPr id="7" name="ZoneTexte 6">
            <a:extLst>
              <a:ext uri="{FF2B5EF4-FFF2-40B4-BE49-F238E27FC236}">
                <a16:creationId xmlns:a16="http://schemas.microsoft.com/office/drawing/2014/main" id="{7C3B8375-3015-3C41-96BA-D9F7F4703F13}"/>
              </a:ext>
            </a:extLst>
          </p:cNvPr>
          <p:cNvSpPr txBox="1"/>
          <p:nvPr/>
        </p:nvSpPr>
        <p:spPr>
          <a:xfrm>
            <a:off x="390132" y="1048543"/>
            <a:ext cx="8630043" cy="2308324"/>
          </a:xfrm>
          <a:prstGeom prst="rect">
            <a:avLst/>
          </a:prstGeom>
          <a:noFill/>
        </p:spPr>
        <p:txBody>
          <a:bodyPr wrap="square" rtlCol="0">
            <a:spAutoFit/>
          </a:bodyPr>
          <a:lstStyle/>
          <a:p>
            <a:pPr algn="just"/>
            <a:r>
              <a:rPr lang="fr-FR" dirty="0"/>
              <a:t>Elles indiquent une main bicolore au moins 5-5 (</a:t>
            </a:r>
            <a:r>
              <a:rPr lang="fr-FR"/>
              <a:t>voir 6 mineures </a:t>
            </a:r>
            <a:r>
              <a:rPr lang="fr-FR" dirty="0"/>
              <a:t>5 Majeures), évaluée en perdantes italiennes et tenant compte de la vulnérabilité :</a:t>
            </a:r>
          </a:p>
          <a:p>
            <a:pPr algn="just"/>
            <a:r>
              <a:rPr lang="fr-FR" dirty="0"/>
              <a:t>	- Vous êtes Vert contre Rouge : 7 perdantes. </a:t>
            </a:r>
          </a:p>
          <a:p>
            <a:pPr algn="just"/>
            <a:r>
              <a:rPr lang="fr-FR" dirty="0"/>
              <a:t>	- Egalité de Vulnérabilité : 6 perdantes</a:t>
            </a:r>
          </a:p>
          <a:p>
            <a:pPr algn="just"/>
            <a:r>
              <a:rPr lang="fr-FR" dirty="0"/>
              <a:t>	- Vous Rouge contre Vert : 5 perdantes.</a:t>
            </a:r>
          </a:p>
          <a:p>
            <a:pPr algn="just"/>
            <a:r>
              <a:rPr lang="fr-FR" dirty="0">
                <a:solidFill>
                  <a:srgbClr val="FFFF00"/>
                </a:solidFill>
              </a:rPr>
              <a:t>Attention</a:t>
            </a:r>
            <a:r>
              <a:rPr lang="fr-FR" dirty="0"/>
              <a:t>, cette enchère doit vous permettre de jouer un contrat gagnant ou de sacrifice. Si l’adversaire joue, il joue pratiquement à cartes ouvertes car vous lui avez dévoilé la répartition des couleurs sur la donne.</a:t>
            </a:r>
          </a:p>
        </p:txBody>
      </p:sp>
      <p:sp>
        <p:nvSpPr>
          <p:cNvPr id="8" name="ZoneTexte 7">
            <a:extLst>
              <a:ext uri="{FF2B5EF4-FFF2-40B4-BE49-F238E27FC236}">
                <a16:creationId xmlns:a16="http://schemas.microsoft.com/office/drawing/2014/main" id="{49F6A4FA-0B5C-124C-82AB-C4AC6E0C01CA}"/>
              </a:ext>
            </a:extLst>
          </p:cNvPr>
          <p:cNvSpPr txBox="1"/>
          <p:nvPr/>
        </p:nvSpPr>
        <p:spPr>
          <a:xfrm>
            <a:off x="295785" y="4932149"/>
            <a:ext cx="8630043" cy="923330"/>
          </a:xfrm>
          <a:prstGeom prst="rect">
            <a:avLst/>
          </a:prstGeom>
          <a:noFill/>
        </p:spPr>
        <p:txBody>
          <a:bodyPr wrap="square" rtlCol="0">
            <a:spAutoFit/>
          </a:bodyPr>
          <a:lstStyle/>
          <a:p>
            <a:pPr algn="just"/>
            <a:r>
              <a:rPr lang="fr-FR" dirty="0"/>
              <a:t>Les réponses du partenaire après un passe du N°3 :</a:t>
            </a:r>
          </a:p>
          <a:p>
            <a:pPr algn="just"/>
            <a:r>
              <a:rPr lang="fr-FR" dirty="0"/>
              <a:t>	- il évalue le contrat en comptabilisant son nombre de couvrantes (As extérieurs aux deux couleurs et les honneurs dans les deux couleurs du partenaire).</a:t>
            </a:r>
          </a:p>
        </p:txBody>
      </p:sp>
      <p:sp>
        <p:nvSpPr>
          <p:cNvPr id="3" name="ZoneTexte 2">
            <a:extLst>
              <a:ext uri="{FF2B5EF4-FFF2-40B4-BE49-F238E27FC236}">
                <a16:creationId xmlns:a16="http://schemas.microsoft.com/office/drawing/2014/main" id="{06C75520-BC78-4447-AB63-FA1CC3A944FC}"/>
              </a:ext>
            </a:extLst>
          </p:cNvPr>
          <p:cNvSpPr txBox="1"/>
          <p:nvPr/>
        </p:nvSpPr>
        <p:spPr>
          <a:xfrm>
            <a:off x="201440" y="3483119"/>
            <a:ext cx="4501873" cy="923330"/>
          </a:xfrm>
          <a:prstGeom prst="rect">
            <a:avLst/>
          </a:prstGeom>
          <a:noFill/>
        </p:spPr>
        <p:txBody>
          <a:bodyPr wrap="none" rtlCol="0">
            <a:spAutoFit/>
          </a:bodyPr>
          <a:lstStyle/>
          <a:p>
            <a:r>
              <a:rPr lang="fr-FR" u="sng" dirty="0">
                <a:solidFill>
                  <a:srgbClr val="FFFF00"/>
                </a:solidFill>
              </a:rPr>
              <a:t>Le système préconisé : </a:t>
            </a:r>
          </a:p>
          <a:p>
            <a:r>
              <a:rPr lang="fr-FR" dirty="0"/>
              <a:t>1</a:t>
            </a:r>
            <a:r>
              <a:rPr lang="en-GB" b="1" dirty="0">
                <a:solidFill>
                  <a:srgbClr val="000000"/>
                </a:solidFill>
                <a:latin typeface="Times New Roman" charset="0"/>
                <a:ea typeface="ÇlÇr ñæí©" charset="0"/>
                <a:sym typeface="Symbol" charset="0"/>
              </a:rPr>
              <a:t></a:t>
            </a:r>
            <a:r>
              <a:rPr lang="en-GB" b="1" dirty="0">
                <a:latin typeface="Times New Roman" charset="0"/>
                <a:ea typeface="ÇlÇr ñæí©" charset="0"/>
                <a:sym typeface="Symbol" charset="0"/>
              </a:rPr>
              <a:t>/</a:t>
            </a:r>
            <a:r>
              <a:rPr lang="en-GB" b="1" dirty="0">
                <a:solidFill>
                  <a:srgbClr val="FF0000"/>
                </a:solidFill>
                <a:latin typeface="Times New Roman" charset="0"/>
                <a:ea typeface="ÇlÇr ñæí©" charset="0"/>
                <a:sym typeface="Symbol" charset="0"/>
              </a:rPr>
              <a:t> </a:t>
            </a:r>
            <a:r>
              <a:rPr lang="en-GB" b="1" dirty="0">
                <a:solidFill>
                  <a:srgbClr val="000000"/>
                </a:solidFill>
                <a:latin typeface="Times New Roman" charset="0"/>
                <a:ea typeface="ÇlÇr ñæí©" charset="0"/>
                <a:sym typeface="Symbol" charset="0"/>
              </a:rPr>
              <a:t>	</a:t>
            </a:r>
            <a:r>
              <a:rPr lang="fr-FR" dirty="0"/>
              <a:t> 2</a:t>
            </a:r>
            <a:r>
              <a:rPr lang="en-GB" b="1" dirty="0">
                <a:solidFill>
                  <a:srgbClr val="FF0000"/>
                </a:solidFill>
                <a:latin typeface="Times New Roman" charset="0"/>
                <a:ea typeface="ÇlÇr ñæí©" charset="0"/>
                <a:sym typeface="Symbol" charset="0"/>
              </a:rPr>
              <a:t> </a:t>
            </a:r>
            <a:r>
              <a:rPr lang="fr-FR" dirty="0"/>
              <a:t>: les Majeures</a:t>
            </a:r>
          </a:p>
          <a:p>
            <a:r>
              <a:rPr lang="fr-FR" dirty="0"/>
              <a:t>	 2SA</a:t>
            </a:r>
            <a:r>
              <a:rPr lang="en-GB" b="1" dirty="0">
                <a:solidFill>
                  <a:srgbClr val="FF0000"/>
                </a:solidFill>
                <a:latin typeface="Times New Roman" charset="0"/>
                <a:ea typeface="ÇlÇr ñæí©" charset="0"/>
                <a:sym typeface="Symbol" charset="0"/>
              </a:rPr>
              <a:t> </a:t>
            </a:r>
            <a:r>
              <a:rPr lang="fr-FR" dirty="0"/>
              <a:t>: les Cœurs et l’autre mineure</a:t>
            </a:r>
          </a:p>
        </p:txBody>
      </p:sp>
      <p:sp>
        <p:nvSpPr>
          <p:cNvPr id="10" name="ZoneTexte 9">
            <a:extLst>
              <a:ext uri="{FF2B5EF4-FFF2-40B4-BE49-F238E27FC236}">
                <a16:creationId xmlns:a16="http://schemas.microsoft.com/office/drawing/2014/main" id="{48F242DD-EB2E-DD4E-977F-08612473A6E0}"/>
              </a:ext>
            </a:extLst>
          </p:cNvPr>
          <p:cNvSpPr txBox="1"/>
          <p:nvPr/>
        </p:nvSpPr>
        <p:spPr>
          <a:xfrm>
            <a:off x="4509077" y="3507421"/>
            <a:ext cx="4634923" cy="1200329"/>
          </a:xfrm>
          <a:prstGeom prst="rect">
            <a:avLst/>
          </a:prstGeom>
          <a:noFill/>
        </p:spPr>
        <p:txBody>
          <a:bodyPr wrap="none" rtlCol="0">
            <a:spAutoFit/>
          </a:bodyPr>
          <a:lstStyle/>
          <a:p>
            <a:r>
              <a:rPr lang="fr-FR" u="sng" dirty="0">
                <a:solidFill>
                  <a:srgbClr val="FFFF00"/>
                </a:solidFill>
              </a:rPr>
              <a:t>Le système préconisé : </a:t>
            </a:r>
          </a:p>
          <a:p>
            <a:r>
              <a:rPr lang="fr-FR" dirty="0"/>
              <a:t>1</a:t>
            </a:r>
            <a:r>
              <a:rPr lang="en-GB" b="1" dirty="0">
                <a:solidFill>
                  <a:srgbClr val="FF0000"/>
                </a:solidFill>
                <a:latin typeface="Times New Roman" charset="0"/>
                <a:ea typeface="ÇlÇr ñæí©" charset="0"/>
                <a:sym typeface="Symbol" charset="0"/>
              </a:rPr>
              <a:t> </a:t>
            </a:r>
            <a:r>
              <a:rPr lang="fr-FR" dirty="0"/>
              <a:t>/</a:t>
            </a:r>
            <a:r>
              <a:rPr lang="en-GB" b="1" dirty="0">
                <a:solidFill>
                  <a:srgbClr val="000000"/>
                </a:solidFill>
                <a:sym typeface="Symbol"/>
              </a:rPr>
              <a:t> </a:t>
            </a:r>
            <a:r>
              <a:rPr lang="en-GB" b="1" dirty="0">
                <a:solidFill>
                  <a:srgbClr val="000000"/>
                </a:solidFill>
                <a:latin typeface="Times New Roman" charset="0"/>
                <a:ea typeface="ÇlÇr ñæí©" charset="0"/>
                <a:sym typeface="Symbol" charset="0"/>
              </a:rPr>
              <a:t>	</a:t>
            </a:r>
            <a:r>
              <a:rPr lang="fr-FR" dirty="0"/>
              <a:t> 2</a:t>
            </a:r>
            <a:r>
              <a:rPr lang="en-GB" b="1" dirty="0">
                <a:solidFill>
                  <a:srgbClr val="FF0000"/>
                </a:solidFill>
                <a:latin typeface="Times New Roman" charset="0"/>
                <a:ea typeface="ÇlÇr ñæí©" charset="0"/>
                <a:sym typeface="Symbol" charset="0"/>
              </a:rPr>
              <a:t> </a:t>
            </a:r>
            <a:r>
              <a:rPr lang="en-GB" b="1" dirty="0">
                <a:latin typeface="Times New Roman" charset="0"/>
                <a:ea typeface="ÇlÇr ñæí©" charset="0"/>
                <a:sym typeface="Symbol" charset="0"/>
              </a:rPr>
              <a:t>/</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dirty="0"/>
              <a:t>: autre Majeure et les Trèfles</a:t>
            </a:r>
          </a:p>
          <a:p>
            <a:r>
              <a:rPr lang="fr-FR" dirty="0"/>
              <a:t>	 2SA</a:t>
            </a:r>
            <a:r>
              <a:rPr lang="en-GB" b="1" dirty="0">
                <a:solidFill>
                  <a:srgbClr val="FF0000"/>
                </a:solidFill>
                <a:latin typeface="Times New Roman" charset="0"/>
                <a:ea typeface="ÇlÇr ñæí©" charset="0"/>
                <a:sym typeface="Symbol" charset="0"/>
              </a:rPr>
              <a:t> </a:t>
            </a:r>
            <a:r>
              <a:rPr lang="fr-FR" dirty="0"/>
              <a:t>: les Mineures</a:t>
            </a:r>
          </a:p>
          <a:p>
            <a:r>
              <a:rPr lang="fr-FR" dirty="0"/>
              <a:t>	 3</a:t>
            </a:r>
            <a:r>
              <a:rPr lang="en-GB" b="1" dirty="0">
                <a:solidFill>
                  <a:srgbClr val="000000"/>
                </a:solidFill>
                <a:latin typeface="Times New Roman" charset="0"/>
                <a:ea typeface="ÇlÇr ñæí©" charset="0"/>
                <a:sym typeface="Symbol" charset="0"/>
              </a:rPr>
              <a:t> </a:t>
            </a:r>
            <a:r>
              <a:rPr lang="fr-FR" dirty="0"/>
              <a:t>: Carreaux et autre Majeure</a:t>
            </a:r>
          </a:p>
        </p:txBody>
      </p:sp>
      <p:sp>
        <p:nvSpPr>
          <p:cNvPr id="6" name="ZoneTexte 5">
            <a:extLst>
              <a:ext uri="{FF2B5EF4-FFF2-40B4-BE49-F238E27FC236}">
                <a16:creationId xmlns:a16="http://schemas.microsoft.com/office/drawing/2014/main" id="{71591A31-98C5-AD47-899B-3873C0E1B09F}"/>
              </a:ext>
            </a:extLst>
          </p:cNvPr>
          <p:cNvSpPr txBox="1"/>
          <p:nvPr/>
        </p:nvSpPr>
        <p:spPr>
          <a:xfrm>
            <a:off x="2135592" y="6006758"/>
            <a:ext cx="4317464" cy="369332"/>
          </a:xfrm>
          <a:prstGeom prst="rect">
            <a:avLst/>
          </a:prstGeom>
          <a:noFill/>
        </p:spPr>
        <p:txBody>
          <a:bodyPr wrap="none" rtlCol="0">
            <a:spAutoFit/>
          </a:bodyPr>
          <a:lstStyle/>
          <a:p>
            <a:r>
              <a:rPr lang="fr-FR" b="1" dirty="0">
                <a:solidFill>
                  <a:srgbClr val="FFFF00"/>
                </a:solidFill>
              </a:rPr>
              <a:t>une intervention bicolore est illimitée</a:t>
            </a:r>
          </a:p>
        </p:txBody>
      </p:sp>
      <p:pic>
        <p:nvPicPr>
          <p:cNvPr id="12" name="Image 11">
            <a:extLst>
              <a:ext uri="{FF2B5EF4-FFF2-40B4-BE49-F238E27FC236}">
                <a16:creationId xmlns:a16="http://schemas.microsoft.com/office/drawing/2014/main" id="{2333D329-373F-0E42-B289-F436955B3CD9}"/>
              </a:ext>
            </a:extLst>
          </p:cNvPr>
          <p:cNvPicPr>
            <a:picLocks noChangeAspect="1"/>
          </p:cNvPicPr>
          <p:nvPr/>
        </p:nvPicPr>
        <p:blipFill>
          <a:blip r:embed="rId4"/>
          <a:stretch>
            <a:fillRect/>
          </a:stretch>
        </p:blipFill>
        <p:spPr>
          <a:xfrm>
            <a:off x="1644182" y="6006758"/>
            <a:ext cx="440491" cy="480536"/>
          </a:xfrm>
          <a:prstGeom prst="rect">
            <a:avLst/>
          </a:prstGeom>
        </p:spPr>
      </p:pic>
    </p:spTree>
    <p:extLst>
      <p:ext uri="{BB962C8B-B14F-4D97-AF65-F5344CB8AC3E}">
        <p14:creationId xmlns:p14="http://schemas.microsoft.com/office/powerpoint/2010/main" val="113095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P spid="10"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15</a:t>
            </a:fld>
            <a:endParaRPr kumimoji="0" lang="en-US"/>
          </a:p>
        </p:txBody>
      </p:sp>
      <p:sp>
        <p:nvSpPr>
          <p:cNvPr id="18" name="ZoneTexte 17">
            <a:extLst>
              <a:ext uri="{FF2B5EF4-FFF2-40B4-BE49-F238E27FC236}">
                <a16:creationId xmlns:a16="http://schemas.microsoft.com/office/drawing/2014/main" id="{4AEB062F-E54D-B046-BC3C-B7576C0268E3}"/>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7" name="Titre 2">
            <a:extLst>
              <a:ext uri="{FF2B5EF4-FFF2-40B4-BE49-F238E27FC236}">
                <a16:creationId xmlns:a16="http://schemas.microsoft.com/office/drawing/2014/main" id="{59A3A167-6B44-EA40-A4A7-8BFCD6CE30C7}"/>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 </a:t>
            </a:r>
            <a:r>
              <a:rPr lang="fr-FR" sz="2400" dirty="0"/>
              <a:t>(exercices)</a:t>
            </a:r>
            <a:endParaRPr lang="fr-FR" dirty="0"/>
          </a:p>
        </p:txBody>
      </p:sp>
      <p:sp>
        <p:nvSpPr>
          <p:cNvPr id="8" name="ZoneTexte 7">
            <a:extLst>
              <a:ext uri="{FF2B5EF4-FFF2-40B4-BE49-F238E27FC236}">
                <a16:creationId xmlns:a16="http://schemas.microsoft.com/office/drawing/2014/main" id="{272052E5-7959-784D-A5DE-70DE40D32E65}"/>
              </a:ext>
            </a:extLst>
          </p:cNvPr>
          <p:cNvSpPr txBox="1"/>
          <p:nvPr/>
        </p:nvSpPr>
        <p:spPr>
          <a:xfrm>
            <a:off x="201440" y="1067902"/>
            <a:ext cx="2961645" cy="369332"/>
          </a:xfrm>
          <a:prstGeom prst="rect">
            <a:avLst/>
          </a:prstGeom>
          <a:noFill/>
        </p:spPr>
        <p:txBody>
          <a:bodyPr wrap="none" rtlCol="0">
            <a:spAutoFit/>
          </a:bodyPr>
          <a:lstStyle/>
          <a:p>
            <a:r>
              <a:rPr lang="fr-FR" u="sng" dirty="0">
                <a:solidFill>
                  <a:srgbClr val="FFFF00"/>
                </a:solidFill>
              </a:rPr>
              <a:t>Voyons quelques Exemples :</a:t>
            </a:r>
          </a:p>
        </p:txBody>
      </p:sp>
      <p:sp>
        <p:nvSpPr>
          <p:cNvPr id="9" name="Rectangle 8">
            <a:extLst>
              <a:ext uri="{FF2B5EF4-FFF2-40B4-BE49-F238E27FC236}">
                <a16:creationId xmlns:a16="http://schemas.microsoft.com/office/drawing/2014/main" id="{20172E61-42F7-0140-8CAD-F946911E5A17}"/>
              </a:ext>
            </a:extLst>
          </p:cNvPr>
          <p:cNvSpPr/>
          <p:nvPr/>
        </p:nvSpPr>
        <p:spPr>
          <a:xfrm>
            <a:off x="133723" y="1700756"/>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10" name="Rectangle 9">
            <a:extLst>
              <a:ext uri="{FF2B5EF4-FFF2-40B4-BE49-F238E27FC236}">
                <a16:creationId xmlns:a16="http://schemas.microsoft.com/office/drawing/2014/main" id="{7F43C3BA-53E1-5B4A-BEB4-FDA1A5D4098A}"/>
              </a:ext>
            </a:extLst>
          </p:cNvPr>
          <p:cNvSpPr/>
          <p:nvPr/>
        </p:nvSpPr>
        <p:spPr>
          <a:xfrm>
            <a:off x="201440" y="3967230"/>
            <a:ext cx="3607661" cy="646331"/>
          </a:xfrm>
          <a:prstGeom prst="rect">
            <a:avLst/>
          </a:prstGeom>
        </p:spPr>
        <p:txBody>
          <a:bodyPr wrap="square">
            <a:spAutoFit/>
          </a:bodyPr>
          <a:lstStyle/>
          <a:p>
            <a:r>
              <a:rPr lang="fr-FR" dirty="0">
                <a:solidFill>
                  <a:srgbClr val="FF0000"/>
                </a:solidFill>
              </a:rPr>
              <a:t>Sud</a:t>
            </a:r>
            <a:r>
              <a:rPr lang="fr-FR" dirty="0">
                <a:solidFill>
                  <a:srgbClr val="92D050"/>
                </a:solidFill>
              </a:rPr>
              <a:t>	Ouest</a:t>
            </a:r>
            <a:r>
              <a:rPr lang="fr-FR" dirty="0">
                <a:solidFill>
                  <a:srgbClr val="FF0000"/>
                </a:solidFill>
              </a:rPr>
              <a:t>	Nord</a:t>
            </a:r>
            <a:r>
              <a:rPr lang="fr-FR" dirty="0">
                <a:solidFill>
                  <a:srgbClr val="92D050"/>
                </a:solidFill>
              </a:rPr>
              <a:t>	Est</a:t>
            </a:r>
          </a:p>
          <a:p>
            <a:r>
              <a:rPr lang="fr-FR" dirty="0"/>
              <a:t>1</a:t>
            </a:r>
            <a:r>
              <a:rPr lang="en-GB" b="1" dirty="0">
                <a:solidFill>
                  <a:srgbClr val="000000"/>
                </a:solidFill>
                <a:sym typeface="Symbol"/>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11" name="Text Box 1">
            <a:extLst>
              <a:ext uri="{FF2B5EF4-FFF2-40B4-BE49-F238E27FC236}">
                <a16:creationId xmlns:a16="http://schemas.microsoft.com/office/drawing/2014/main" id="{31202B8B-38E4-D445-BC67-EB3507C3A09A}"/>
              </a:ext>
            </a:extLst>
          </p:cNvPr>
          <p:cNvSpPr txBox="1">
            <a:spLocks noChangeArrowheads="1"/>
          </p:cNvSpPr>
          <p:nvPr/>
        </p:nvSpPr>
        <p:spPr bwMode="auto">
          <a:xfrm>
            <a:off x="133723" y="255352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V2</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C701CDFB-8192-C044-ADBF-CD8741CE0F6D}"/>
              </a:ext>
            </a:extLst>
          </p:cNvPr>
          <p:cNvSpPr txBox="1">
            <a:spLocks noChangeArrowheads="1"/>
          </p:cNvSpPr>
          <p:nvPr/>
        </p:nvSpPr>
        <p:spPr bwMode="auto">
          <a:xfrm>
            <a:off x="1571931" y="255352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4D000A3F-9C4E-AE45-8A8C-DDAF9CC3F013}"/>
              </a:ext>
            </a:extLst>
          </p:cNvPr>
          <p:cNvSpPr txBox="1">
            <a:spLocks noChangeArrowheads="1"/>
          </p:cNvSpPr>
          <p:nvPr/>
        </p:nvSpPr>
        <p:spPr bwMode="auto">
          <a:xfrm>
            <a:off x="3023783" y="2553522"/>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RDX32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6DB371CE-FF56-5249-84D3-F8FD6474B4F4}"/>
              </a:ext>
            </a:extLst>
          </p:cNvPr>
          <p:cNvSpPr txBox="1">
            <a:spLocks noChangeArrowheads="1"/>
          </p:cNvSpPr>
          <p:nvPr/>
        </p:nvSpPr>
        <p:spPr bwMode="auto">
          <a:xfrm>
            <a:off x="4475637" y="2545114"/>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661D6133-CA69-6D4A-9385-D38C42B7D051}"/>
              </a:ext>
            </a:extLst>
          </p:cNvPr>
          <p:cNvSpPr txBox="1">
            <a:spLocks noChangeArrowheads="1"/>
          </p:cNvSpPr>
          <p:nvPr/>
        </p:nvSpPr>
        <p:spPr bwMode="auto">
          <a:xfrm>
            <a:off x="5927490" y="2536706"/>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932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latin typeface="Cambria" charset="0"/>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ARVX9</a:t>
            </a:r>
            <a:endParaRPr kumimoji="0" lang="fr-FR" sz="2400" b="0" i="0" u="none" strike="noStrike" cap="none" normalizeH="0" baseline="0" dirty="0">
              <a:ln>
                <a:noFill/>
              </a:ln>
              <a:solidFill>
                <a:srgbClr val="000000"/>
              </a:solidFill>
              <a:effectLst/>
              <a:latin typeface="Arial" charset="0"/>
            </a:endParaRPr>
          </a:p>
        </p:txBody>
      </p:sp>
      <p:sp>
        <p:nvSpPr>
          <p:cNvPr id="16" name="Text Box 1">
            <a:extLst>
              <a:ext uri="{FF2B5EF4-FFF2-40B4-BE49-F238E27FC236}">
                <a16:creationId xmlns:a16="http://schemas.microsoft.com/office/drawing/2014/main" id="{7D083C4C-654B-E542-ADDF-A1717D7EFD2C}"/>
              </a:ext>
            </a:extLst>
          </p:cNvPr>
          <p:cNvSpPr txBox="1">
            <a:spLocks noChangeArrowheads="1"/>
          </p:cNvSpPr>
          <p:nvPr/>
        </p:nvSpPr>
        <p:spPr bwMode="auto">
          <a:xfrm>
            <a:off x="7296906" y="2535555"/>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V</a:t>
            </a:r>
            <a:r>
              <a:rPr kumimoji="0" lang="en-GB" sz="1100" b="0" i="0" u="none" strike="noStrike" cap="none" normalizeH="0" baseline="0" dirty="0">
                <a:ln>
                  <a:noFill/>
                </a:ln>
                <a:solidFill>
                  <a:srgbClr val="000000"/>
                </a:solidFill>
                <a:effectLst/>
                <a:latin typeface="Arial" charset="0"/>
                <a:ea typeface="ÇlÇr ñæí©" charset="0"/>
              </a:rPr>
              <a:t>9743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endParaRPr kumimoji="0" lang="fr-FR" sz="2400" b="0" i="0" u="none" strike="noStrike" cap="none" normalizeH="0" baseline="0" dirty="0">
              <a:ln>
                <a:noFill/>
              </a:ln>
              <a:solidFill>
                <a:srgbClr val="000000"/>
              </a:solidFill>
              <a:effectLst/>
              <a:latin typeface="Arial" charset="0"/>
            </a:endParaRPr>
          </a:p>
        </p:txBody>
      </p:sp>
      <p:sp>
        <p:nvSpPr>
          <p:cNvPr id="17" name="ZoneTexte 16">
            <a:extLst>
              <a:ext uri="{FF2B5EF4-FFF2-40B4-BE49-F238E27FC236}">
                <a16:creationId xmlns:a16="http://schemas.microsoft.com/office/drawing/2014/main" id="{EC422A70-CC45-BA45-A90F-5FCBCABE0C63}"/>
              </a:ext>
            </a:extLst>
          </p:cNvPr>
          <p:cNvSpPr txBox="1"/>
          <p:nvPr/>
        </p:nvSpPr>
        <p:spPr>
          <a:xfrm>
            <a:off x="351114" y="3461115"/>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19" name="ZoneTexte 18">
            <a:extLst>
              <a:ext uri="{FF2B5EF4-FFF2-40B4-BE49-F238E27FC236}">
                <a16:creationId xmlns:a16="http://schemas.microsoft.com/office/drawing/2014/main" id="{9EC6EC69-E1AB-4441-806F-5C50AEAB8FD8}"/>
              </a:ext>
            </a:extLst>
          </p:cNvPr>
          <p:cNvSpPr txBox="1"/>
          <p:nvPr/>
        </p:nvSpPr>
        <p:spPr>
          <a:xfrm>
            <a:off x="1565427" y="3444872"/>
            <a:ext cx="723660" cy="369332"/>
          </a:xfrm>
          <a:prstGeom prst="rect">
            <a:avLst/>
          </a:prstGeom>
          <a:noFill/>
        </p:spPr>
        <p:txBody>
          <a:bodyPr wrap="none" rtlCol="0">
            <a:spAutoFit/>
          </a:bodyPr>
          <a:lstStyle/>
          <a:p>
            <a:r>
              <a:rPr lang="fr-FR" dirty="0"/>
              <a:t>Passe</a:t>
            </a:r>
          </a:p>
        </p:txBody>
      </p:sp>
      <p:sp>
        <p:nvSpPr>
          <p:cNvPr id="21" name="ZoneTexte 20">
            <a:extLst>
              <a:ext uri="{FF2B5EF4-FFF2-40B4-BE49-F238E27FC236}">
                <a16:creationId xmlns:a16="http://schemas.microsoft.com/office/drawing/2014/main" id="{8CDC423E-6A2F-9441-8AA3-A4A63DDB02AB}"/>
              </a:ext>
            </a:extLst>
          </p:cNvPr>
          <p:cNvSpPr txBox="1"/>
          <p:nvPr/>
        </p:nvSpPr>
        <p:spPr>
          <a:xfrm>
            <a:off x="3311098" y="3461115"/>
            <a:ext cx="569387" cy="369332"/>
          </a:xfrm>
          <a:prstGeom prst="rect">
            <a:avLst/>
          </a:prstGeom>
          <a:noFill/>
        </p:spPr>
        <p:txBody>
          <a:bodyPr wrap="none" rtlCol="0">
            <a:spAutoFit/>
          </a:bodyPr>
          <a:lstStyle/>
          <a:p>
            <a:r>
              <a:rPr lang="fr-FR" dirty="0"/>
              <a:t>2SA</a:t>
            </a:r>
          </a:p>
        </p:txBody>
      </p:sp>
      <p:sp>
        <p:nvSpPr>
          <p:cNvPr id="22" name="ZoneTexte 21">
            <a:extLst>
              <a:ext uri="{FF2B5EF4-FFF2-40B4-BE49-F238E27FC236}">
                <a16:creationId xmlns:a16="http://schemas.microsoft.com/office/drawing/2014/main" id="{EF925757-E5B9-0849-8EC1-F124483A05E6}"/>
              </a:ext>
            </a:extLst>
          </p:cNvPr>
          <p:cNvSpPr txBox="1"/>
          <p:nvPr/>
        </p:nvSpPr>
        <p:spPr>
          <a:xfrm>
            <a:off x="4701043" y="3414647"/>
            <a:ext cx="429926" cy="369332"/>
          </a:xfrm>
          <a:prstGeom prst="rect">
            <a:avLst/>
          </a:prstGeom>
          <a:noFill/>
        </p:spPr>
        <p:txBody>
          <a:bodyPr wrap="none" rtlCol="0">
            <a:spAutoFit/>
          </a:bodyPr>
          <a:lstStyle/>
          <a:p>
            <a:r>
              <a:rPr lang="fr-FR" dirty="0"/>
              <a:t>1</a:t>
            </a:r>
            <a:r>
              <a:rPr lang="en-GB" b="1" dirty="0">
                <a:solidFill>
                  <a:srgbClr val="FF0000"/>
                </a:solidFill>
                <a:latin typeface="Times New Roman" charset="0"/>
                <a:ea typeface="ÇlÇr ñæí©" charset="0"/>
                <a:sym typeface="Symbol" charset="0"/>
              </a:rPr>
              <a:t></a:t>
            </a:r>
            <a:endParaRPr lang="fr-FR" dirty="0"/>
          </a:p>
        </p:txBody>
      </p:sp>
      <p:sp>
        <p:nvSpPr>
          <p:cNvPr id="23" name="ZoneTexte 22">
            <a:extLst>
              <a:ext uri="{FF2B5EF4-FFF2-40B4-BE49-F238E27FC236}">
                <a16:creationId xmlns:a16="http://schemas.microsoft.com/office/drawing/2014/main" id="{0FA03FBD-DAB7-EC43-8BD0-E51D8BD41946}"/>
              </a:ext>
            </a:extLst>
          </p:cNvPr>
          <p:cNvSpPr txBox="1"/>
          <p:nvPr/>
        </p:nvSpPr>
        <p:spPr>
          <a:xfrm>
            <a:off x="6121984" y="3453849"/>
            <a:ext cx="429926" cy="369332"/>
          </a:xfrm>
          <a:prstGeom prst="rect">
            <a:avLst/>
          </a:prstGeom>
          <a:noFill/>
        </p:spPr>
        <p:txBody>
          <a:bodyPr wrap="none" rtlCol="0">
            <a:spAutoFit/>
          </a:bodyPr>
          <a:lstStyle/>
          <a:p>
            <a:r>
              <a:rPr lang="fr-FR" dirty="0"/>
              <a:t>1</a:t>
            </a:r>
            <a:r>
              <a:rPr lang="en-GB" b="1" dirty="0">
                <a:solidFill>
                  <a:srgbClr val="FF0000"/>
                </a:solidFill>
                <a:latin typeface="Times New Roman" charset="0"/>
                <a:ea typeface="ÇlÇr ñæí©" charset="0"/>
                <a:sym typeface="Symbol" charset="0"/>
              </a:rPr>
              <a:t></a:t>
            </a:r>
            <a:endParaRPr lang="fr-FR" dirty="0"/>
          </a:p>
        </p:txBody>
      </p:sp>
      <p:sp>
        <p:nvSpPr>
          <p:cNvPr id="24" name="ZoneTexte 23">
            <a:extLst>
              <a:ext uri="{FF2B5EF4-FFF2-40B4-BE49-F238E27FC236}">
                <a16:creationId xmlns:a16="http://schemas.microsoft.com/office/drawing/2014/main" id="{4C9D252C-5F0E-3C41-8BA3-2D4109656F55}"/>
              </a:ext>
            </a:extLst>
          </p:cNvPr>
          <p:cNvSpPr txBox="1"/>
          <p:nvPr/>
        </p:nvSpPr>
        <p:spPr>
          <a:xfrm>
            <a:off x="7542925" y="3444872"/>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25" name="Text Box 1">
            <a:extLst>
              <a:ext uri="{FF2B5EF4-FFF2-40B4-BE49-F238E27FC236}">
                <a16:creationId xmlns:a16="http://schemas.microsoft.com/office/drawing/2014/main" id="{F35AADA0-4F51-3F4D-8CDF-C9C587662605}"/>
              </a:ext>
            </a:extLst>
          </p:cNvPr>
          <p:cNvSpPr txBox="1">
            <a:spLocks noChangeArrowheads="1"/>
          </p:cNvSpPr>
          <p:nvPr/>
        </p:nvSpPr>
        <p:spPr bwMode="auto">
          <a:xfrm>
            <a:off x="126759" y="5056215"/>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ARDX98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D5</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82204813-AF97-A14F-8504-640536B3F09A}"/>
              </a:ext>
            </a:extLst>
          </p:cNvPr>
          <p:cNvSpPr txBox="1">
            <a:spLocks noChangeArrowheads="1"/>
          </p:cNvSpPr>
          <p:nvPr/>
        </p:nvSpPr>
        <p:spPr bwMode="auto">
          <a:xfrm>
            <a:off x="1564967" y="5056215"/>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AD762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R9</a:t>
            </a:r>
            <a:endParaRPr kumimoji="0" lang="fr-FR" sz="2400" b="0" i="0" u="none" strike="noStrike" cap="none" normalizeH="0" baseline="0" dirty="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03270E98-BEB2-2F45-952C-0927D5BE4953}"/>
              </a:ext>
            </a:extLst>
          </p:cNvPr>
          <p:cNvSpPr txBox="1">
            <a:spLocks noChangeArrowheads="1"/>
          </p:cNvSpPr>
          <p:nvPr/>
        </p:nvSpPr>
        <p:spPr bwMode="auto">
          <a:xfrm>
            <a:off x="3016819" y="5056215"/>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RVX32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28" name="Text Box 1">
            <a:extLst>
              <a:ext uri="{FF2B5EF4-FFF2-40B4-BE49-F238E27FC236}">
                <a16:creationId xmlns:a16="http://schemas.microsoft.com/office/drawing/2014/main" id="{43843893-60BC-E147-A98A-1BDD4FC99361}"/>
              </a:ext>
            </a:extLst>
          </p:cNvPr>
          <p:cNvSpPr txBox="1">
            <a:spLocks noChangeArrowheads="1"/>
          </p:cNvSpPr>
          <p:nvPr/>
        </p:nvSpPr>
        <p:spPr bwMode="auto">
          <a:xfrm>
            <a:off x="4468673" y="504780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29" name="Text Box 1">
            <a:extLst>
              <a:ext uri="{FF2B5EF4-FFF2-40B4-BE49-F238E27FC236}">
                <a16:creationId xmlns:a16="http://schemas.microsoft.com/office/drawing/2014/main" id="{5B30C82D-7CAD-B64C-9372-DF54F251CDB0}"/>
              </a:ext>
            </a:extLst>
          </p:cNvPr>
          <p:cNvSpPr txBox="1">
            <a:spLocks noChangeArrowheads="1"/>
          </p:cNvSpPr>
          <p:nvPr/>
        </p:nvSpPr>
        <p:spPr bwMode="auto">
          <a:xfrm>
            <a:off x="5920526" y="5039399"/>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ARVX9</a:t>
            </a:r>
            <a:endParaRPr kumimoji="0" lang="fr-FR" sz="2400" b="0" i="0" u="none" strike="noStrike" cap="none" normalizeH="0" baseline="0" dirty="0">
              <a:ln>
                <a:noFill/>
              </a:ln>
              <a:solidFill>
                <a:srgbClr val="000000"/>
              </a:solidFill>
              <a:effectLst/>
              <a:latin typeface="Arial" charset="0"/>
            </a:endParaRPr>
          </a:p>
        </p:txBody>
      </p:sp>
      <p:sp>
        <p:nvSpPr>
          <p:cNvPr id="30" name="Text Box 1">
            <a:extLst>
              <a:ext uri="{FF2B5EF4-FFF2-40B4-BE49-F238E27FC236}">
                <a16:creationId xmlns:a16="http://schemas.microsoft.com/office/drawing/2014/main" id="{723301DA-7667-4E47-B2B1-F468A5B14E3F}"/>
              </a:ext>
            </a:extLst>
          </p:cNvPr>
          <p:cNvSpPr txBox="1">
            <a:spLocks noChangeArrowheads="1"/>
          </p:cNvSpPr>
          <p:nvPr/>
        </p:nvSpPr>
        <p:spPr bwMode="auto">
          <a:xfrm>
            <a:off x="7289942" y="5038248"/>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V</a:t>
            </a:r>
            <a:r>
              <a:rPr kumimoji="0" lang="en-GB" sz="1100" b="0" i="0" u="none" strike="noStrike" cap="none" normalizeH="0" baseline="0" dirty="0">
                <a:ln>
                  <a:noFill/>
                </a:ln>
                <a:solidFill>
                  <a:srgbClr val="000000"/>
                </a:solidFill>
                <a:effectLst/>
                <a:latin typeface="Arial" charset="0"/>
                <a:ea typeface="ÇlÇr ñæí©" charset="0"/>
              </a:rPr>
              <a:t>9743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31" name="ZoneTexte 30">
            <a:extLst>
              <a:ext uri="{FF2B5EF4-FFF2-40B4-BE49-F238E27FC236}">
                <a16:creationId xmlns:a16="http://schemas.microsoft.com/office/drawing/2014/main" id="{226905B6-42E2-2344-BD0D-55C55997421C}"/>
              </a:ext>
            </a:extLst>
          </p:cNvPr>
          <p:cNvSpPr txBox="1"/>
          <p:nvPr/>
        </p:nvSpPr>
        <p:spPr>
          <a:xfrm>
            <a:off x="344150" y="5963808"/>
            <a:ext cx="529312" cy="369332"/>
          </a:xfrm>
          <a:prstGeom prst="rect">
            <a:avLst/>
          </a:prstGeom>
          <a:noFill/>
        </p:spPr>
        <p:txBody>
          <a:bodyPr wrap="none" rtlCol="0">
            <a:spAutoFit/>
          </a:bodyPr>
          <a:lstStyle/>
          <a:p>
            <a:r>
              <a:rPr lang="fr-FR" dirty="0"/>
              <a:t>1SA</a:t>
            </a:r>
          </a:p>
        </p:txBody>
      </p:sp>
      <p:sp>
        <p:nvSpPr>
          <p:cNvPr id="32" name="ZoneTexte 31">
            <a:extLst>
              <a:ext uri="{FF2B5EF4-FFF2-40B4-BE49-F238E27FC236}">
                <a16:creationId xmlns:a16="http://schemas.microsoft.com/office/drawing/2014/main" id="{D13A3C16-9619-6548-B9A2-BF597B0C9018}"/>
              </a:ext>
            </a:extLst>
          </p:cNvPr>
          <p:cNvSpPr txBox="1"/>
          <p:nvPr/>
        </p:nvSpPr>
        <p:spPr>
          <a:xfrm>
            <a:off x="1692257" y="5963808"/>
            <a:ext cx="463588" cy="369332"/>
          </a:xfrm>
          <a:prstGeom prst="rect">
            <a:avLst/>
          </a:prstGeom>
          <a:noFill/>
        </p:spPr>
        <p:txBody>
          <a:bodyPr wrap="none" rtlCol="0">
            <a:spAutoFit/>
          </a:bodyPr>
          <a:lstStyle/>
          <a:p>
            <a:r>
              <a:rPr lang="fr-FR" b="1" dirty="0">
                <a:sym typeface="Symbol"/>
              </a:rPr>
              <a:t>3</a:t>
            </a:r>
            <a:r>
              <a:rPr lang="en-GB" b="1" dirty="0">
                <a:solidFill>
                  <a:srgbClr val="000000"/>
                </a:solidFill>
                <a:latin typeface="Times New Roman" charset="0"/>
                <a:ea typeface="ÇlÇr ñæí©" charset="0"/>
                <a:sym typeface="Symbol" charset="0"/>
              </a:rPr>
              <a:t></a:t>
            </a:r>
            <a:endParaRPr lang="fr-FR" dirty="0"/>
          </a:p>
        </p:txBody>
      </p:sp>
      <p:sp>
        <p:nvSpPr>
          <p:cNvPr id="33" name="ZoneTexte 32">
            <a:extLst>
              <a:ext uri="{FF2B5EF4-FFF2-40B4-BE49-F238E27FC236}">
                <a16:creationId xmlns:a16="http://schemas.microsoft.com/office/drawing/2014/main" id="{ED3B0574-6E60-A24E-ABC4-6F79C6958110}"/>
              </a:ext>
            </a:extLst>
          </p:cNvPr>
          <p:cNvSpPr txBox="1"/>
          <p:nvPr/>
        </p:nvSpPr>
        <p:spPr>
          <a:xfrm>
            <a:off x="3304134" y="5963808"/>
            <a:ext cx="470000" cy="369332"/>
          </a:xfrm>
          <a:prstGeom prst="rect">
            <a:avLst/>
          </a:prstGeom>
          <a:noFill/>
        </p:spPr>
        <p:txBody>
          <a:bodyPr wrap="none" rtlCol="0">
            <a:spAutoFit/>
          </a:bodyPr>
          <a:lstStyle/>
          <a:p>
            <a:r>
              <a:rPr lang="fr-FR" b="1" dirty="0">
                <a:sym typeface="Symbol"/>
              </a:rPr>
              <a:t>3</a:t>
            </a:r>
            <a:r>
              <a:rPr lang="en-GB" b="1" dirty="0">
                <a:solidFill>
                  <a:srgbClr val="000000"/>
                </a:solidFill>
                <a:latin typeface="Times New Roman" charset="0"/>
                <a:ea typeface="ÇlÇr ñæí©" charset="0"/>
                <a:sym typeface="Symbol" charset="0"/>
              </a:rPr>
              <a:t></a:t>
            </a:r>
            <a:endParaRPr lang="fr-FR" dirty="0"/>
          </a:p>
        </p:txBody>
      </p:sp>
      <p:sp>
        <p:nvSpPr>
          <p:cNvPr id="34" name="ZoneTexte 33">
            <a:extLst>
              <a:ext uri="{FF2B5EF4-FFF2-40B4-BE49-F238E27FC236}">
                <a16:creationId xmlns:a16="http://schemas.microsoft.com/office/drawing/2014/main" id="{1DC994EE-D980-DE4D-90A0-FEFCFCFE3EFB}"/>
              </a:ext>
            </a:extLst>
          </p:cNvPr>
          <p:cNvSpPr txBox="1"/>
          <p:nvPr/>
        </p:nvSpPr>
        <p:spPr>
          <a:xfrm>
            <a:off x="4694079" y="5917340"/>
            <a:ext cx="470000" cy="369332"/>
          </a:xfrm>
          <a:prstGeom prst="rect">
            <a:avLst/>
          </a:prstGeom>
          <a:noFill/>
        </p:spPr>
        <p:txBody>
          <a:bodyPr wrap="none" rtlCol="0">
            <a:spAutoFit/>
          </a:bodyPr>
          <a:lstStyle/>
          <a:p>
            <a:r>
              <a:rPr lang="fr-FR" dirty="0"/>
              <a:t>2</a:t>
            </a:r>
            <a:r>
              <a:rPr lang="en-GB" b="1" dirty="0">
                <a:solidFill>
                  <a:srgbClr val="FF0000"/>
                </a:solidFill>
                <a:latin typeface="Times New Roman" charset="0"/>
                <a:ea typeface="ÇlÇr ñæí©" charset="0"/>
                <a:sym typeface="Symbol" charset="0"/>
              </a:rPr>
              <a:t></a:t>
            </a:r>
            <a:endParaRPr lang="fr-FR" dirty="0"/>
          </a:p>
        </p:txBody>
      </p:sp>
      <p:sp>
        <p:nvSpPr>
          <p:cNvPr id="35" name="ZoneTexte 34">
            <a:extLst>
              <a:ext uri="{FF2B5EF4-FFF2-40B4-BE49-F238E27FC236}">
                <a16:creationId xmlns:a16="http://schemas.microsoft.com/office/drawing/2014/main" id="{E2169C92-5775-B345-9B19-BB71CFBD9CF1}"/>
              </a:ext>
            </a:extLst>
          </p:cNvPr>
          <p:cNvSpPr txBox="1"/>
          <p:nvPr/>
        </p:nvSpPr>
        <p:spPr>
          <a:xfrm>
            <a:off x="6016890" y="5947565"/>
            <a:ext cx="470000" cy="369332"/>
          </a:xfrm>
          <a:prstGeom prst="rect">
            <a:avLst/>
          </a:prstGeom>
          <a:noFill/>
        </p:spPr>
        <p:txBody>
          <a:bodyPr wrap="none" rtlCol="0">
            <a:spAutoFit/>
          </a:bodyPr>
          <a:lstStyle/>
          <a:p>
            <a:r>
              <a:rPr lang="fr-FR" dirty="0"/>
              <a:t>2</a:t>
            </a:r>
            <a:r>
              <a:rPr lang="en-GB" b="1" dirty="0">
                <a:solidFill>
                  <a:srgbClr val="000000"/>
                </a:solidFill>
                <a:sym typeface="Symbol"/>
              </a:rPr>
              <a:t></a:t>
            </a:r>
            <a:endParaRPr lang="fr-FR" dirty="0"/>
          </a:p>
        </p:txBody>
      </p:sp>
      <p:sp>
        <p:nvSpPr>
          <p:cNvPr id="36" name="ZoneTexte 35">
            <a:extLst>
              <a:ext uri="{FF2B5EF4-FFF2-40B4-BE49-F238E27FC236}">
                <a16:creationId xmlns:a16="http://schemas.microsoft.com/office/drawing/2014/main" id="{891224F0-37D3-8647-80D5-709788ACCDC9}"/>
              </a:ext>
            </a:extLst>
          </p:cNvPr>
          <p:cNvSpPr txBox="1"/>
          <p:nvPr/>
        </p:nvSpPr>
        <p:spPr>
          <a:xfrm>
            <a:off x="7535961" y="5947565"/>
            <a:ext cx="723660" cy="369332"/>
          </a:xfrm>
          <a:prstGeom prst="rect">
            <a:avLst/>
          </a:prstGeom>
          <a:noFill/>
        </p:spPr>
        <p:txBody>
          <a:bodyPr wrap="none" rtlCol="0">
            <a:spAutoFit/>
          </a:bodyPr>
          <a:lstStyle/>
          <a:p>
            <a:r>
              <a:rPr lang="fr-FR" dirty="0"/>
              <a:t>Passe</a:t>
            </a:r>
          </a:p>
        </p:txBody>
      </p:sp>
    </p:spTree>
    <p:extLst>
      <p:ext uri="{BB962C8B-B14F-4D97-AF65-F5344CB8AC3E}">
        <p14:creationId xmlns:p14="http://schemas.microsoft.com/office/powerpoint/2010/main" val="311763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2"/>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3"/>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4"/>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5"/>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P spid="12" grpId="0" animBg="1"/>
      <p:bldP spid="13" grpId="0" animBg="1"/>
      <p:bldP spid="14" grpId="0" animBg="1"/>
      <p:bldP spid="15" grpId="0" animBg="1"/>
      <p:bldP spid="16" grpId="0" animBg="1"/>
      <p:bldP spid="17" grpId="0"/>
      <p:bldP spid="19" grpId="0"/>
      <p:bldP spid="21" grpId="0"/>
      <p:bldP spid="22" grpId="0"/>
      <p:bldP spid="23" grpId="0"/>
      <p:bldP spid="24" grpId="0"/>
      <p:bldP spid="25" grpId="0" animBg="1"/>
      <p:bldP spid="26" grpId="0" animBg="1"/>
      <p:bldP spid="27" grpId="0" animBg="1"/>
      <p:bldP spid="28" grpId="0" animBg="1"/>
      <p:bldP spid="29" grpId="0" animBg="1"/>
      <p:bldP spid="30" grpId="0" animBg="1"/>
      <p:bldP spid="31" grpId="0"/>
      <p:bldP spid="32" grpId="0"/>
      <p:bldP spid="33" grpId="0"/>
      <p:bldP spid="34" grpId="0"/>
      <p:bldP spid="35" grpId="0"/>
      <p:bldP spid="3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16</a:t>
            </a:fld>
            <a:endParaRPr kumimoji="0" lang="en-US"/>
          </a:p>
        </p:txBody>
      </p:sp>
      <p:sp>
        <p:nvSpPr>
          <p:cNvPr id="18" name="ZoneTexte 17">
            <a:extLst>
              <a:ext uri="{FF2B5EF4-FFF2-40B4-BE49-F238E27FC236}">
                <a16:creationId xmlns:a16="http://schemas.microsoft.com/office/drawing/2014/main" id="{4AEB062F-E54D-B046-BC3C-B7576C0268E3}"/>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20" name="Titre 2">
            <a:extLst>
              <a:ext uri="{FF2B5EF4-FFF2-40B4-BE49-F238E27FC236}">
                <a16:creationId xmlns:a16="http://schemas.microsoft.com/office/drawing/2014/main" id="{AF5BAC94-B0F3-0544-A673-DD191F2DC74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 par contre</a:t>
            </a:r>
          </a:p>
        </p:txBody>
      </p:sp>
      <p:sp>
        <p:nvSpPr>
          <p:cNvPr id="7" name="ZoneTexte 6">
            <a:extLst>
              <a:ext uri="{FF2B5EF4-FFF2-40B4-BE49-F238E27FC236}">
                <a16:creationId xmlns:a16="http://schemas.microsoft.com/office/drawing/2014/main" id="{FC17E651-E062-494B-956B-5A7DFEDDF3AE}"/>
              </a:ext>
            </a:extLst>
          </p:cNvPr>
          <p:cNvSpPr txBox="1"/>
          <p:nvPr/>
        </p:nvSpPr>
        <p:spPr>
          <a:xfrm>
            <a:off x="390132" y="1119346"/>
            <a:ext cx="8630043" cy="1477328"/>
          </a:xfrm>
          <a:prstGeom prst="rect">
            <a:avLst/>
          </a:prstGeom>
          <a:noFill/>
        </p:spPr>
        <p:txBody>
          <a:bodyPr wrap="square" rtlCol="0">
            <a:spAutoFit/>
          </a:bodyPr>
          <a:lstStyle/>
          <a:p>
            <a:r>
              <a:rPr lang="fr-FR" dirty="0"/>
              <a:t>Elles indiquent une main de 13HL et plus avec :</a:t>
            </a:r>
          </a:p>
          <a:p>
            <a:r>
              <a:rPr lang="fr-FR" dirty="0"/>
              <a:t>	- Dans la zone 13-18HL : support pour les 3 autres. </a:t>
            </a:r>
          </a:p>
          <a:p>
            <a:r>
              <a:rPr lang="fr-FR" dirty="0"/>
              <a:t>	- 19HL et plus : </a:t>
            </a:r>
            <a:r>
              <a:rPr lang="fr-FR" dirty="0">
                <a:solidFill>
                  <a:srgbClr val="FFFF00"/>
                </a:solidFill>
              </a:rPr>
              <a:t>contre toute distribution</a:t>
            </a:r>
            <a:r>
              <a:rPr lang="fr-FR" dirty="0"/>
              <a:t>.</a:t>
            </a:r>
          </a:p>
          <a:p>
            <a:r>
              <a:rPr lang="fr-FR" dirty="0">
                <a:solidFill>
                  <a:srgbClr val="FFFF00"/>
                </a:solidFill>
              </a:rPr>
              <a:t>Attention</a:t>
            </a:r>
            <a:r>
              <a:rPr lang="fr-FR" dirty="0"/>
              <a:t>, cette enchère doit être faite si vous n’avez pas d’enchère naturelle à votre disposition dans la zone 13-18HL.</a:t>
            </a:r>
          </a:p>
        </p:txBody>
      </p:sp>
      <p:sp>
        <p:nvSpPr>
          <p:cNvPr id="8" name="Rectangle 7">
            <a:extLst>
              <a:ext uri="{FF2B5EF4-FFF2-40B4-BE49-F238E27FC236}">
                <a16:creationId xmlns:a16="http://schemas.microsoft.com/office/drawing/2014/main" id="{39CEB180-F560-5C48-B1DB-E19C2CD7B077}"/>
              </a:ext>
            </a:extLst>
          </p:cNvPr>
          <p:cNvSpPr/>
          <p:nvPr/>
        </p:nvSpPr>
        <p:spPr>
          <a:xfrm>
            <a:off x="191142" y="3537159"/>
            <a:ext cx="3607661"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9" name="Text Box 1">
            <a:extLst>
              <a:ext uri="{FF2B5EF4-FFF2-40B4-BE49-F238E27FC236}">
                <a16:creationId xmlns:a16="http://schemas.microsoft.com/office/drawing/2014/main" id="{5655CB87-586E-F84D-A581-BF45327CE8B7}"/>
              </a:ext>
            </a:extLst>
          </p:cNvPr>
          <p:cNvSpPr txBox="1">
            <a:spLocks noChangeArrowheads="1"/>
          </p:cNvSpPr>
          <p:nvPr/>
        </p:nvSpPr>
        <p:spPr bwMode="auto">
          <a:xfrm>
            <a:off x="201440" y="444589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V2</a:t>
            </a:r>
            <a:endParaRPr kumimoji="0" lang="fr-FR" sz="2400" b="0" i="0" u="none" strike="noStrike" cap="none" normalizeH="0" baseline="0" dirty="0">
              <a:ln>
                <a:noFill/>
              </a:ln>
              <a:solidFill>
                <a:srgbClr val="000000"/>
              </a:solidFill>
              <a:effectLst/>
              <a:latin typeface="Arial" charset="0"/>
            </a:endParaRPr>
          </a:p>
        </p:txBody>
      </p:sp>
      <p:sp>
        <p:nvSpPr>
          <p:cNvPr id="10" name="Text Box 1">
            <a:extLst>
              <a:ext uri="{FF2B5EF4-FFF2-40B4-BE49-F238E27FC236}">
                <a16:creationId xmlns:a16="http://schemas.microsoft.com/office/drawing/2014/main" id="{2992DA42-DAE8-B24A-85B6-2F31E5B67945}"/>
              </a:ext>
            </a:extLst>
          </p:cNvPr>
          <p:cNvSpPr txBox="1">
            <a:spLocks noChangeArrowheads="1"/>
          </p:cNvSpPr>
          <p:nvPr/>
        </p:nvSpPr>
        <p:spPr bwMode="auto">
          <a:xfrm>
            <a:off x="1639648" y="444589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ARV</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X98</a:t>
            </a:r>
            <a:endParaRPr kumimoji="0" lang="fr-FR" sz="2400" b="0" i="0" u="none" strike="noStrike" cap="none" normalizeH="0" baseline="0" dirty="0">
              <a:ln>
                <a:noFill/>
              </a:ln>
              <a:solidFill>
                <a:srgbClr val="000000"/>
              </a:solidFill>
              <a:effectLst/>
              <a:latin typeface="Arial" charset="0"/>
            </a:endParaRPr>
          </a:p>
        </p:txBody>
      </p:sp>
      <p:sp>
        <p:nvSpPr>
          <p:cNvPr id="11" name="Text Box 1">
            <a:extLst>
              <a:ext uri="{FF2B5EF4-FFF2-40B4-BE49-F238E27FC236}">
                <a16:creationId xmlns:a16="http://schemas.microsoft.com/office/drawing/2014/main" id="{6185EBFC-F1FB-0445-9A26-2B36928288BA}"/>
              </a:ext>
            </a:extLst>
          </p:cNvPr>
          <p:cNvSpPr txBox="1">
            <a:spLocks noChangeArrowheads="1"/>
          </p:cNvSpPr>
          <p:nvPr/>
        </p:nvSpPr>
        <p:spPr bwMode="auto">
          <a:xfrm>
            <a:off x="3091500" y="4445897"/>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ADV6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RX</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ADV</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7C4648A-E0C7-B147-BCAD-1A9F918060DA}"/>
              </a:ext>
            </a:extLst>
          </p:cNvPr>
          <p:cNvSpPr txBox="1">
            <a:spLocks noChangeArrowheads="1"/>
          </p:cNvSpPr>
          <p:nvPr/>
        </p:nvSpPr>
        <p:spPr bwMode="auto">
          <a:xfrm>
            <a:off x="4543354" y="4437489"/>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AD</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0903CB70-511E-8F46-950C-A5E8BBBD701A}"/>
              </a:ext>
            </a:extLst>
          </p:cNvPr>
          <p:cNvSpPr txBox="1">
            <a:spLocks noChangeArrowheads="1"/>
          </p:cNvSpPr>
          <p:nvPr/>
        </p:nvSpPr>
        <p:spPr bwMode="auto">
          <a:xfrm>
            <a:off x="5995207" y="442908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932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ARV42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A</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ARVX</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8ED86C74-03CE-FC41-A371-D034ADF172CF}"/>
              </a:ext>
            </a:extLst>
          </p:cNvPr>
          <p:cNvSpPr txBox="1">
            <a:spLocks noChangeArrowheads="1"/>
          </p:cNvSpPr>
          <p:nvPr/>
        </p:nvSpPr>
        <p:spPr bwMode="auto">
          <a:xfrm>
            <a:off x="7364623" y="4427930"/>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V</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ARDV8</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X98</a:t>
            </a:r>
            <a:endParaRPr kumimoji="0" lang="fr-FR" sz="2400" b="0" i="0" u="none" strike="noStrike" cap="none" normalizeH="0" baseline="0" dirty="0">
              <a:ln>
                <a:noFill/>
              </a:ln>
              <a:solidFill>
                <a:srgbClr val="000000"/>
              </a:solidFill>
              <a:effectLst/>
              <a:latin typeface="Arial" charset="0"/>
            </a:endParaRPr>
          </a:p>
        </p:txBody>
      </p:sp>
      <p:sp>
        <p:nvSpPr>
          <p:cNvPr id="15" name="ZoneTexte 14">
            <a:extLst>
              <a:ext uri="{FF2B5EF4-FFF2-40B4-BE49-F238E27FC236}">
                <a16:creationId xmlns:a16="http://schemas.microsoft.com/office/drawing/2014/main" id="{95A5DBDA-8767-3040-91FC-16C33A11D1FB}"/>
              </a:ext>
            </a:extLst>
          </p:cNvPr>
          <p:cNvSpPr txBox="1"/>
          <p:nvPr/>
        </p:nvSpPr>
        <p:spPr>
          <a:xfrm>
            <a:off x="418831" y="5353490"/>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16" name="ZoneTexte 15">
            <a:extLst>
              <a:ext uri="{FF2B5EF4-FFF2-40B4-BE49-F238E27FC236}">
                <a16:creationId xmlns:a16="http://schemas.microsoft.com/office/drawing/2014/main" id="{9699BAF6-FB93-1840-AC12-D2E960A3962F}"/>
              </a:ext>
            </a:extLst>
          </p:cNvPr>
          <p:cNvSpPr txBox="1"/>
          <p:nvPr/>
        </p:nvSpPr>
        <p:spPr>
          <a:xfrm>
            <a:off x="1633144" y="5337247"/>
            <a:ext cx="869341" cy="369332"/>
          </a:xfrm>
          <a:prstGeom prst="rect">
            <a:avLst/>
          </a:prstGeom>
          <a:noFill/>
        </p:spPr>
        <p:txBody>
          <a:bodyPr wrap="none" rtlCol="0">
            <a:spAutoFit/>
          </a:bodyPr>
          <a:lstStyle/>
          <a:p>
            <a:r>
              <a:rPr lang="fr-FR" dirty="0"/>
              <a:t>Contre</a:t>
            </a:r>
          </a:p>
        </p:txBody>
      </p:sp>
      <p:sp>
        <p:nvSpPr>
          <p:cNvPr id="17" name="ZoneTexte 16">
            <a:extLst>
              <a:ext uri="{FF2B5EF4-FFF2-40B4-BE49-F238E27FC236}">
                <a16:creationId xmlns:a16="http://schemas.microsoft.com/office/drawing/2014/main" id="{AB298750-B0B6-AE4D-A71D-536EC1196976}"/>
              </a:ext>
            </a:extLst>
          </p:cNvPr>
          <p:cNvSpPr txBox="1"/>
          <p:nvPr/>
        </p:nvSpPr>
        <p:spPr>
          <a:xfrm>
            <a:off x="3155247" y="5368460"/>
            <a:ext cx="869341" cy="369332"/>
          </a:xfrm>
          <a:prstGeom prst="rect">
            <a:avLst/>
          </a:prstGeom>
          <a:noFill/>
        </p:spPr>
        <p:txBody>
          <a:bodyPr wrap="none" rtlCol="0">
            <a:spAutoFit/>
          </a:bodyPr>
          <a:lstStyle/>
          <a:p>
            <a:r>
              <a:rPr lang="fr-FR" dirty="0"/>
              <a:t>Contre</a:t>
            </a:r>
          </a:p>
        </p:txBody>
      </p:sp>
      <p:sp>
        <p:nvSpPr>
          <p:cNvPr id="19" name="ZoneTexte 18">
            <a:extLst>
              <a:ext uri="{FF2B5EF4-FFF2-40B4-BE49-F238E27FC236}">
                <a16:creationId xmlns:a16="http://schemas.microsoft.com/office/drawing/2014/main" id="{056F1134-0D57-F34F-9F4A-2B18FB163535}"/>
              </a:ext>
            </a:extLst>
          </p:cNvPr>
          <p:cNvSpPr txBox="1"/>
          <p:nvPr/>
        </p:nvSpPr>
        <p:spPr>
          <a:xfrm>
            <a:off x="4565883" y="5368460"/>
            <a:ext cx="869341" cy="369332"/>
          </a:xfrm>
          <a:prstGeom prst="rect">
            <a:avLst/>
          </a:prstGeom>
          <a:noFill/>
        </p:spPr>
        <p:txBody>
          <a:bodyPr wrap="none" rtlCol="0">
            <a:spAutoFit/>
          </a:bodyPr>
          <a:lstStyle/>
          <a:p>
            <a:r>
              <a:rPr lang="fr-FR" dirty="0"/>
              <a:t>Contre</a:t>
            </a:r>
          </a:p>
        </p:txBody>
      </p:sp>
      <p:sp>
        <p:nvSpPr>
          <p:cNvPr id="21" name="ZoneTexte 20">
            <a:extLst>
              <a:ext uri="{FF2B5EF4-FFF2-40B4-BE49-F238E27FC236}">
                <a16:creationId xmlns:a16="http://schemas.microsoft.com/office/drawing/2014/main" id="{1DEF5E3A-DAC7-2F4F-9C04-ED84CB733AE1}"/>
              </a:ext>
            </a:extLst>
          </p:cNvPr>
          <p:cNvSpPr txBox="1"/>
          <p:nvPr/>
        </p:nvSpPr>
        <p:spPr>
          <a:xfrm>
            <a:off x="6189701" y="5346224"/>
            <a:ext cx="869341" cy="369332"/>
          </a:xfrm>
          <a:prstGeom prst="rect">
            <a:avLst/>
          </a:prstGeom>
          <a:noFill/>
        </p:spPr>
        <p:txBody>
          <a:bodyPr wrap="none" rtlCol="0">
            <a:spAutoFit/>
          </a:bodyPr>
          <a:lstStyle/>
          <a:p>
            <a:r>
              <a:rPr lang="fr-FR" dirty="0"/>
              <a:t>Contre</a:t>
            </a:r>
          </a:p>
        </p:txBody>
      </p:sp>
      <p:sp>
        <p:nvSpPr>
          <p:cNvPr id="22" name="ZoneTexte 21">
            <a:extLst>
              <a:ext uri="{FF2B5EF4-FFF2-40B4-BE49-F238E27FC236}">
                <a16:creationId xmlns:a16="http://schemas.microsoft.com/office/drawing/2014/main" id="{4AB7E552-683C-0749-9D81-22845B7B63A4}"/>
              </a:ext>
            </a:extLst>
          </p:cNvPr>
          <p:cNvSpPr txBox="1"/>
          <p:nvPr/>
        </p:nvSpPr>
        <p:spPr>
          <a:xfrm>
            <a:off x="7610642" y="5337247"/>
            <a:ext cx="470000" cy="369332"/>
          </a:xfrm>
          <a:prstGeom prst="rect">
            <a:avLst/>
          </a:prstGeom>
          <a:noFill/>
        </p:spPr>
        <p:txBody>
          <a:bodyPr wrap="none" rtlCol="0">
            <a:spAutoFit/>
          </a:bodyPr>
          <a:lstStyle/>
          <a:p>
            <a:r>
              <a:rPr lang="fr-FR" dirty="0"/>
              <a:t>2</a:t>
            </a:r>
            <a:r>
              <a:rPr lang="en-GB" b="1" dirty="0">
                <a:solidFill>
                  <a:srgbClr val="FF0000"/>
                </a:solidFill>
                <a:latin typeface="Times New Roman" charset="0"/>
                <a:ea typeface="ÇlÇr ñæí©" charset="0"/>
                <a:sym typeface="Symbol" charset="0"/>
              </a:rPr>
              <a:t></a:t>
            </a:r>
            <a:endParaRPr lang="fr-FR" dirty="0"/>
          </a:p>
        </p:txBody>
      </p:sp>
      <p:sp>
        <p:nvSpPr>
          <p:cNvPr id="23" name="ZoneTexte 22">
            <a:extLst>
              <a:ext uri="{FF2B5EF4-FFF2-40B4-BE49-F238E27FC236}">
                <a16:creationId xmlns:a16="http://schemas.microsoft.com/office/drawing/2014/main" id="{45DA9F9C-7DDF-B943-84F7-59F4453DC84E}"/>
              </a:ext>
            </a:extLst>
          </p:cNvPr>
          <p:cNvSpPr txBox="1"/>
          <p:nvPr/>
        </p:nvSpPr>
        <p:spPr>
          <a:xfrm>
            <a:off x="171275" y="2621430"/>
            <a:ext cx="2961645" cy="369332"/>
          </a:xfrm>
          <a:prstGeom prst="rect">
            <a:avLst/>
          </a:prstGeom>
          <a:noFill/>
        </p:spPr>
        <p:txBody>
          <a:bodyPr wrap="none" rtlCol="0">
            <a:spAutoFit/>
          </a:bodyPr>
          <a:lstStyle/>
          <a:p>
            <a:r>
              <a:rPr lang="fr-FR" u="sng" dirty="0">
                <a:solidFill>
                  <a:srgbClr val="FFFF00"/>
                </a:solidFill>
              </a:rPr>
              <a:t>Voyons quelques Exemples :</a:t>
            </a:r>
          </a:p>
        </p:txBody>
      </p:sp>
      <p:sp>
        <p:nvSpPr>
          <p:cNvPr id="3" name="ZoneTexte 2">
            <a:extLst>
              <a:ext uri="{FF2B5EF4-FFF2-40B4-BE49-F238E27FC236}">
                <a16:creationId xmlns:a16="http://schemas.microsoft.com/office/drawing/2014/main" id="{3CE6BCF0-C180-8A47-ACD3-EA6742D31C2A}"/>
              </a:ext>
            </a:extLst>
          </p:cNvPr>
          <p:cNvSpPr txBox="1"/>
          <p:nvPr/>
        </p:nvSpPr>
        <p:spPr>
          <a:xfrm>
            <a:off x="1368295" y="3010326"/>
            <a:ext cx="1253356" cy="369332"/>
          </a:xfrm>
          <a:prstGeom prst="rect">
            <a:avLst/>
          </a:prstGeom>
          <a:noFill/>
        </p:spPr>
        <p:txBody>
          <a:bodyPr wrap="none" rtlCol="0">
            <a:spAutoFit/>
          </a:bodyPr>
          <a:lstStyle/>
          <a:p>
            <a:r>
              <a:rPr lang="fr-FR" dirty="0"/>
              <a:t>Séquence 1</a:t>
            </a:r>
          </a:p>
        </p:txBody>
      </p:sp>
      <p:sp>
        <p:nvSpPr>
          <p:cNvPr id="24" name="Rectangle 23">
            <a:extLst>
              <a:ext uri="{FF2B5EF4-FFF2-40B4-BE49-F238E27FC236}">
                <a16:creationId xmlns:a16="http://schemas.microsoft.com/office/drawing/2014/main" id="{3488C986-680B-9E40-B205-277B121D6AB5}"/>
              </a:ext>
            </a:extLst>
          </p:cNvPr>
          <p:cNvSpPr/>
          <p:nvPr/>
        </p:nvSpPr>
        <p:spPr>
          <a:xfrm>
            <a:off x="5412514" y="3482670"/>
            <a:ext cx="3607661" cy="646331"/>
          </a:xfrm>
          <a:prstGeom prst="rect">
            <a:avLst/>
          </a:prstGeom>
        </p:spPr>
        <p:txBody>
          <a:bodyPr wrap="square">
            <a:spAutoFit/>
          </a:bodyPr>
          <a:lstStyle/>
          <a:p>
            <a:r>
              <a:rPr lang="fr-FR" dirty="0">
                <a:solidFill>
                  <a:srgbClr val="92D050"/>
                </a:solidFill>
              </a:rPr>
              <a:t>Sud	Ouest	Nord	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a:t>
            </a:r>
            <a:r>
              <a:rPr lang="en-GB" b="1" dirty="0">
                <a:solidFill>
                  <a:srgbClr val="FF0000"/>
                </a:solidFill>
                <a:latin typeface="Times New Roman" charset="0"/>
                <a:ea typeface="ÇlÇr ñæí©" charset="0"/>
                <a:sym typeface="Symbol" charset="0"/>
              </a:rPr>
              <a:t>	</a:t>
            </a:r>
            <a:r>
              <a:rPr lang="fr-FR" b="1" dirty="0">
                <a:solidFill>
                  <a:schemeClr val="bg1"/>
                </a:solidFill>
                <a:sym typeface="Symbol"/>
              </a:rPr>
              <a:t>	</a:t>
            </a:r>
            <a:endParaRPr lang="fr-FR" dirty="0"/>
          </a:p>
        </p:txBody>
      </p:sp>
      <p:sp>
        <p:nvSpPr>
          <p:cNvPr id="25" name="ZoneTexte 24">
            <a:extLst>
              <a:ext uri="{FF2B5EF4-FFF2-40B4-BE49-F238E27FC236}">
                <a16:creationId xmlns:a16="http://schemas.microsoft.com/office/drawing/2014/main" id="{CE973632-F7AD-5645-901E-058B073FAEBC}"/>
              </a:ext>
            </a:extLst>
          </p:cNvPr>
          <p:cNvSpPr txBox="1"/>
          <p:nvPr/>
        </p:nvSpPr>
        <p:spPr>
          <a:xfrm>
            <a:off x="6572249" y="3034395"/>
            <a:ext cx="1293431" cy="369332"/>
          </a:xfrm>
          <a:prstGeom prst="rect">
            <a:avLst/>
          </a:prstGeom>
          <a:noFill/>
        </p:spPr>
        <p:txBody>
          <a:bodyPr wrap="none" rtlCol="0">
            <a:spAutoFit/>
          </a:bodyPr>
          <a:lstStyle/>
          <a:p>
            <a:r>
              <a:rPr lang="fr-FR" dirty="0"/>
              <a:t>Séquence 2</a:t>
            </a:r>
          </a:p>
        </p:txBody>
      </p:sp>
      <p:sp>
        <p:nvSpPr>
          <p:cNvPr id="26" name="ZoneTexte 25">
            <a:extLst>
              <a:ext uri="{FF2B5EF4-FFF2-40B4-BE49-F238E27FC236}">
                <a16:creationId xmlns:a16="http://schemas.microsoft.com/office/drawing/2014/main" id="{263ACEC8-3BBD-DB49-899D-36FA493F6A62}"/>
              </a:ext>
            </a:extLst>
          </p:cNvPr>
          <p:cNvSpPr txBox="1"/>
          <p:nvPr/>
        </p:nvSpPr>
        <p:spPr>
          <a:xfrm>
            <a:off x="425335" y="5920671"/>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27" name="ZoneTexte 26">
            <a:extLst>
              <a:ext uri="{FF2B5EF4-FFF2-40B4-BE49-F238E27FC236}">
                <a16:creationId xmlns:a16="http://schemas.microsoft.com/office/drawing/2014/main" id="{93DB406F-F0FF-8F4F-801A-85F2A04F4D61}"/>
              </a:ext>
            </a:extLst>
          </p:cNvPr>
          <p:cNvSpPr txBox="1"/>
          <p:nvPr/>
        </p:nvSpPr>
        <p:spPr>
          <a:xfrm>
            <a:off x="1639648" y="5904428"/>
            <a:ext cx="869341" cy="369332"/>
          </a:xfrm>
          <a:prstGeom prst="rect">
            <a:avLst/>
          </a:prstGeom>
          <a:noFill/>
        </p:spPr>
        <p:txBody>
          <a:bodyPr wrap="none" rtlCol="0">
            <a:spAutoFit/>
          </a:bodyPr>
          <a:lstStyle/>
          <a:p>
            <a:r>
              <a:rPr lang="fr-FR" dirty="0"/>
              <a:t>Contre</a:t>
            </a:r>
          </a:p>
        </p:txBody>
      </p:sp>
      <p:sp>
        <p:nvSpPr>
          <p:cNvPr id="28" name="ZoneTexte 27">
            <a:extLst>
              <a:ext uri="{FF2B5EF4-FFF2-40B4-BE49-F238E27FC236}">
                <a16:creationId xmlns:a16="http://schemas.microsoft.com/office/drawing/2014/main" id="{BDDEFC69-3849-CE40-B2E6-0C5B1FD57D13}"/>
              </a:ext>
            </a:extLst>
          </p:cNvPr>
          <p:cNvSpPr txBox="1"/>
          <p:nvPr/>
        </p:nvSpPr>
        <p:spPr>
          <a:xfrm>
            <a:off x="3161751" y="5935641"/>
            <a:ext cx="869341" cy="369332"/>
          </a:xfrm>
          <a:prstGeom prst="rect">
            <a:avLst/>
          </a:prstGeom>
          <a:noFill/>
        </p:spPr>
        <p:txBody>
          <a:bodyPr wrap="none" rtlCol="0">
            <a:spAutoFit/>
          </a:bodyPr>
          <a:lstStyle/>
          <a:p>
            <a:r>
              <a:rPr lang="fr-FR" dirty="0"/>
              <a:t>Contre</a:t>
            </a:r>
          </a:p>
        </p:txBody>
      </p:sp>
      <p:sp>
        <p:nvSpPr>
          <p:cNvPr id="29" name="ZoneTexte 28">
            <a:extLst>
              <a:ext uri="{FF2B5EF4-FFF2-40B4-BE49-F238E27FC236}">
                <a16:creationId xmlns:a16="http://schemas.microsoft.com/office/drawing/2014/main" id="{618A6CBD-06F8-BF47-8743-E00EBF2FAC9A}"/>
              </a:ext>
            </a:extLst>
          </p:cNvPr>
          <p:cNvSpPr txBox="1"/>
          <p:nvPr/>
        </p:nvSpPr>
        <p:spPr>
          <a:xfrm>
            <a:off x="4572387" y="5935641"/>
            <a:ext cx="869341" cy="369332"/>
          </a:xfrm>
          <a:prstGeom prst="rect">
            <a:avLst/>
          </a:prstGeom>
          <a:noFill/>
        </p:spPr>
        <p:txBody>
          <a:bodyPr wrap="none" rtlCol="0">
            <a:spAutoFit/>
          </a:bodyPr>
          <a:lstStyle/>
          <a:p>
            <a:r>
              <a:rPr lang="fr-FR" dirty="0"/>
              <a:t>Contre</a:t>
            </a:r>
          </a:p>
        </p:txBody>
      </p:sp>
      <p:sp>
        <p:nvSpPr>
          <p:cNvPr id="30" name="ZoneTexte 29">
            <a:extLst>
              <a:ext uri="{FF2B5EF4-FFF2-40B4-BE49-F238E27FC236}">
                <a16:creationId xmlns:a16="http://schemas.microsoft.com/office/drawing/2014/main" id="{0F525FB4-8BD9-BE44-AFEA-275E3A0BC7BB}"/>
              </a:ext>
            </a:extLst>
          </p:cNvPr>
          <p:cNvSpPr txBox="1"/>
          <p:nvPr/>
        </p:nvSpPr>
        <p:spPr>
          <a:xfrm>
            <a:off x="6196205" y="5913405"/>
            <a:ext cx="869341" cy="369332"/>
          </a:xfrm>
          <a:prstGeom prst="rect">
            <a:avLst/>
          </a:prstGeom>
          <a:noFill/>
        </p:spPr>
        <p:txBody>
          <a:bodyPr wrap="none" rtlCol="0">
            <a:spAutoFit/>
          </a:bodyPr>
          <a:lstStyle/>
          <a:p>
            <a:r>
              <a:rPr lang="fr-FR" dirty="0"/>
              <a:t>Contre</a:t>
            </a:r>
          </a:p>
        </p:txBody>
      </p:sp>
      <p:sp>
        <p:nvSpPr>
          <p:cNvPr id="31" name="ZoneTexte 30">
            <a:extLst>
              <a:ext uri="{FF2B5EF4-FFF2-40B4-BE49-F238E27FC236}">
                <a16:creationId xmlns:a16="http://schemas.microsoft.com/office/drawing/2014/main" id="{45F893D1-9B6A-CB42-81DB-46C123D814B9}"/>
              </a:ext>
            </a:extLst>
          </p:cNvPr>
          <p:cNvSpPr txBox="1"/>
          <p:nvPr/>
        </p:nvSpPr>
        <p:spPr>
          <a:xfrm>
            <a:off x="7617146" y="5904428"/>
            <a:ext cx="532518" cy="369332"/>
          </a:xfrm>
          <a:prstGeom prst="rect">
            <a:avLst/>
          </a:prstGeom>
          <a:noFill/>
        </p:spPr>
        <p:txBody>
          <a:bodyPr wrap="none" rtlCol="0">
            <a:spAutoFit/>
          </a:bodyPr>
          <a:lstStyle/>
          <a:p>
            <a:r>
              <a:rPr lang="fr-FR" dirty="0"/>
              <a:t>1</a:t>
            </a:r>
            <a:r>
              <a:rPr lang="en-GB" dirty="0">
                <a:sym typeface="Symbol"/>
              </a:rPr>
              <a:t>SA</a:t>
            </a:r>
            <a:endParaRPr lang="fr-FR" dirty="0"/>
          </a:p>
        </p:txBody>
      </p:sp>
      <p:sp>
        <p:nvSpPr>
          <p:cNvPr id="6" name="ZoneTexte 5">
            <a:extLst>
              <a:ext uri="{FF2B5EF4-FFF2-40B4-BE49-F238E27FC236}">
                <a16:creationId xmlns:a16="http://schemas.microsoft.com/office/drawing/2014/main" id="{AD78FFEC-E618-C74F-876A-33D66086972D}"/>
              </a:ext>
            </a:extLst>
          </p:cNvPr>
          <p:cNvSpPr txBox="1"/>
          <p:nvPr/>
        </p:nvSpPr>
        <p:spPr>
          <a:xfrm>
            <a:off x="17044" y="5229525"/>
            <a:ext cx="312906" cy="584775"/>
          </a:xfrm>
          <a:prstGeom prst="rect">
            <a:avLst/>
          </a:prstGeom>
          <a:noFill/>
        </p:spPr>
        <p:txBody>
          <a:bodyPr wrap="none" rtlCol="0">
            <a:spAutoFit/>
          </a:bodyPr>
          <a:lstStyle/>
          <a:p>
            <a:r>
              <a:rPr lang="fr-FR" sz="3200" dirty="0"/>
              <a:t>1</a:t>
            </a:r>
          </a:p>
        </p:txBody>
      </p:sp>
      <p:sp>
        <p:nvSpPr>
          <p:cNvPr id="32" name="ZoneTexte 31">
            <a:extLst>
              <a:ext uri="{FF2B5EF4-FFF2-40B4-BE49-F238E27FC236}">
                <a16:creationId xmlns:a16="http://schemas.microsoft.com/office/drawing/2014/main" id="{5C94DCD7-4A81-EE4E-864E-DBF4050B01BF}"/>
              </a:ext>
            </a:extLst>
          </p:cNvPr>
          <p:cNvSpPr txBox="1"/>
          <p:nvPr/>
        </p:nvSpPr>
        <p:spPr>
          <a:xfrm>
            <a:off x="17974" y="5805683"/>
            <a:ext cx="383438" cy="584775"/>
          </a:xfrm>
          <a:prstGeom prst="rect">
            <a:avLst/>
          </a:prstGeom>
          <a:noFill/>
        </p:spPr>
        <p:txBody>
          <a:bodyPr wrap="none" rtlCol="0">
            <a:spAutoFit/>
          </a:bodyPr>
          <a:lstStyle/>
          <a:p>
            <a:r>
              <a:rPr lang="fr-FR" sz="3200" dirty="0"/>
              <a:t>2</a:t>
            </a:r>
          </a:p>
        </p:txBody>
      </p:sp>
    </p:spTree>
    <p:extLst>
      <p:ext uri="{BB962C8B-B14F-4D97-AF65-F5344CB8AC3E}">
        <p14:creationId xmlns:p14="http://schemas.microsoft.com/office/powerpoint/2010/main" val="1954624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15" grpId="0"/>
      <p:bldP spid="16" grpId="0"/>
      <p:bldP spid="17" grpId="0"/>
      <p:bldP spid="19" grpId="0"/>
      <p:bldP spid="21" grpId="0"/>
      <p:bldP spid="22" grpId="0"/>
      <p:bldP spid="26" grpId="0"/>
      <p:bldP spid="27" grpId="0"/>
      <p:bldP spid="28" grpId="0"/>
      <p:bldP spid="29" grpId="0"/>
      <p:bldP spid="30" grpId="0"/>
      <p:bldP spid="3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17</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9" name="Titre 2">
            <a:extLst>
              <a:ext uri="{FF2B5EF4-FFF2-40B4-BE49-F238E27FC236}">
                <a16:creationId xmlns:a16="http://schemas.microsoft.com/office/drawing/2014/main" id="{6FAC39D7-A678-5844-BDF7-582537581654}"/>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 par contre </a:t>
            </a:r>
            <a:r>
              <a:rPr lang="fr-FR" sz="2400" dirty="0"/>
              <a:t>(les réponses)</a:t>
            </a:r>
            <a:endParaRPr lang="fr-FR" dirty="0"/>
          </a:p>
        </p:txBody>
      </p:sp>
      <p:sp>
        <p:nvSpPr>
          <p:cNvPr id="9" name="ZoneTexte 8">
            <a:extLst>
              <a:ext uri="{FF2B5EF4-FFF2-40B4-BE49-F238E27FC236}">
                <a16:creationId xmlns:a16="http://schemas.microsoft.com/office/drawing/2014/main" id="{AF323DF2-216D-3643-B3F7-C7DFBB14F617}"/>
              </a:ext>
            </a:extLst>
          </p:cNvPr>
          <p:cNvSpPr txBox="1"/>
          <p:nvPr/>
        </p:nvSpPr>
        <p:spPr>
          <a:xfrm>
            <a:off x="144468" y="1418973"/>
            <a:ext cx="8875707" cy="1477328"/>
          </a:xfrm>
          <a:prstGeom prst="rect">
            <a:avLst/>
          </a:prstGeom>
          <a:noFill/>
        </p:spPr>
        <p:txBody>
          <a:bodyPr wrap="square" rtlCol="0">
            <a:spAutoFit/>
          </a:bodyPr>
          <a:lstStyle/>
          <a:p>
            <a:r>
              <a:rPr lang="fr-FR" dirty="0"/>
              <a:t>On va déterminer 3 zones de main :</a:t>
            </a:r>
          </a:p>
          <a:p>
            <a:r>
              <a:rPr lang="fr-FR" dirty="0"/>
              <a:t>	- Zone 0-7H : enchère à bas palier.</a:t>
            </a:r>
          </a:p>
          <a:p>
            <a:r>
              <a:rPr lang="fr-FR" dirty="0"/>
              <a:t>	- Zone 8-10H : on fait un saut.</a:t>
            </a:r>
          </a:p>
          <a:p>
            <a:r>
              <a:rPr lang="fr-FR" dirty="0"/>
              <a:t>	- Zone 11H et plus on fait un </a:t>
            </a:r>
            <a:r>
              <a:rPr lang="fr-FR" dirty="0" err="1"/>
              <a:t>Cue</a:t>
            </a:r>
            <a:r>
              <a:rPr lang="fr-FR" dirty="0"/>
              <a:t> </a:t>
            </a:r>
            <a:r>
              <a:rPr lang="fr-FR" dirty="0" err="1"/>
              <a:t>bid</a:t>
            </a:r>
            <a:r>
              <a:rPr lang="fr-FR" dirty="0"/>
              <a:t>, si pas d’enchère naturelle.</a:t>
            </a:r>
          </a:p>
          <a:p>
            <a:r>
              <a:rPr lang="fr-FR" dirty="0"/>
              <a:t>	- Sur ouverture mineure, vous avez les 2 Majeures, Faites un </a:t>
            </a:r>
            <a:r>
              <a:rPr lang="fr-FR" dirty="0" err="1"/>
              <a:t>Cue</a:t>
            </a:r>
            <a:r>
              <a:rPr lang="fr-FR" dirty="0"/>
              <a:t> </a:t>
            </a:r>
            <a:r>
              <a:rPr lang="fr-FR" dirty="0" err="1"/>
              <a:t>Bid</a:t>
            </a:r>
            <a:r>
              <a:rPr lang="fr-FR" dirty="0"/>
              <a:t> (zone 8+)</a:t>
            </a:r>
          </a:p>
        </p:txBody>
      </p:sp>
      <p:sp>
        <p:nvSpPr>
          <p:cNvPr id="2" name="ZoneTexte 1">
            <a:extLst>
              <a:ext uri="{FF2B5EF4-FFF2-40B4-BE49-F238E27FC236}">
                <a16:creationId xmlns:a16="http://schemas.microsoft.com/office/drawing/2014/main" id="{E6BE62B8-791F-6745-B47B-1A315D153EEE}"/>
              </a:ext>
            </a:extLst>
          </p:cNvPr>
          <p:cNvSpPr txBox="1"/>
          <p:nvPr/>
        </p:nvSpPr>
        <p:spPr>
          <a:xfrm>
            <a:off x="346229" y="983974"/>
            <a:ext cx="2888611" cy="369332"/>
          </a:xfrm>
          <a:prstGeom prst="rect">
            <a:avLst/>
          </a:prstGeom>
          <a:noFill/>
        </p:spPr>
        <p:txBody>
          <a:bodyPr wrap="none" rtlCol="0">
            <a:spAutoFit/>
          </a:bodyPr>
          <a:lstStyle/>
          <a:p>
            <a:r>
              <a:rPr lang="fr-FR" u="sng" dirty="0">
                <a:solidFill>
                  <a:srgbClr val="FFFF00"/>
                </a:solidFill>
              </a:rPr>
              <a:t>Cas N°1 : le Numéro 3 passe</a:t>
            </a:r>
          </a:p>
        </p:txBody>
      </p:sp>
      <p:sp>
        <p:nvSpPr>
          <p:cNvPr id="10" name="ZoneTexte 9">
            <a:extLst>
              <a:ext uri="{FF2B5EF4-FFF2-40B4-BE49-F238E27FC236}">
                <a16:creationId xmlns:a16="http://schemas.microsoft.com/office/drawing/2014/main" id="{2E9DA654-11F3-0D46-9E8B-00DDD162C416}"/>
              </a:ext>
            </a:extLst>
          </p:cNvPr>
          <p:cNvSpPr txBox="1"/>
          <p:nvPr/>
        </p:nvSpPr>
        <p:spPr>
          <a:xfrm>
            <a:off x="296657" y="2842093"/>
            <a:ext cx="2961645" cy="369332"/>
          </a:xfrm>
          <a:prstGeom prst="rect">
            <a:avLst/>
          </a:prstGeom>
          <a:noFill/>
        </p:spPr>
        <p:txBody>
          <a:bodyPr wrap="none" rtlCol="0">
            <a:spAutoFit/>
          </a:bodyPr>
          <a:lstStyle/>
          <a:p>
            <a:r>
              <a:rPr lang="fr-FR" u="sng" dirty="0">
                <a:solidFill>
                  <a:srgbClr val="FFFF00"/>
                </a:solidFill>
              </a:rPr>
              <a:t>Voyons quelques Exemples :</a:t>
            </a:r>
          </a:p>
        </p:txBody>
      </p:sp>
      <p:sp>
        <p:nvSpPr>
          <p:cNvPr id="11" name="Rectangle 10">
            <a:extLst>
              <a:ext uri="{FF2B5EF4-FFF2-40B4-BE49-F238E27FC236}">
                <a16:creationId xmlns:a16="http://schemas.microsoft.com/office/drawing/2014/main" id="{CE7A3DCB-E2AE-B541-8D24-0177BF56F0EB}"/>
              </a:ext>
            </a:extLst>
          </p:cNvPr>
          <p:cNvSpPr/>
          <p:nvPr/>
        </p:nvSpPr>
        <p:spPr>
          <a:xfrm>
            <a:off x="133723" y="3678758"/>
            <a:ext cx="3607661"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contre	passe	?	</a:t>
            </a:r>
            <a:endParaRPr lang="fr-FR" dirty="0"/>
          </a:p>
        </p:txBody>
      </p:sp>
      <p:sp>
        <p:nvSpPr>
          <p:cNvPr id="12" name="Text Box 1">
            <a:extLst>
              <a:ext uri="{FF2B5EF4-FFF2-40B4-BE49-F238E27FC236}">
                <a16:creationId xmlns:a16="http://schemas.microsoft.com/office/drawing/2014/main" id="{BF4D8866-7AB7-8D43-A0F0-57B92B8B8736}"/>
              </a:ext>
            </a:extLst>
          </p:cNvPr>
          <p:cNvSpPr txBox="1">
            <a:spLocks noChangeArrowheads="1"/>
          </p:cNvSpPr>
          <p:nvPr/>
        </p:nvSpPr>
        <p:spPr bwMode="auto">
          <a:xfrm>
            <a:off x="201440" y="444589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D742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DX87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V42</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DD25C226-3E35-DF49-AFAA-923F48B8AE58}"/>
              </a:ext>
            </a:extLst>
          </p:cNvPr>
          <p:cNvSpPr txBox="1">
            <a:spLocks noChangeArrowheads="1"/>
          </p:cNvSpPr>
          <p:nvPr/>
        </p:nvSpPr>
        <p:spPr bwMode="auto">
          <a:xfrm>
            <a:off x="1639648" y="444589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ARV</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X98</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56D5DAD8-04EF-8E44-BE0D-F4EA6BF6161D}"/>
              </a:ext>
            </a:extLst>
          </p:cNvPr>
          <p:cNvSpPr txBox="1">
            <a:spLocks noChangeArrowheads="1"/>
          </p:cNvSpPr>
          <p:nvPr/>
        </p:nvSpPr>
        <p:spPr bwMode="auto">
          <a:xfrm>
            <a:off x="3091500" y="4445897"/>
            <a:ext cx="996837"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ADV62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X9</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VX2</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BCE635CA-F731-6942-96F5-174E07C6F967}"/>
              </a:ext>
            </a:extLst>
          </p:cNvPr>
          <p:cNvSpPr txBox="1">
            <a:spLocks noChangeArrowheads="1"/>
          </p:cNvSpPr>
          <p:nvPr/>
        </p:nvSpPr>
        <p:spPr bwMode="auto">
          <a:xfrm>
            <a:off x="4543354" y="4437489"/>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9</a:t>
            </a:r>
            <a:r>
              <a:rPr kumimoji="0" lang="en-GB" sz="1100" b="0" i="0" u="none" strike="noStrike" cap="none" normalizeH="0" baseline="0" dirty="0">
                <a:ln>
                  <a:noFill/>
                </a:ln>
                <a:solidFill>
                  <a:srgbClr val="FF0000"/>
                </a:solidFill>
                <a:effectLst/>
                <a:latin typeface="Arial" charset="0"/>
                <a:ea typeface="ÇlÇr ñæí©" charset="0"/>
              </a:rPr>
              <a:t>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D876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A3</a:t>
            </a:r>
            <a:endParaRPr kumimoji="0" lang="fr-FR" sz="2400" b="0" i="0" u="none" strike="noStrike" cap="none" normalizeH="0" baseline="0" dirty="0">
              <a:ln>
                <a:noFill/>
              </a:ln>
              <a:solidFill>
                <a:srgbClr val="000000"/>
              </a:solidFill>
              <a:effectLst/>
              <a:latin typeface="Arial" charset="0"/>
            </a:endParaRPr>
          </a:p>
        </p:txBody>
      </p:sp>
      <p:sp>
        <p:nvSpPr>
          <p:cNvPr id="16" name="Text Box 1">
            <a:extLst>
              <a:ext uri="{FF2B5EF4-FFF2-40B4-BE49-F238E27FC236}">
                <a16:creationId xmlns:a16="http://schemas.microsoft.com/office/drawing/2014/main" id="{015A651F-C87D-264B-ABCA-5C48930B83E0}"/>
              </a:ext>
            </a:extLst>
          </p:cNvPr>
          <p:cNvSpPr txBox="1">
            <a:spLocks noChangeArrowheads="1"/>
          </p:cNvSpPr>
          <p:nvPr/>
        </p:nvSpPr>
        <p:spPr bwMode="auto">
          <a:xfrm>
            <a:off x="5995207" y="442908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9432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V42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76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RVX2</a:t>
            </a:r>
            <a:endParaRPr kumimoji="0" lang="fr-FR" sz="2400" b="0" i="0" u="none" strike="noStrike" cap="none" normalizeH="0" baseline="0" dirty="0">
              <a:ln>
                <a:noFill/>
              </a:ln>
              <a:solidFill>
                <a:srgbClr val="000000"/>
              </a:solidFill>
              <a:effectLst/>
              <a:latin typeface="Arial" charset="0"/>
            </a:endParaRPr>
          </a:p>
        </p:txBody>
      </p:sp>
      <p:sp>
        <p:nvSpPr>
          <p:cNvPr id="17" name="Text Box 1">
            <a:extLst>
              <a:ext uri="{FF2B5EF4-FFF2-40B4-BE49-F238E27FC236}">
                <a16:creationId xmlns:a16="http://schemas.microsoft.com/office/drawing/2014/main" id="{FEE56C38-610B-6A4E-92B9-2A578CC8A3A8}"/>
              </a:ext>
            </a:extLst>
          </p:cNvPr>
          <p:cNvSpPr txBox="1">
            <a:spLocks noChangeArrowheads="1"/>
          </p:cNvSpPr>
          <p:nvPr/>
        </p:nvSpPr>
        <p:spPr bwMode="auto">
          <a:xfrm>
            <a:off x="7364623" y="4427930"/>
            <a:ext cx="10295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a:t>
            </a:r>
            <a:r>
              <a:rPr kumimoji="0" lang="en-GB" sz="1100" b="0" i="0" u="none" strike="noStrike" cap="none" normalizeH="0" baseline="0" dirty="0">
                <a:ln>
                  <a:noFill/>
                </a:ln>
                <a:solidFill>
                  <a:srgbClr val="000000"/>
                </a:solidFill>
                <a:effectLst/>
                <a:latin typeface="Arial" charset="0"/>
                <a:ea typeface="ÇlÇr ñæí©" charset="0"/>
              </a:rPr>
              <a:t>972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V82</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X8</a:t>
            </a:r>
            <a:endParaRPr kumimoji="0" lang="fr-FR" sz="2400" b="0" i="0" u="none" strike="noStrike" cap="none" normalizeH="0" baseline="0" dirty="0">
              <a:ln>
                <a:noFill/>
              </a:ln>
              <a:solidFill>
                <a:srgbClr val="000000"/>
              </a:solidFill>
              <a:effectLst/>
              <a:latin typeface="Arial" charset="0"/>
            </a:endParaRPr>
          </a:p>
        </p:txBody>
      </p:sp>
      <p:sp>
        <p:nvSpPr>
          <p:cNvPr id="18" name="ZoneTexte 17">
            <a:extLst>
              <a:ext uri="{FF2B5EF4-FFF2-40B4-BE49-F238E27FC236}">
                <a16:creationId xmlns:a16="http://schemas.microsoft.com/office/drawing/2014/main" id="{D9AAA23B-0A92-194C-A2B7-D628C319572C}"/>
              </a:ext>
            </a:extLst>
          </p:cNvPr>
          <p:cNvSpPr txBox="1"/>
          <p:nvPr/>
        </p:nvSpPr>
        <p:spPr>
          <a:xfrm>
            <a:off x="418831" y="5353490"/>
            <a:ext cx="463588" cy="369332"/>
          </a:xfrm>
          <a:prstGeom prst="rect">
            <a:avLst/>
          </a:prstGeom>
          <a:noFill/>
        </p:spPr>
        <p:txBody>
          <a:bodyPr wrap="none" rtlCol="0">
            <a:spAutoFit/>
          </a:bodyPr>
          <a:lstStyle/>
          <a:p>
            <a:r>
              <a:rPr lang="fr-FR" dirty="0"/>
              <a:t>3</a:t>
            </a:r>
            <a:r>
              <a:rPr lang="en-GB" b="1" dirty="0">
                <a:solidFill>
                  <a:srgbClr val="000000"/>
                </a:solidFill>
                <a:sym typeface="Symbol"/>
              </a:rPr>
              <a:t></a:t>
            </a:r>
            <a:endParaRPr lang="fr-FR" dirty="0"/>
          </a:p>
        </p:txBody>
      </p:sp>
      <p:sp>
        <p:nvSpPr>
          <p:cNvPr id="20" name="ZoneTexte 19">
            <a:extLst>
              <a:ext uri="{FF2B5EF4-FFF2-40B4-BE49-F238E27FC236}">
                <a16:creationId xmlns:a16="http://schemas.microsoft.com/office/drawing/2014/main" id="{0D84AE97-1F6F-2546-8D39-8A8823F3C572}"/>
              </a:ext>
            </a:extLst>
          </p:cNvPr>
          <p:cNvSpPr txBox="1"/>
          <p:nvPr/>
        </p:nvSpPr>
        <p:spPr>
          <a:xfrm>
            <a:off x="1759972" y="5348114"/>
            <a:ext cx="470000" cy="369332"/>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a:t>
            </a:r>
            <a:endParaRPr lang="fr-FR" dirty="0"/>
          </a:p>
        </p:txBody>
      </p:sp>
      <p:sp>
        <p:nvSpPr>
          <p:cNvPr id="21" name="ZoneTexte 20">
            <a:extLst>
              <a:ext uri="{FF2B5EF4-FFF2-40B4-BE49-F238E27FC236}">
                <a16:creationId xmlns:a16="http://schemas.microsoft.com/office/drawing/2014/main" id="{439E76AB-BC72-F249-ADFC-E23E40547575}"/>
              </a:ext>
            </a:extLst>
          </p:cNvPr>
          <p:cNvSpPr txBox="1"/>
          <p:nvPr/>
        </p:nvSpPr>
        <p:spPr>
          <a:xfrm>
            <a:off x="3350949" y="5376224"/>
            <a:ext cx="479618" cy="369332"/>
          </a:xfrm>
          <a:prstGeom prst="rect">
            <a:avLst/>
          </a:prstGeom>
          <a:noFill/>
        </p:spPr>
        <p:txBody>
          <a:bodyPr wrap="square" rtlCol="0">
            <a:spAutoFit/>
          </a:bodyPr>
          <a:lstStyle/>
          <a:p>
            <a:r>
              <a:rPr lang="fr-FR" dirty="0"/>
              <a:t>4</a:t>
            </a:r>
            <a:r>
              <a:rPr lang="en-GB" b="1" dirty="0">
                <a:solidFill>
                  <a:srgbClr val="000000"/>
                </a:solidFill>
                <a:sym typeface="Symbol"/>
              </a:rPr>
              <a:t></a:t>
            </a:r>
            <a:endParaRPr lang="fr-FR" dirty="0"/>
          </a:p>
        </p:txBody>
      </p:sp>
      <p:sp>
        <p:nvSpPr>
          <p:cNvPr id="22" name="ZoneTexte 21">
            <a:extLst>
              <a:ext uri="{FF2B5EF4-FFF2-40B4-BE49-F238E27FC236}">
                <a16:creationId xmlns:a16="http://schemas.microsoft.com/office/drawing/2014/main" id="{21D31152-8F46-C147-BB77-8FB26A15C3AF}"/>
              </a:ext>
            </a:extLst>
          </p:cNvPr>
          <p:cNvSpPr txBox="1"/>
          <p:nvPr/>
        </p:nvSpPr>
        <p:spPr>
          <a:xfrm>
            <a:off x="4716544" y="5381816"/>
            <a:ext cx="470000" cy="369332"/>
          </a:xfrm>
          <a:prstGeom prst="rect">
            <a:avLst/>
          </a:prstGeom>
          <a:noFill/>
        </p:spPr>
        <p:txBody>
          <a:bodyPr wrap="none" rtlCol="0">
            <a:spAutoFit/>
          </a:bodyPr>
          <a:lstStyle/>
          <a:p>
            <a:r>
              <a:rPr lang="fr-FR" dirty="0"/>
              <a:t>2</a:t>
            </a:r>
            <a:r>
              <a:rPr lang="en-GB" b="1" dirty="0">
                <a:solidFill>
                  <a:srgbClr val="000000"/>
                </a:solidFill>
                <a:sym typeface="Symbol"/>
              </a:rPr>
              <a:t></a:t>
            </a:r>
            <a:endParaRPr lang="fr-FR" dirty="0"/>
          </a:p>
        </p:txBody>
      </p:sp>
      <p:sp>
        <p:nvSpPr>
          <p:cNvPr id="23" name="ZoneTexte 22">
            <a:extLst>
              <a:ext uri="{FF2B5EF4-FFF2-40B4-BE49-F238E27FC236}">
                <a16:creationId xmlns:a16="http://schemas.microsoft.com/office/drawing/2014/main" id="{1B4392CD-BF7A-5E44-8B46-B51FFBB1D5F2}"/>
              </a:ext>
            </a:extLst>
          </p:cNvPr>
          <p:cNvSpPr txBox="1"/>
          <p:nvPr/>
        </p:nvSpPr>
        <p:spPr>
          <a:xfrm>
            <a:off x="6268737" y="5370869"/>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24" name="ZoneTexte 23">
            <a:extLst>
              <a:ext uri="{FF2B5EF4-FFF2-40B4-BE49-F238E27FC236}">
                <a16:creationId xmlns:a16="http://schemas.microsoft.com/office/drawing/2014/main" id="{9E57DDA1-5A5A-A24E-A2A7-CBB256446DA1}"/>
              </a:ext>
            </a:extLst>
          </p:cNvPr>
          <p:cNvSpPr txBox="1"/>
          <p:nvPr/>
        </p:nvSpPr>
        <p:spPr>
          <a:xfrm>
            <a:off x="7610642" y="5337247"/>
            <a:ext cx="470000" cy="369332"/>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a:t>
            </a:r>
            <a:endParaRPr lang="fr-FR" dirty="0"/>
          </a:p>
        </p:txBody>
      </p:sp>
      <p:sp>
        <p:nvSpPr>
          <p:cNvPr id="25" name="Rectangle 24">
            <a:extLst>
              <a:ext uri="{FF2B5EF4-FFF2-40B4-BE49-F238E27FC236}">
                <a16:creationId xmlns:a16="http://schemas.microsoft.com/office/drawing/2014/main" id="{BC300EE0-42AC-F24B-950C-87E9F601F694}"/>
              </a:ext>
            </a:extLst>
          </p:cNvPr>
          <p:cNvSpPr/>
          <p:nvPr/>
        </p:nvSpPr>
        <p:spPr>
          <a:xfrm>
            <a:off x="5412491" y="3675472"/>
            <a:ext cx="3607661" cy="646331"/>
          </a:xfrm>
          <a:prstGeom prst="rect">
            <a:avLst/>
          </a:prstGeom>
        </p:spPr>
        <p:txBody>
          <a:bodyPr wrap="square">
            <a:spAutoFit/>
          </a:bodyPr>
          <a:lstStyle/>
          <a:p>
            <a:r>
              <a:rPr lang="fr-FR" dirty="0">
                <a:solidFill>
                  <a:srgbClr val="92D050"/>
                </a:solidFill>
              </a:rPr>
              <a:t>Sud	Ouest	Nord	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contre	passe      ?</a:t>
            </a:r>
            <a:endParaRPr lang="fr-FR" dirty="0"/>
          </a:p>
        </p:txBody>
      </p:sp>
      <p:sp>
        <p:nvSpPr>
          <p:cNvPr id="26" name="ZoneTexte 25">
            <a:extLst>
              <a:ext uri="{FF2B5EF4-FFF2-40B4-BE49-F238E27FC236}">
                <a16:creationId xmlns:a16="http://schemas.microsoft.com/office/drawing/2014/main" id="{A6620BAF-684D-884D-BD35-2E2005BF3A94}"/>
              </a:ext>
            </a:extLst>
          </p:cNvPr>
          <p:cNvSpPr txBox="1"/>
          <p:nvPr/>
        </p:nvSpPr>
        <p:spPr>
          <a:xfrm>
            <a:off x="6552211" y="3301767"/>
            <a:ext cx="1293431" cy="369332"/>
          </a:xfrm>
          <a:prstGeom prst="rect">
            <a:avLst/>
          </a:prstGeom>
          <a:noFill/>
        </p:spPr>
        <p:txBody>
          <a:bodyPr wrap="none" rtlCol="0">
            <a:spAutoFit/>
          </a:bodyPr>
          <a:lstStyle/>
          <a:p>
            <a:r>
              <a:rPr lang="fr-FR" dirty="0"/>
              <a:t>Séquence 2</a:t>
            </a:r>
          </a:p>
        </p:txBody>
      </p:sp>
      <p:sp>
        <p:nvSpPr>
          <p:cNvPr id="27" name="ZoneTexte 26">
            <a:extLst>
              <a:ext uri="{FF2B5EF4-FFF2-40B4-BE49-F238E27FC236}">
                <a16:creationId xmlns:a16="http://schemas.microsoft.com/office/drawing/2014/main" id="{8E2297D4-DF6B-F142-9391-CC680EAF0ACA}"/>
              </a:ext>
            </a:extLst>
          </p:cNvPr>
          <p:cNvSpPr txBox="1"/>
          <p:nvPr/>
        </p:nvSpPr>
        <p:spPr>
          <a:xfrm>
            <a:off x="425335" y="5920671"/>
            <a:ext cx="463588" cy="369332"/>
          </a:xfrm>
          <a:prstGeom prst="rect">
            <a:avLst/>
          </a:prstGeom>
          <a:noFill/>
        </p:spPr>
        <p:txBody>
          <a:bodyPr wrap="none" rtlCol="0">
            <a:spAutoFit/>
          </a:bodyPr>
          <a:lstStyle/>
          <a:p>
            <a:r>
              <a:rPr lang="fr-FR" dirty="0"/>
              <a:t>3</a:t>
            </a:r>
            <a:r>
              <a:rPr lang="en-GB" b="1" dirty="0">
                <a:solidFill>
                  <a:srgbClr val="000000"/>
                </a:solidFill>
                <a:sym typeface="Symbol"/>
              </a:rPr>
              <a:t></a:t>
            </a:r>
            <a:endParaRPr lang="fr-FR" dirty="0"/>
          </a:p>
        </p:txBody>
      </p:sp>
      <p:sp>
        <p:nvSpPr>
          <p:cNvPr id="28" name="ZoneTexte 27">
            <a:extLst>
              <a:ext uri="{FF2B5EF4-FFF2-40B4-BE49-F238E27FC236}">
                <a16:creationId xmlns:a16="http://schemas.microsoft.com/office/drawing/2014/main" id="{EE84EB81-0B5A-AF4E-B566-CCBA9841858D}"/>
              </a:ext>
            </a:extLst>
          </p:cNvPr>
          <p:cNvSpPr txBox="1"/>
          <p:nvPr/>
        </p:nvSpPr>
        <p:spPr>
          <a:xfrm>
            <a:off x="1752511" y="5904428"/>
            <a:ext cx="470000" cy="369332"/>
          </a:xfrm>
          <a:prstGeom prst="rect">
            <a:avLst/>
          </a:prstGeom>
          <a:noFill/>
        </p:spPr>
        <p:txBody>
          <a:bodyPr wrap="none" rtlCol="0">
            <a:spAutoFit/>
          </a:bodyPr>
          <a:lstStyle/>
          <a:p>
            <a:r>
              <a:rPr lang="fr-FR" dirty="0"/>
              <a:t>2</a:t>
            </a:r>
            <a:r>
              <a:rPr lang="en-GB" b="1" dirty="0">
                <a:solidFill>
                  <a:srgbClr val="000000"/>
                </a:solidFill>
                <a:latin typeface="Times New Roman" charset="0"/>
                <a:ea typeface="ÇlÇr ñæí©" charset="0"/>
                <a:sym typeface="Symbol" charset="0"/>
              </a:rPr>
              <a:t></a:t>
            </a:r>
            <a:endParaRPr lang="fr-FR" dirty="0"/>
          </a:p>
        </p:txBody>
      </p:sp>
      <p:sp>
        <p:nvSpPr>
          <p:cNvPr id="29" name="ZoneTexte 28">
            <a:extLst>
              <a:ext uri="{FF2B5EF4-FFF2-40B4-BE49-F238E27FC236}">
                <a16:creationId xmlns:a16="http://schemas.microsoft.com/office/drawing/2014/main" id="{D93940CA-0D1B-B646-8223-3FBC9019089A}"/>
              </a:ext>
            </a:extLst>
          </p:cNvPr>
          <p:cNvSpPr txBox="1"/>
          <p:nvPr/>
        </p:nvSpPr>
        <p:spPr>
          <a:xfrm>
            <a:off x="3357073" y="5935641"/>
            <a:ext cx="479618" cy="369332"/>
          </a:xfrm>
          <a:prstGeom prst="rect">
            <a:avLst/>
          </a:prstGeom>
          <a:noFill/>
        </p:spPr>
        <p:txBody>
          <a:bodyPr wrap="none" rtlCol="0">
            <a:spAutoFit/>
          </a:bodyPr>
          <a:lstStyle/>
          <a:p>
            <a:r>
              <a:rPr lang="fr-FR" dirty="0"/>
              <a:t>4</a:t>
            </a:r>
            <a:r>
              <a:rPr lang="en-GB" b="1" dirty="0">
                <a:solidFill>
                  <a:srgbClr val="000000"/>
                </a:solidFill>
                <a:sym typeface="Symbol"/>
              </a:rPr>
              <a:t></a:t>
            </a:r>
            <a:endParaRPr lang="fr-FR" dirty="0"/>
          </a:p>
        </p:txBody>
      </p:sp>
      <p:sp>
        <p:nvSpPr>
          <p:cNvPr id="30" name="ZoneTexte 29">
            <a:extLst>
              <a:ext uri="{FF2B5EF4-FFF2-40B4-BE49-F238E27FC236}">
                <a16:creationId xmlns:a16="http://schemas.microsoft.com/office/drawing/2014/main" id="{D6E235E5-5A9C-7B45-A522-276B1FE86DEC}"/>
              </a:ext>
            </a:extLst>
          </p:cNvPr>
          <p:cNvSpPr txBox="1"/>
          <p:nvPr/>
        </p:nvSpPr>
        <p:spPr>
          <a:xfrm>
            <a:off x="4765554" y="5920671"/>
            <a:ext cx="470000" cy="369332"/>
          </a:xfrm>
          <a:prstGeom prst="rect">
            <a:avLst/>
          </a:prstGeom>
          <a:noFill/>
        </p:spPr>
        <p:txBody>
          <a:bodyPr wrap="none" rtlCol="0">
            <a:spAutoFit/>
          </a:bodyPr>
          <a:lstStyle/>
          <a:p>
            <a:r>
              <a:rPr lang="fr-FR" dirty="0"/>
              <a:t>2</a:t>
            </a:r>
            <a:r>
              <a:rPr lang="en-GB" b="1" dirty="0">
                <a:solidFill>
                  <a:srgbClr val="000000"/>
                </a:solidFill>
                <a:sym typeface="Symbol"/>
              </a:rPr>
              <a:t></a:t>
            </a:r>
            <a:endParaRPr lang="fr-FR" dirty="0"/>
          </a:p>
        </p:txBody>
      </p:sp>
      <p:sp>
        <p:nvSpPr>
          <p:cNvPr id="31" name="ZoneTexte 30">
            <a:extLst>
              <a:ext uri="{FF2B5EF4-FFF2-40B4-BE49-F238E27FC236}">
                <a16:creationId xmlns:a16="http://schemas.microsoft.com/office/drawing/2014/main" id="{8772573E-A413-8E45-8EC2-DB55F50E8E87}"/>
              </a:ext>
            </a:extLst>
          </p:cNvPr>
          <p:cNvSpPr txBox="1"/>
          <p:nvPr/>
        </p:nvSpPr>
        <p:spPr>
          <a:xfrm>
            <a:off x="6283558" y="5904428"/>
            <a:ext cx="429926" cy="369332"/>
          </a:xfrm>
          <a:prstGeom prst="rect">
            <a:avLst/>
          </a:prstGeom>
          <a:noFill/>
        </p:spPr>
        <p:txBody>
          <a:bodyPr wrap="none" rtlCol="0">
            <a:spAutoFit/>
          </a:bodyPr>
          <a:lstStyle/>
          <a:p>
            <a:r>
              <a:rPr lang="fr-FR" dirty="0"/>
              <a:t>1</a:t>
            </a:r>
            <a:r>
              <a:rPr lang="en-GB" b="1" dirty="0">
                <a:solidFill>
                  <a:srgbClr val="000000"/>
                </a:solidFill>
                <a:sym typeface="Symbol"/>
              </a:rPr>
              <a:t></a:t>
            </a:r>
            <a:endParaRPr lang="fr-FR" dirty="0"/>
          </a:p>
        </p:txBody>
      </p:sp>
      <p:sp>
        <p:nvSpPr>
          <p:cNvPr id="32" name="ZoneTexte 31">
            <a:extLst>
              <a:ext uri="{FF2B5EF4-FFF2-40B4-BE49-F238E27FC236}">
                <a16:creationId xmlns:a16="http://schemas.microsoft.com/office/drawing/2014/main" id="{244A02D5-FE6E-C343-9072-B0A293975E5C}"/>
              </a:ext>
            </a:extLst>
          </p:cNvPr>
          <p:cNvSpPr txBox="1"/>
          <p:nvPr/>
        </p:nvSpPr>
        <p:spPr>
          <a:xfrm>
            <a:off x="7617146" y="5904428"/>
            <a:ext cx="470000" cy="369332"/>
          </a:xfrm>
          <a:prstGeom prst="rect">
            <a:avLst/>
          </a:prstGeom>
          <a:noFill/>
        </p:spPr>
        <p:txBody>
          <a:bodyPr wrap="none" rtlCol="0">
            <a:spAutoFit/>
          </a:bodyPr>
          <a:lstStyle/>
          <a:p>
            <a:r>
              <a:rPr lang="fr-FR" dirty="0"/>
              <a:t>2</a:t>
            </a:r>
            <a:r>
              <a:rPr lang="en-GB" b="1" dirty="0">
                <a:solidFill>
                  <a:srgbClr val="000000"/>
                </a:solidFill>
                <a:sym typeface="Symbol"/>
              </a:rPr>
              <a:t></a:t>
            </a:r>
            <a:endParaRPr lang="fr-FR" dirty="0"/>
          </a:p>
        </p:txBody>
      </p:sp>
      <p:sp>
        <p:nvSpPr>
          <p:cNvPr id="33" name="ZoneTexte 32">
            <a:extLst>
              <a:ext uri="{FF2B5EF4-FFF2-40B4-BE49-F238E27FC236}">
                <a16:creationId xmlns:a16="http://schemas.microsoft.com/office/drawing/2014/main" id="{04627894-7AB4-4B47-8B84-33961FE22061}"/>
              </a:ext>
            </a:extLst>
          </p:cNvPr>
          <p:cNvSpPr txBox="1"/>
          <p:nvPr/>
        </p:nvSpPr>
        <p:spPr>
          <a:xfrm>
            <a:off x="17044" y="5229525"/>
            <a:ext cx="312906" cy="584775"/>
          </a:xfrm>
          <a:prstGeom prst="rect">
            <a:avLst/>
          </a:prstGeom>
          <a:noFill/>
        </p:spPr>
        <p:txBody>
          <a:bodyPr wrap="none" rtlCol="0">
            <a:spAutoFit/>
          </a:bodyPr>
          <a:lstStyle/>
          <a:p>
            <a:r>
              <a:rPr lang="fr-FR" sz="3200" dirty="0"/>
              <a:t>1</a:t>
            </a:r>
          </a:p>
        </p:txBody>
      </p:sp>
      <p:sp>
        <p:nvSpPr>
          <p:cNvPr id="34" name="ZoneTexte 33">
            <a:extLst>
              <a:ext uri="{FF2B5EF4-FFF2-40B4-BE49-F238E27FC236}">
                <a16:creationId xmlns:a16="http://schemas.microsoft.com/office/drawing/2014/main" id="{0959732F-5AAF-D549-9B18-F07E35CAE1D5}"/>
              </a:ext>
            </a:extLst>
          </p:cNvPr>
          <p:cNvSpPr txBox="1"/>
          <p:nvPr/>
        </p:nvSpPr>
        <p:spPr>
          <a:xfrm>
            <a:off x="17974" y="5805683"/>
            <a:ext cx="383438" cy="584775"/>
          </a:xfrm>
          <a:prstGeom prst="rect">
            <a:avLst/>
          </a:prstGeom>
          <a:noFill/>
        </p:spPr>
        <p:txBody>
          <a:bodyPr wrap="none" rtlCol="0">
            <a:spAutoFit/>
          </a:bodyPr>
          <a:lstStyle/>
          <a:p>
            <a:r>
              <a:rPr lang="fr-FR" sz="3200" dirty="0"/>
              <a:t>2</a:t>
            </a:r>
          </a:p>
        </p:txBody>
      </p:sp>
      <p:sp>
        <p:nvSpPr>
          <p:cNvPr id="35" name="ZoneTexte 34">
            <a:extLst>
              <a:ext uri="{FF2B5EF4-FFF2-40B4-BE49-F238E27FC236}">
                <a16:creationId xmlns:a16="http://schemas.microsoft.com/office/drawing/2014/main" id="{D7066FCE-DDF4-F542-A9E2-8E0249171FF5}"/>
              </a:ext>
            </a:extLst>
          </p:cNvPr>
          <p:cNvSpPr txBox="1"/>
          <p:nvPr/>
        </p:nvSpPr>
        <p:spPr>
          <a:xfrm>
            <a:off x="1340795" y="3292623"/>
            <a:ext cx="1293431" cy="369332"/>
          </a:xfrm>
          <a:prstGeom prst="rect">
            <a:avLst/>
          </a:prstGeom>
          <a:noFill/>
        </p:spPr>
        <p:txBody>
          <a:bodyPr wrap="none" rtlCol="0">
            <a:spAutoFit/>
          </a:bodyPr>
          <a:lstStyle/>
          <a:p>
            <a:r>
              <a:rPr lang="fr-FR" dirty="0"/>
              <a:t>Séquence 1</a:t>
            </a:r>
          </a:p>
        </p:txBody>
      </p:sp>
    </p:spTree>
    <p:extLst>
      <p:ext uri="{BB962C8B-B14F-4D97-AF65-F5344CB8AC3E}">
        <p14:creationId xmlns:p14="http://schemas.microsoft.com/office/powerpoint/2010/main" val="1651722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P spid="17" grpId="0" animBg="1"/>
      <p:bldP spid="18" grpId="0"/>
      <p:bldP spid="20" grpId="0"/>
      <p:bldP spid="21" grpId="0"/>
      <p:bldP spid="22" grpId="0"/>
      <p:bldP spid="23" grpId="0"/>
      <p:bldP spid="24" grpId="0"/>
      <p:bldP spid="27" grpId="0"/>
      <p:bldP spid="28" grpId="0"/>
      <p:bldP spid="29" grpId="0"/>
      <p:bldP spid="30" grpId="0"/>
      <p:bldP spid="31" grpId="0"/>
      <p:bldP spid="3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18</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0" name="ZoneTexte 9">
            <a:extLst>
              <a:ext uri="{FF2B5EF4-FFF2-40B4-BE49-F238E27FC236}">
                <a16:creationId xmlns:a16="http://schemas.microsoft.com/office/drawing/2014/main" id="{3278CECC-445E-A14F-98ED-6915E9270379}"/>
              </a:ext>
            </a:extLst>
          </p:cNvPr>
          <p:cNvSpPr txBox="1"/>
          <p:nvPr/>
        </p:nvSpPr>
        <p:spPr>
          <a:xfrm>
            <a:off x="144468" y="1058300"/>
            <a:ext cx="3331168" cy="369332"/>
          </a:xfrm>
          <a:prstGeom prst="rect">
            <a:avLst/>
          </a:prstGeom>
          <a:noFill/>
        </p:spPr>
        <p:txBody>
          <a:bodyPr wrap="none" rtlCol="0">
            <a:spAutoFit/>
          </a:bodyPr>
          <a:lstStyle/>
          <a:p>
            <a:r>
              <a:rPr lang="fr-FR" u="sng" dirty="0">
                <a:solidFill>
                  <a:srgbClr val="FFFF00"/>
                </a:solidFill>
              </a:rPr>
              <a:t>Cas N°2 : le Numéro 3 enchérit :</a:t>
            </a:r>
          </a:p>
        </p:txBody>
      </p:sp>
      <p:sp>
        <p:nvSpPr>
          <p:cNvPr id="16" name="ZoneTexte 15">
            <a:extLst>
              <a:ext uri="{FF2B5EF4-FFF2-40B4-BE49-F238E27FC236}">
                <a16:creationId xmlns:a16="http://schemas.microsoft.com/office/drawing/2014/main" id="{5E03A2F5-C805-0842-8879-5F1B6A675944}"/>
              </a:ext>
            </a:extLst>
          </p:cNvPr>
          <p:cNvSpPr txBox="1"/>
          <p:nvPr/>
        </p:nvSpPr>
        <p:spPr>
          <a:xfrm>
            <a:off x="144468" y="1543782"/>
            <a:ext cx="8875707" cy="3970318"/>
          </a:xfrm>
          <a:prstGeom prst="rect">
            <a:avLst/>
          </a:prstGeom>
          <a:noFill/>
        </p:spPr>
        <p:txBody>
          <a:bodyPr wrap="square" rtlCol="0">
            <a:spAutoFit/>
          </a:bodyPr>
          <a:lstStyle/>
          <a:p>
            <a:pPr marL="342900" indent="-342900" algn="just">
              <a:buAutoNum type="arabicPeriod"/>
            </a:pPr>
            <a:r>
              <a:rPr lang="fr-FR" dirty="0"/>
              <a:t>Par une couleur :</a:t>
            </a:r>
          </a:p>
          <a:p>
            <a:pPr algn="just"/>
            <a:r>
              <a:rPr lang="fr-FR" dirty="0"/>
              <a:t>Vous êtes en enchères libres, c’est à dire que vous avez le droit de passer si vous n’avez pas de jeu (moins de 8H, ou pas d’enchère évidente). Toutefois les enchères à saut seront des barrages afin de compliquer la tache adverse :</a:t>
            </a:r>
          </a:p>
          <a:p>
            <a:pPr algn="just"/>
            <a:r>
              <a:rPr lang="fr-FR" dirty="0"/>
              <a:t>	- Passe : RAS.</a:t>
            </a:r>
          </a:p>
          <a:p>
            <a:pPr algn="just"/>
            <a:r>
              <a:rPr lang="fr-FR" dirty="0"/>
              <a:t>	- Contre : des points 8H+ pas d’enchère évidente.</a:t>
            </a:r>
          </a:p>
          <a:p>
            <a:pPr algn="just"/>
            <a:r>
              <a:rPr lang="fr-FR" dirty="0"/>
              <a:t>	- Enchère à la couleur = 8H</a:t>
            </a:r>
            <a:r>
              <a:rPr lang="fr-FR" baseline="30000" dirty="0"/>
              <a:t>+</a:t>
            </a:r>
            <a:r>
              <a:rPr lang="fr-FR" dirty="0"/>
              <a:t> et au moins 4 cartes au palier de 1 sinon 11H et 5 cartes au palier de 2.</a:t>
            </a:r>
          </a:p>
          <a:p>
            <a:pPr algn="just"/>
            <a:r>
              <a:rPr lang="fr-FR" dirty="0"/>
              <a:t>	- Enchère à Sans Atout promet l’arrêt (vous êtes placé derrière).</a:t>
            </a:r>
          </a:p>
          <a:p>
            <a:pPr algn="just"/>
            <a:endParaRPr lang="fr-FR" dirty="0"/>
          </a:p>
          <a:p>
            <a:pPr marL="342900" indent="-342900" algn="just">
              <a:buAutoNum type="arabicPeriod" startAt="2"/>
            </a:pPr>
            <a:r>
              <a:rPr lang="fr-FR" dirty="0"/>
              <a:t>Par un surcontre</a:t>
            </a:r>
          </a:p>
          <a:p>
            <a:pPr algn="just"/>
            <a:r>
              <a:rPr lang="fr-FR" dirty="0"/>
              <a:t>Cette enchère montre une main de 11H et plus. Le but maintenant est de trouver rapidement un Fit . Donc on enchérit toute couleur 5</a:t>
            </a:r>
            <a:r>
              <a:rPr lang="fr-FR" baseline="30000" dirty="0"/>
              <a:t>ème</a:t>
            </a:r>
            <a:r>
              <a:rPr lang="fr-FR" dirty="0"/>
              <a:t> même avec 0 point, ainsi qu’une majeure au palier de 1 avec 4 cartes.</a:t>
            </a:r>
          </a:p>
        </p:txBody>
      </p:sp>
      <p:sp>
        <p:nvSpPr>
          <p:cNvPr id="17" name="Titre 2">
            <a:extLst>
              <a:ext uri="{FF2B5EF4-FFF2-40B4-BE49-F238E27FC236}">
                <a16:creationId xmlns:a16="http://schemas.microsoft.com/office/drawing/2014/main" id="{BDA7DFE9-6E05-C443-A863-8B0BCEB00FB5}"/>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interventions par contre </a:t>
            </a:r>
            <a:r>
              <a:rPr lang="fr-FR" sz="2400" dirty="0"/>
              <a:t>(les réponses)</a:t>
            </a:r>
            <a:endParaRPr lang="fr-FR" dirty="0"/>
          </a:p>
        </p:txBody>
      </p:sp>
      <p:sp>
        <p:nvSpPr>
          <p:cNvPr id="2" name="ZoneTexte 1">
            <a:extLst>
              <a:ext uri="{FF2B5EF4-FFF2-40B4-BE49-F238E27FC236}">
                <a16:creationId xmlns:a16="http://schemas.microsoft.com/office/drawing/2014/main" id="{22CBC680-CEF1-8145-A91D-D6BA537250A5}"/>
              </a:ext>
            </a:extLst>
          </p:cNvPr>
          <p:cNvSpPr txBox="1"/>
          <p:nvPr/>
        </p:nvSpPr>
        <p:spPr>
          <a:xfrm>
            <a:off x="358219" y="5552388"/>
            <a:ext cx="5460790" cy="646331"/>
          </a:xfrm>
          <a:prstGeom prst="rect">
            <a:avLst/>
          </a:prstGeom>
          <a:noFill/>
        </p:spPr>
        <p:txBody>
          <a:bodyPr wrap="none" rtlCol="0">
            <a:spAutoFit/>
          </a:bodyPr>
          <a:lstStyle/>
          <a:p>
            <a:r>
              <a:rPr lang="fr-FR" b="1" u="sng" dirty="0">
                <a:solidFill>
                  <a:srgbClr val="FFFF00"/>
                </a:solidFill>
              </a:rPr>
              <a:t>Remarque :</a:t>
            </a:r>
          </a:p>
          <a:p>
            <a:r>
              <a:rPr lang="fr-FR" dirty="0"/>
              <a:t>1SA = 8-10H et l’arrêt tandis que 2SA = 11-12H et l’arrêt</a:t>
            </a:r>
          </a:p>
        </p:txBody>
      </p:sp>
    </p:spTree>
    <p:extLst>
      <p:ext uri="{BB962C8B-B14F-4D97-AF65-F5344CB8AC3E}">
        <p14:creationId xmlns:p14="http://schemas.microsoft.com/office/powerpoint/2010/main" val="346069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CBE2255E-59A9-F749-981D-C70B33F7892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19</a:t>
            </a:fld>
            <a:endParaRPr kumimoji="0" lang="en-US"/>
          </a:p>
        </p:txBody>
      </p:sp>
      <p:sp>
        <p:nvSpPr>
          <p:cNvPr id="5" name="ZoneTexte 4">
            <a:extLst>
              <a:ext uri="{FF2B5EF4-FFF2-40B4-BE49-F238E27FC236}">
                <a16:creationId xmlns:a16="http://schemas.microsoft.com/office/drawing/2014/main" id="{ABFDCFAC-9BF3-5144-BADC-4BD9936B2E41}"/>
              </a:ext>
            </a:extLst>
          </p:cNvPr>
          <p:cNvSpPr txBox="1"/>
          <p:nvPr/>
        </p:nvSpPr>
        <p:spPr>
          <a:xfrm>
            <a:off x="241233" y="1124207"/>
            <a:ext cx="1177823" cy="369332"/>
          </a:xfrm>
          <a:prstGeom prst="rect">
            <a:avLst/>
          </a:prstGeom>
          <a:noFill/>
        </p:spPr>
        <p:txBody>
          <a:bodyPr wrap="none" rtlCol="0">
            <a:spAutoFit/>
          </a:bodyPr>
          <a:lstStyle/>
          <a:p>
            <a:r>
              <a:rPr lang="fr-FR" b="1" u="sng" dirty="0"/>
              <a:t>Donne 1 :</a:t>
            </a:r>
            <a:endParaRPr lang="fr-FR" dirty="0"/>
          </a:p>
        </p:txBody>
      </p:sp>
      <p:sp>
        <p:nvSpPr>
          <p:cNvPr id="6" name="ZoneTexte 5">
            <a:extLst>
              <a:ext uri="{FF2B5EF4-FFF2-40B4-BE49-F238E27FC236}">
                <a16:creationId xmlns:a16="http://schemas.microsoft.com/office/drawing/2014/main" id="{9B3C0DFC-777D-6F4B-A456-80B4DF22679B}"/>
              </a:ext>
            </a:extLst>
          </p:cNvPr>
          <p:cNvSpPr txBox="1"/>
          <p:nvPr/>
        </p:nvSpPr>
        <p:spPr>
          <a:xfrm>
            <a:off x="183120" y="3750902"/>
            <a:ext cx="1205073" cy="369332"/>
          </a:xfrm>
          <a:prstGeom prst="rect">
            <a:avLst/>
          </a:prstGeom>
          <a:noFill/>
        </p:spPr>
        <p:txBody>
          <a:bodyPr wrap="none" rtlCol="0">
            <a:spAutoFit/>
          </a:bodyPr>
          <a:lstStyle/>
          <a:p>
            <a:r>
              <a:rPr lang="fr-FR" b="1" u="sng" dirty="0"/>
              <a:t>Donne 2 :</a:t>
            </a:r>
            <a:endParaRPr lang="fr-FR" dirty="0"/>
          </a:p>
        </p:txBody>
      </p:sp>
      <p:pic>
        <p:nvPicPr>
          <p:cNvPr id="7" name="Image 6">
            <a:extLst>
              <a:ext uri="{FF2B5EF4-FFF2-40B4-BE49-F238E27FC236}">
                <a16:creationId xmlns:a16="http://schemas.microsoft.com/office/drawing/2014/main" id="{5795A680-338A-9849-AAE4-D84C74E4EE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0891" y="1309839"/>
            <a:ext cx="1016000" cy="1016000"/>
          </a:xfrm>
          <a:prstGeom prst="rect">
            <a:avLst/>
          </a:prstGeom>
        </p:spPr>
      </p:pic>
      <p:sp>
        <p:nvSpPr>
          <p:cNvPr id="8" name="Text Box 1">
            <a:extLst>
              <a:ext uri="{FF2B5EF4-FFF2-40B4-BE49-F238E27FC236}">
                <a16:creationId xmlns:a16="http://schemas.microsoft.com/office/drawing/2014/main" id="{65A4162E-F2D0-E240-A978-30B61E0C1A78}"/>
              </a:ext>
            </a:extLst>
          </p:cNvPr>
          <p:cNvSpPr txBox="1">
            <a:spLocks noChangeArrowheads="1"/>
          </p:cNvSpPr>
          <p:nvPr/>
        </p:nvSpPr>
        <p:spPr bwMode="auto">
          <a:xfrm>
            <a:off x="6260891" y="345496"/>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DVX9</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102</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ARD</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RD65</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E10C912A-5A2A-744C-A697-732E5C0DD1AE}"/>
              </a:ext>
            </a:extLst>
          </p:cNvPr>
          <p:cNvSpPr txBox="1">
            <a:spLocks noChangeArrowheads="1"/>
          </p:cNvSpPr>
          <p:nvPr/>
        </p:nvSpPr>
        <p:spPr bwMode="auto">
          <a:xfrm>
            <a:off x="6260891" y="3863434"/>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ARV</a:t>
            </a:r>
            <a:endParaRPr kumimoji="0" lang="fr-FR" sz="2400" b="0" i="0" u="none" strike="noStrike" cap="none" normalizeH="0" baseline="0" dirty="0">
              <a:ln>
                <a:noFill/>
              </a:ln>
              <a:solidFill>
                <a:srgbClr val="000000"/>
              </a:solidFill>
              <a:effectLst/>
              <a:latin typeface="Arial" charset="0"/>
            </a:endParaRPr>
          </a:p>
        </p:txBody>
      </p:sp>
      <p:sp>
        <p:nvSpPr>
          <p:cNvPr id="15" name="Rectangle 14">
            <a:extLst>
              <a:ext uri="{FF2B5EF4-FFF2-40B4-BE49-F238E27FC236}">
                <a16:creationId xmlns:a16="http://schemas.microsoft.com/office/drawing/2014/main" id="{7226C9F2-E43E-0F43-97B0-EC1D278FE4FB}"/>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6" name="Espace réservé du numéro de diapositive 1">
            <a:extLst>
              <a:ext uri="{FF2B5EF4-FFF2-40B4-BE49-F238E27FC236}">
                <a16:creationId xmlns:a16="http://schemas.microsoft.com/office/drawing/2014/main" id="{3D63E336-C1AF-8E46-9EB2-EFE263173ED5}"/>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19</a:t>
            </a:fld>
            <a:endParaRPr lang="en-US"/>
          </a:p>
        </p:txBody>
      </p:sp>
      <p:sp>
        <p:nvSpPr>
          <p:cNvPr id="17" name="ZoneTexte 16">
            <a:extLst>
              <a:ext uri="{FF2B5EF4-FFF2-40B4-BE49-F238E27FC236}">
                <a16:creationId xmlns:a16="http://schemas.microsoft.com/office/drawing/2014/main" id="{2C35CF5B-BF0D-C64D-8DCB-59BDB86EA4CB}"/>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18" name="ZoneTexte 17">
            <a:extLst>
              <a:ext uri="{FF2B5EF4-FFF2-40B4-BE49-F238E27FC236}">
                <a16:creationId xmlns:a16="http://schemas.microsoft.com/office/drawing/2014/main" id="{82AF665F-A03E-DA4F-9387-4CF388B477F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9" name="Rectangle 18">
            <a:extLst>
              <a:ext uri="{FF2B5EF4-FFF2-40B4-BE49-F238E27FC236}">
                <a16:creationId xmlns:a16="http://schemas.microsoft.com/office/drawing/2014/main" id="{41429752-AD9C-BF40-8668-6CC286D86E8D}"/>
              </a:ext>
            </a:extLst>
          </p:cNvPr>
          <p:cNvSpPr/>
          <p:nvPr/>
        </p:nvSpPr>
        <p:spPr>
          <a:xfrm>
            <a:off x="2392216" y="1124207"/>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FF0000"/>
                </a:solidFill>
                <a:latin typeface="Times New Roman" charset="0"/>
                <a:ea typeface="ÇlÇr ñæí©" charset="0"/>
                <a:sym typeface="Symbol" charset="0"/>
              </a:rPr>
              <a:t></a:t>
            </a:r>
            <a:r>
              <a:rPr lang="en-GB" b="1" dirty="0">
                <a:solidFill>
                  <a:srgbClr val="000000"/>
                </a:solidFill>
                <a:latin typeface="Times New Roman" charset="0"/>
                <a:ea typeface="ÇlÇr ñæí©" charset="0"/>
                <a:sym typeface="Symbol" charset="0"/>
              </a:rPr>
              <a:t> </a:t>
            </a:r>
            <a:r>
              <a:rPr lang="fr-FR" b="1" dirty="0">
                <a:sym typeface="Symbol"/>
              </a:rPr>
              <a:t>	 ?	 passe</a:t>
            </a:r>
          </a:p>
          <a:p>
            <a:r>
              <a:rPr lang="fr-FR" b="1" dirty="0">
                <a:sym typeface="Symbol"/>
              </a:rPr>
              <a:t>?</a:t>
            </a:r>
            <a:r>
              <a:rPr lang="fr-FR" b="1" dirty="0">
                <a:solidFill>
                  <a:srgbClr val="000000"/>
                </a:solidFill>
                <a:sym typeface="Symbol"/>
              </a:rPr>
              <a:t> </a:t>
            </a:r>
            <a:r>
              <a:rPr lang="fr-FR" b="1" dirty="0">
                <a:sym typeface="Symbol"/>
              </a:rPr>
              <a:t>	 passe 	 ?</a:t>
            </a:r>
            <a:r>
              <a:rPr lang="fr-FR" b="1" dirty="0">
                <a:solidFill>
                  <a:srgbClr val="000000"/>
                </a:solidFill>
                <a:sym typeface="Symbol"/>
              </a:rPr>
              <a:t>	</a:t>
            </a:r>
            <a:r>
              <a:rPr lang="fr-FR" b="1" dirty="0">
                <a:sym typeface="Symbol"/>
              </a:rPr>
              <a:t> Fin</a:t>
            </a:r>
          </a:p>
        </p:txBody>
      </p:sp>
      <p:sp>
        <p:nvSpPr>
          <p:cNvPr id="20" name="ZoneTexte 19">
            <a:extLst>
              <a:ext uri="{FF2B5EF4-FFF2-40B4-BE49-F238E27FC236}">
                <a16:creationId xmlns:a16="http://schemas.microsoft.com/office/drawing/2014/main" id="{E938F419-58D6-1C4B-9175-82CB6852F068}"/>
              </a:ext>
            </a:extLst>
          </p:cNvPr>
          <p:cNvSpPr txBox="1"/>
          <p:nvPr/>
        </p:nvSpPr>
        <p:spPr>
          <a:xfrm>
            <a:off x="183120" y="2089853"/>
            <a:ext cx="5309274" cy="1200329"/>
          </a:xfrm>
          <a:prstGeom prst="rect">
            <a:avLst/>
          </a:prstGeom>
          <a:noFill/>
        </p:spPr>
        <p:txBody>
          <a:bodyPr wrap="none" rtlCol="0">
            <a:spAutoFit/>
          </a:bodyPr>
          <a:lstStyle/>
          <a:p>
            <a:pPr marL="342900" indent="-342900">
              <a:buAutoNum type="arabicPeriod"/>
            </a:pPr>
            <a:r>
              <a:rPr lang="fr-FR" dirty="0"/>
              <a:t>Reconstituer la séquence d’enchères.</a:t>
            </a:r>
          </a:p>
          <a:p>
            <a:pPr marL="342900" indent="-342900">
              <a:buAutoNum type="arabicPeriod"/>
            </a:pPr>
            <a:r>
              <a:rPr lang="fr-FR" dirty="0"/>
              <a:t>Ouest entame de l’As de Cœur, le Valet en Est.</a:t>
            </a:r>
          </a:p>
          <a:p>
            <a:r>
              <a:rPr lang="fr-FR" dirty="0"/>
              <a:t>Il rejoue le Roi de Cœur, le 5 en Est puis As de Trèfle</a:t>
            </a:r>
          </a:p>
          <a:p>
            <a:r>
              <a:rPr lang="fr-FR" dirty="0"/>
              <a:t>et Trèfle. A vous!</a:t>
            </a:r>
          </a:p>
        </p:txBody>
      </p:sp>
      <p:sp>
        <p:nvSpPr>
          <p:cNvPr id="24" name="Rectangle 23">
            <a:extLst>
              <a:ext uri="{FF2B5EF4-FFF2-40B4-BE49-F238E27FC236}">
                <a16:creationId xmlns:a16="http://schemas.microsoft.com/office/drawing/2014/main" id="{2F56784A-D1ED-4946-9C25-3821BE5BF577}"/>
              </a:ext>
            </a:extLst>
          </p:cNvPr>
          <p:cNvSpPr/>
          <p:nvPr/>
        </p:nvSpPr>
        <p:spPr>
          <a:xfrm>
            <a:off x="2392216" y="3750902"/>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FF0000"/>
                </a:solidFill>
                <a:latin typeface="Times New Roman" charset="0"/>
                <a:ea typeface="ÇlÇr ñæí©" charset="0"/>
                <a:sym typeface="Symbol" charset="0"/>
              </a:rPr>
              <a:t></a:t>
            </a:r>
            <a:r>
              <a:rPr lang="en-GB" b="1" dirty="0">
                <a:solidFill>
                  <a:srgbClr val="000000"/>
                </a:solidFill>
                <a:latin typeface="Times New Roman" charset="0"/>
                <a:ea typeface="ÇlÇr ñæí©" charset="0"/>
                <a:sym typeface="Symbol" charset="0"/>
              </a:rPr>
              <a:t> </a:t>
            </a:r>
            <a:r>
              <a:rPr lang="fr-FR" b="1" dirty="0">
                <a:sym typeface="Symbol"/>
              </a:rPr>
              <a:t>	1SA	 passe</a:t>
            </a:r>
          </a:p>
          <a:p>
            <a:r>
              <a:rPr lang="fr-FR" b="1" dirty="0">
                <a:sym typeface="Symbol"/>
              </a:rPr>
              <a:t>4</a:t>
            </a:r>
            <a:r>
              <a:rPr lang="fr-FR" b="1" dirty="0">
                <a:solidFill>
                  <a:srgbClr val="000000"/>
                </a:solidFill>
                <a:sym typeface="Symbol"/>
              </a:rPr>
              <a:t> </a:t>
            </a:r>
            <a:r>
              <a:rPr lang="fr-FR" b="1" dirty="0">
                <a:sym typeface="Symbol"/>
              </a:rPr>
              <a:t>	 Fin</a:t>
            </a:r>
          </a:p>
        </p:txBody>
      </p:sp>
      <p:sp>
        <p:nvSpPr>
          <p:cNvPr id="4" name="ZoneTexte 3">
            <a:extLst>
              <a:ext uri="{FF2B5EF4-FFF2-40B4-BE49-F238E27FC236}">
                <a16:creationId xmlns:a16="http://schemas.microsoft.com/office/drawing/2014/main" id="{05F748C0-2CB9-744F-B75F-372821FE048F}"/>
              </a:ext>
            </a:extLst>
          </p:cNvPr>
          <p:cNvSpPr txBox="1"/>
          <p:nvPr/>
        </p:nvSpPr>
        <p:spPr>
          <a:xfrm>
            <a:off x="230951" y="5339882"/>
            <a:ext cx="4336765" cy="646331"/>
          </a:xfrm>
          <a:prstGeom prst="rect">
            <a:avLst/>
          </a:prstGeom>
          <a:noFill/>
        </p:spPr>
        <p:txBody>
          <a:bodyPr wrap="none" rtlCol="0">
            <a:spAutoFit/>
          </a:bodyPr>
          <a:lstStyle/>
          <a:p>
            <a:r>
              <a:rPr lang="fr-FR" dirty="0"/>
              <a:t>Ouest entame du Roi de Cœur, le 3 en Est.</a:t>
            </a:r>
          </a:p>
          <a:p>
            <a:r>
              <a:rPr lang="fr-FR" dirty="0"/>
              <a:t>Comment jouez vous?</a:t>
            </a:r>
          </a:p>
        </p:txBody>
      </p:sp>
      <p:sp>
        <p:nvSpPr>
          <p:cNvPr id="25" name="Text Box 1">
            <a:extLst>
              <a:ext uri="{FF2B5EF4-FFF2-40B4-BE49-F238E27FC236}">
                <a16:creationId xmlns:a16="http://schemas.microsoft.com/office/drawing/2014/main" id="{B8D5E7D7-B8B6-2240-9E69-9263D60A4D84}"/>
              </a:ext>
            </a:extLst>
          </p:cNvPr>
          <p:cNvSpPr txBox="1">
            <a:spLocks noChangeArrowheads="1"/>
          </p:cNvSpPr>
          <p:nvPr/>
        </p:nvSpPr>
        <p:spPr bwMode="auto">
          <a:xfrm>
            <a:off x="6311691" y="245198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A85432</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8763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V4</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7</a:t>
            </a:r>
            <a:endParaRPr kumimoji="0" lang="fr-FR" sz="2400" b="0" i="0" u="none" strike="noStrike" cap="none" normalizeH="0" baseline="0" dirty="0">
              <a:ln>
                <a:noFill/>
              </a:ln>
              <a:solidFill>
                <a:srgbClr val="000000"/>
              </a:solidFill>
              <a:effectLst/>
              <a:latin typeface="Arial" charset="0"/>
            </a:endParaRPr>
          </a:p>
        </p:txBody>
      </p:sp>
      <p:pic>
        <p:nvPicPr>
          <p:cNvPr id="26" name="Image 25">
            <a:extLst>
              <a:ext uri="{FF2B5EF4-FFF2-40B4-BE49-F238E27FC236}">
                <a16:creationId xmlns:a16="http://schemas.microsoft.com/office/drawing/2014/main" id="{8DF1CE2A-58D5-704C-880D-5527A2E977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0891" y="4766886"/>
            <a:ext cx="1016000" cy="1016000"/>
          </a:xfrm>
          <a:prstGeom prst="rect">
            <a:avLst/>
          </a:prstGeom>
        </p:spPr>
      </p:pic>
      <p:sp>
        <p:nvSpPr>
          <p:cNvPr id="27" name="Text Box 1">
            <a:extLst>
              <a:ext uri="{FF2B5EF4-FFF2-40B4-BE49-F238E27FC236}">
                <a16:creationId xmlns:a16="http://schemas.microsoft.com/office/drawing/2014/main" id="{0A4AC349-D900-A34F-B2B5-E815B0358DFA}"/>
              </a:ext>
            </a:extLst>
          </p:cNvPr>
          <p:cNvSpPr txBox="1">
            <a:spLocks noChangeArrowheads="1"/>
          </p:cNvSpPr>
          <p:nvPr/>
        </p:nvSpPr>
        <p:spPr bwMode="auto">
          <a:xfrm>
            <a:off x="6324232" y="5877568"/>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lang="en-GB" sz="1100" dirty="0">
                <a:solidFill>
                  <a:srgbClr val="000000"/>
                </a:solidFill>
                <a:ea typeface="ÇlÇr ñæí©" charset="0"/>
              </a:rPr>
              <a:t>X9763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4</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A87</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X52</a:t>
            </a:r>
            <a:endParaRPr kumimoji="0" lang="fr-FR" sz="2400" b="0" i="0" u="none" strike="noStrike" cap="none" normalizeH="0" baseline="0" dirty="0">
              <a:ln>
                <a:noFill/>
              </a:ln>
              <a:solidFill>
                <a:srgbClr val="000000"/>
              </a:solidFill>
              <a:effectLst/>
              <a:latin typeface="Arial" charset="0"/>
            </a:endParaRPr>
          </a:p>
        </p:txBody>
      </p:sp>
      <p:sp>
        <p:nvSpPr>
          <p:cNvPr id="21" name="Titre 2">
            <a:extLst>
              <a:ext uri="{FF2B5EF4-FFF2-40B4-BE49-F238E27FC236}">
                <a16:creationId xmlns:a16="http://schemas.microsoft.com/office/drawing/2014/main" id="{AEDA47A9-4C51-674B-AACD-CF5E301577FD}"/>
              </a:ext>
            </a:extLst>
          </p:cNvPr>
          <p:cNvSpPr txBox="1">
            <a:spLocks/>
          </p:cNvSpPr>
          <p:nvPr/>
        </p:nvSpPr>
        <p:spPr>
          <a:xfrm>
            <a:off x="201440" y="-235226"/>
            <a:ext cx="5718593"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Exercices d’application</a:t>
            </a:r>
          </a:p>
        </p:txBody>
      </p:sp>
    </p:spTree>
    <p:extLst>
      <p:ext uri="{BB962C8B-B14F-4D97-AF65-F5344CB8AC3E}">
        <p14:creationId xmlns:p14="http://schemas.microsoft.com/office/powerpoint/2010/main" val="2544576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lstStyle/>
          <a:p>
            <a:r>
              <a:rPr lang="fr-FR" dirty="0"/>
              <a:t>Les enchères à quatre </a:t>
            </a:r>
            <a:r>
              <a:rPr lang="fr-FR" sz="2800" dirty="0"/>
              <a:t>(les grands principes)</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2</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6" y="1067988"/>
            <a:ext cx="8736355" cy="2031325"/>
          </a:xfrm>
          <a:prstGeom prst="rect">
            <a:avLst/>
          </a:prstGeom>
          <a:noFill/>
        </p:spPr>
        <p:txBody>
          <a:bodyPr wrap="square" rtlCol="0">
            <a:spAutoFit/>
          </a:bodyPr>
          <a:lstStyle/>
          <a:p>
            <a:r>
              <a:rPr lang="fr-FR" u="sng" dirty="0">
                <a:solidFill>
                  <a:srgbClr val="FFFF00"/>
                </a:solidFill>
              </a:rPr>
              <a:t>Introduction :</a:t>
            </a:r>
          </a:p>
          <a:p>
            <a:pPr algn="just"/>
            <a:r>
              <a:rPr lang="fr-FR" dirty="0">
                <a:solidFill>
                  <a:srgbClr val="FFFF00"/>
                </a:solidFill>
              </a:rPr>
              <a:t>	</a:t>
            </a:r>
            <a:r>
              <a:rPr lang="fr-FR" dirty="0"/>
              <a:t>Nous avons étudié les enchères où n’étaient impliqués que l’ouvreur et le répondant. Mais le bridge ne se résume pas à un échange policé entre deux partenaires ; les adversaires ont aussi le droit de se mêler au débat le rendant plus malaisé, mais aussi plus riche et plus vivant.</a:t>
            </a:r>
          </a:p>
          <a:p>
            <a:pPr algn="just"/>
            <a:r>
              <a:rPr lang="fr-FR" dirty="0"/>
              <a:t>Les enchères du camp qui n’a pas ouvert sont appelées des </a:t>
            </a:r>
            <a:r>
              <a:rPr lang="fr-FR" dirty="0">
                <a:solidFill>
                  <a:srgbClr val="FFFF00"/>
                </a:solidFill>
              </a:rPr>
              <a:t>interventions</a:t>
            </a:r>
            <a:r>
              <a:rPr lang="fr-FR" dirty="0"/>
              <a:t>, ceux qui les pratiquent des </a:t>
            </a:r>
            <a:r>
              <a:rPr lang="fr-FR" dirty="0">
                <a:solidFill>
                  <a:srgbClr val="FFFF00"/>
                </a:solidFill>
              </a:rPr>
              <a:t>intervenants.</a:t>
            </a:r>
            <a:endParaRPr lang="fr-FR" dirty="0"/>
          </a:p>
        </p:txBody>
      </p:sp>
      <p:sp>
        <p:nvSpPr>
          <p:cNvPr id="14" name="ZoneTexte 13">
            <a:extLst>
              <a:ext uri="{FF2B5EF4-FFF2-40B4-BE49-F238E27FC236}">
                <a16:creationId xmlns:a16="http://schemas.microsoft.com/office/drawing/2014/main" id="{F321ED6D-B8E5-764B-A1C7-E6259101BB6A}"/>
              </a:ext>
            </a:extLst>
          </p:cNvPr>
          <p:cNvSpPr txBox="1"/>
          <p:nvPr/>
        </p:nvSpPr>
        <p:spPr>
          <a:xfrm>
            <a:off x="99216" y="3194760"/>
            <a:ext cx="4754208" cy="369332"/>
          </a:xfrm>
          <a:prstGeom prst="rect">
            <a:avLst/>
          </a:prstGeom>
          <a:noFill/>
        </p:spPr>
        <p:txBody>
          <a:bodyPr wrap="square" rtlCol="0">
            <a:spAutoFit/>
          </a:bodyPr>
          <a:lstStyle/>
          <a:p>
            <a:r>
              <a:rPr lang="fr-FR" u="sng" dirty="0">
                <a:solidFill>
                  <a:srgbClr val="FFFF00"/>
                </a:solidFill>
              </a:rPr>
              <a:t>Voyons cela sur un exemple pédagogique :</a:t>
            </a:r>
          </a:p>
        </p:txBody>
      </p:sp>
      <p:pic>
        <p:nvPicPr>
          <p:cNvPr id="10" name="Image 9">
            <a:extLst>
              <a:ext uri="{FF2B5EF4-FFF2-40B4-BE49-F238E27FC236}">
                <a16:creationId xmlns:a16="http://schemas.microsoft.com/office/drawing/2014/main" id="{EB1C6F50-FEEA-2547-8788-3F4DF60DE9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7754" y="4585524"/>
            <a:ext cx="1016000" cy="1016000"/>
          </a:xfrm>
          <a:prstGeom prst="rect">
            <a:avLst/>
          </a:prstGeom>
        </p:spPr>
      </p:pic>
      <p:sp>
        <p:nvSpPr>
          <p:cNvPr id="11" name="Text Box 1">
            <a:extLst>
              <a:ext uri="{FF2B5EF4-FFF2-40B4-BE49-F238E27FC236}">
                <a16:creationId xmlns:a16="http://schemas.microsoft.com/office/drawing/2014/main" id="{981A573A-D771-CE4D-AF45-202F693F3187}"/>
              </a:ext>
            </a:extLst>
          </p:cNvPr>
          <p:cNvSpPr txBox="1">
            <a:spLocks noChangeArrowheads="1"/>
          </p:cNvSpPr>
          <p:nvPr/>
        </p:nvSpPr>
        <p:spPr bwMode="auto">
          <a:xfrm>
            <a:off x="1967537" y="3564092"/>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DV72</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8D9859E3-ACDC-994C-8442-B22342277188}"/>
              </a:ext>
            </a:extLst>
          </p:cNvPr>
          <p:cNvSpPr txBox="1">
            <a:spLocks noChangeArrowheads="1"/>
          </p:cNvSpPr>
          <p:nvPr/>
        </p:nvSpPr>
        <p:spPr bwMode="auto">
          <a:xfrm>
            <a:off x="3181332" y="4674424"/>
            <a:ext cx="965200"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AX87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X763</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R853</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DAB31CBB-01E2-7546-B11D-7B3D8B69F131}"/>
              </a:ext>
            </a:extLst>
          </p:cNvPr>
          <p:cNvSpPr txBox="1">
            <a:spLocks noChangeArrowheads="1"/>
          </p:cNvSpPr>
          <p:nvPr/>
        </p:nvSpPr>
        <p:spPr bwMode="auto">
          <a:xfrm>
            <a:off x="2006883" y="5785866"/>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AV964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AX93</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A01AC4A9-B560-BE4B-836D-A465E0BC5828}"/>
              </a:ext>
            </a:extLst>
          </p:cNvPr>
          <p:cNvSpPr txBox="1">
            <a:spLocks noChangeArrowheads="1"/>
          </p:cNvSpPr>
          <p:nvPr/>
        </p:nvSpPr>
        <p:spPr bwMode="auto">
          <a:xfrm>
            <a:off x="829874" y="4629959"/>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AD85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16" name="Rectangle 15">
            <a:extLst>
              <a:ext uri="{FF2B5EF4-FFF2-40B4-BE49-F238E27FC236}">
                <a16:creationId xmlns:a16="http://schemas.microsoft.com/office/drawing/2014/main" id="{694F718F-639F-5F47-9B31-41B5D842453E}"/>
              </a:ext>
            </a:extLst>
          </p:cNvPr>
          <p:cNvSpPr/>
          <p:nvPr/>
        </p:nvSpPr>
        <p:spPr>
          <a:xfrm>
            <a:off x="4678436" y="3564092"/>
            <a:ext cx="3607661"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passe	3</a:t>
            </a:r>
            <a:r>
              <a:rPr lang="en-GB" b="1" dirty="0">
                <a:solidFill>
                  <a:srgbClr val="FF0000"/>
                </a:solidFill>
                <a:latin typeface="Times New Roman" charset="0"/>
                <a:ea typeface="ÇlÇr ñæí©" charset="0"/>
                <a:sym typeface="Symbol" charset="0"/>
              </a:rPr>
              <a:t>	</a:t>
            </a:r>
            <a:r>
              <a:rPr lang="fr-FR" b="1" dirty="0">
                <a:sym typeface="Symbol"/>
              </a:rPr>
              <a:t> passe</a:t>
            </a:r>
            <a:r>
              <a:rPr lang="en-GB" b="1" dirty="0">
                <a:solidFill>
                  <a:srgbClr val="FF0000"/>
                </a:solidFill>
                <a:latin typeface="Times New Roman" charset="0"/>
                <a:ea typeface="ÇlÇr ñæí©" charset="0"/>
                <a:sym typeface="Symbol" charset="0"/>
              </a:rPr>
              <a:t> </a:t>
            </a:r>
            <a:r>
              <a:rPr lang="fr-FR" b="1" dirty="0">
                <a:sym typeface="Symbol"/>
              </a:rPr>
              <a:t>4</a:t>
            </a:r>
            <a:r>
              <a:rPr lang="en-GB" b="1" dirty="0">
                <a:solidFill>
                  <a:srgbClr val="FF0000"/>
                </a:solidFill>
                <a:latin typeface="Times New Roman" charset="0"/>
                <a:ea typeface="ÇlÇr ñæí©" charset="0"/>
                <a:sym typeface="Symbol" charset="0"/>
              </a:rPr>
              <a:t> 	</a:t>
            </a:r>
            <a:r>
              <a:rPr lang="fr-FR" b="1" dirty="0">
                <a:sym typeface="Symbol"/>
              </a:rPr>
              <a:t> Fin </a:t>
            </a:r>
            <a:r>
              <a:rPr lang="fr-FR" b="1" dirty="0">
                <a:solidFill>
                  <a:schemeClr val="bg1"/>
                </a:solidFill>
                <a:sym typeface="Symbol"/>
              </a:rPr>
              <a:t>	</a:t>
            </a:r>
            <a:endParaRPr lang="fr-FR" dirty="0"/>
          </a:p>
        </p:txBody>
      </p:sp>
      <p:sp>
        <p:nvSpPr>
          <p:cNvPr id="2" name="ZoneTexte 1">
            <a:extLst>
              <a:ext uri="{FF2B5EF4-FFF2-40B4-BE49-F238E27FC236}">
                <a16:creationId xmlns:a16="http://schemas.microsoft.com/office/drawing/2014/main" id="{BCF0F019-A305-7546-9A78-20E6CAE15963}"/>
              </a:ext>
            </a:extLst>
          </p:cNvPr>
          <p:cNvSpPr txBox="1"/>
          <p:nvPr/>
        </p:nvSpPr>
        <p:spPr>
          <a:xfrm>
            <a:off x="4898461" y="4629959"/>
            <a:ext cx="3590150" cy="369332"/>
          </a:xfrm>
          <a:prstGeom prst="rect">
            <a:avLst/>
          </a:prstGeom>
          <a:noFill/>
        </p:spPr>
        <p:txBody>
          <a:bodyPr wrap="none" rtlCol="0">
            <a:spAutoFit/>
          </a:bodyPr>
          <a:lstStyle/>
          <a:p>
            <a:r>
              <a:rPr lang="fr-FR" dirty="0"/>
              <a:t>Sud Donneur, Est-Ouest se taisent</a:t>
            </a:r>
          </a:p>
        </p:txBody>
      </p:sp>
      <p:sp>
        <p:nvSpPr>
          <p:cNvPr id="17" name="Rectangle 16">
            <a:extLst>
              <a:ext uri="{FF2B5EF4-FFF2-40B4-BE49-F238E27FC236}">
                <a16:creationId xmlns:a16="http://schemas.microsoft.com/office/drawing/2014/main" id="{B62FDEFF-0C5F-C748-A3EA-A43E40DC09AC}"/>
              </a:ext>
            </a:extLst>
          </p:cNvPr>
          <p:cNvSpPr/>
          <p:nvPr/>
        </p:nvSpPr>
        <p:spPr>
          <a:xfrm>
            <a:off x="4700692" y="5064829"/>
            <a:ext cx="3904827"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olidFill>
                  <a:schemeClr val="bg1"/>
                </a:solidFill>
                <a:sym typeface="Symbol"/>
              </a:rPr>
              <a:t>	 </a:t>
            </a:r>
            <a:r>
              <a:rPr lang="fr-FR" b="1" dirty="0">
                <a:sym typeface="Symbol"/>
              </a:rPr>
              <a:t>1</a:t>
            </a:r>
            <a:r>
              <a:rPr lang="en-GB" b="1" dirty="0">
                <a:solidFill>
                  <a:srgbClr val="000000"/>
                </a:solidFill>
                <a:sym typeface="Symbol"/>
              </a:rPr>
              <a:t> </a:t>
            </a:r>
            <a:r>
              <a:rPr lang="fr-FR" b="1" dirty="0">
                <a:sym typeface="Symbol"/>
              </a:rPr>
              <a:t>	passe	3</a:t>
            </a:r>
            <a:r>
              <a:rPr lang="en-GB" b="1" dirty="0">
                <a:solidFill>
                  <a:srgbClr val="000000"/>
                </a:solidFill>
                <a:sym typeface="Symbol"/>
              </a:rPr>
              <a:t> </a:t>
            </a:r>
            <a:r>
              <a:rPr lang="en-GB" b="1" dirty="0">
                <a:solidFill>
                  <a:srgbClr val="FF0000"/>
                </a:solidFill>
                <a:latin typeface="Times New Roman" charset="0"/>
                <a:ea typeface="ÇlÇr ñæí©" charset="0"/>
                <a:sym typeface="Symbol" charset="0"/>
              </a:rPr>
              <a:t>	</a:t>
            </a:r>
            <a:r>
              <a:rPr lang="fr-FR" b="1" dirty="0">
                <a:sym typeface="Symbol"/>
              </a:rPr>
              <a:t> passe</a:t>
            </a:r>
            <a:r>
              <a:rPr lang="en-GB" b="1" dirty="0">
                <a:solidFill>
                  <a:srgbClr val="FF0000"/>
                </a:solidFill>
                <a:latin typeface="Times New Roman" charset="0"/>
                <a:ea typeface="ÇlÇr ñæí©" charset="0"/>
                <a:sym typeface="Symbol" charset="0"/>
              </a:rPr>
              <a:t>      </a:t>
            </a:r>
            <a:r>
              <a:rPr lang="fr-FR" b="1" dirty="0">
                <a:sym typeface="Symbol"/>
              </a:rPr>
              <a:t>4</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b="1" dirty="0">
                <a:sym typeface="Symbol"/>
              </a:rPr>
              <a:t> Fin </a:t>
            </a:r>
            <a:r>
              <a:rPr lang="fr-FR" b="1" dirty="0">
                <a:solidFill>
                  <a:schemeClr val="bg1"/>
                </a:solidFill>
                <a:sym typeface="Symbol"/>
              </a:rPr>
              <a:t>	</a:t>
            </a:r>
            <a:endParaRPr lang="fr-FR" dirty="0"/>
          </a:p>
        </p:txBody>
      </p:sp>
      <p:sp>
        <p:nvSpPr>
          <p:cNvPr id="18" name="ZoneTexte 17">
            <a:extLst>
              <a:ext uri="{FF2B5EF4-FFF2-40B4-BE49-F238E27FC236}">
                <a16:creationId xmlns:a16="http://schemas.microsoft.com/office/drawing/2014/main" id="{AA07B455-F0C4-B240-A48C-4D6DD9A9EFDA}"/>
              </a:ext>
            </a:extLst>
          </p:cNvPr>
          <p:cNvSpPr txBox="1"/>
          <p:nvPr/>
        </p:nvSpPr>
        <p:spPr>
          <a:xfrm>
            <a:off x="4700691" y="5981731"/>
            <a:ext cx="3904827" cy="369332"/>
          </a:xfrm>
          <a:prstGeom prst="rect">
            <a:avLst/>
          </a:prstGeom>
          <a:noFill/>
        </p:spPr>
        <p:txBody>
          <a:bodyPr wrap="square" rtlCol="0">
            <a:spAutoFit/>
          </a:bodyPr>
          <a:lstStyle/>
          <a:p>
            <a:r>
              <a:rPr lang="fr-FR" dirty="0"/>
              <a:t>Ouest Donneur, Nord-Sud  se taisent</a:t>
            </a:r>
          </a:p>
        </p:txBody>
      </p:sp>
    </p:spTree>
    <p:extLst>
      <p:ext uri="{BB962C8B-B14F-4D97-AF65-F5344CB8AC3E}">
        <p14:creationId xmlns:p14="http://schemas.microsoft.com/office/powerpoint/2010/main" val="86847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p:bldP spid="17" grpId="0"/>
      <p:bldP spid="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76857" y="3007048"/>
            <a:ext cx="2851935" cy="707886"/>
          </a:xfrm>
          <a:prstGeom prst="rect">
            <a:avLst/>
          </a:prstGeom>
          <a:noFill/>
        </p:spPr>
        <p:txBody>
          <a:bodyPr wrap="none" rtlCol="0">
            <a:spAutoFit/>
          </a:bodyPr>
          <a:lstStyle/>
          <a:p>
            <a:r>
              <a:rPr lang="fr-FR"/>
              <a:t> </a:t>
            </a:r>
            <a:r>
              <a:rPr lang="fr-FR" sz="4000"/>
              <a:t>Questions ?</a:t>
            </a:r>
          </a:p>
        </p:txBody>
      </p:sp>
      <p:sp>
        <p:nvSpPr>
          <p:cNvPr id="5" name="Rectangle 4"/>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614" y="1285276"/>
            <a:ext cx="1538422" cy="156088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10" name="ZoneTexte 9"/>
          <p:cNvSpPr txBox="1"/>
          <p:nvPr/>
        </p:nvSpPr>
        <p:spPr>
          <a:xfrm>
            <a:off x="1986161" y="3965337"/>
            <a:ext cx="4557017" cy="369332"/>
          </a:xfrm>
          <a:prstGeom prst="rect">
            <a:avLst/>
          </a:prstGeom>
          <a:noFill/>
        </p:spPr>
        <p:txBody>
          <a:bodyPr wrap="none" rtlCol="0">
            <a:spAutoFit/>
          </a:bodyPr>
          <a:lstStyle/>
          <a:p>
            <a:r>
              <a:rPr lang="fr-FR">
                <a:solidFill>
                  <a:srgbClr val="FFFF00"/>
                </a:solidFill>
              </a:rPr>
              <a:t>Place maintenant au jeu de la carte à la table</a:t>
            </a:r>
          </a:p>
        </p:txBody>
      </p:sp>
      <p:sp>
        <p:nvSpPr>
          <p:cNvPr id="11" name="Rectangle à coins arrondis 10"/>
          <p:cNvSpPr/>
          <p:nvPr/>
        </p:nvSpPr>
        <p:spPr>
          <a:xfrm>
            <a:off x="1901405" y="3692803"/>
            <a:ext cx="4866467" cy="914400"/>
          </a:xfrm>
          <a:prstGeom prst="roundRect">
            <a:avLst/>
          </a:prstGeom>
          <a:solidFill>
            <a:schemeClr val="accent3">
              <a:lumMod val="20000"/>
              <a:lumOff val="80000"/>
              <a:alpha val="41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121733" y="628375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3" name="ZoneTexte 12"/>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2" name="ZoneTexte 1">
            <a:extLst>
              <a:ext uri="{FF2B5EF4-FFF2-40B4-BE49-F238E27FC236}">
                <a16:creationId xmlns:a16="http://schemas.microsoft.com/office/drawing/2014/main" id="{2092FD09-0C43-F64F-BF03-310D752EE2F2}"/>
              </a:ext>
            </a:extLst>
          </p:cNvPr>
          <p:cNvSpPr txBox="1"/>
          <p:nvPr/>
        </p:nvSpPr>
        <p:spPr>
          <a:xfrm>
            <a:off x="349873" y="4957482"/>
            <a:ext cx="7210564" cy="1200329"/>
          </a:xfrm>
          <a:prstGeom prst="rect">
            <a:avLst/>
          </a:prstGeom>
          <a:noFill/>
        </p:spPr>
        <p:txBody>
          <a:bodyPr wrap="none" rtlCol="0">
            <a:spAutoFit/>
          </a:bodyPr>
          <a:lstStyle/>
          <a:p>
            <a:r>
              <a:rPr lang="fr-FR"/>
              <a:t>Pour chaque donne, après les explications de l’enchère :</a:t>
            </a:r>
          </a:p>
          <a:p>
            <a:pPr marL="285750" indent="-285750">
              <a:buFontTx/>
              <a:buChar char="-"/>
            </a:pPr>
            <a:r>
              <a:rPr lang="fr-FR"/>
              <a:t>L’</a:t>
            </a:r>
            <a:r>
              <a:rPr lang="fr-FR" err="1"/>
              <a:t>entameur</a:t>
            </a:r>
            <a:r>
              <a:rPr lang="fr-FR"/>
              <a:t> précise sa carte avec son raisonnement</a:t>
            </a:r>
          </a:p>
          <a:p>
            <a:pPr marL="285750" indent="-285750">
              <a:buFontTx/>
              <a:buChar char="-"/>
            </a:pPr>
            <a:r>
              <a:rPr lang="fr-FR"/>
              <a:t>Les deux défenseurs remplissent les grilles de levées</a:t>
            </a:r>
          </a:p>
          <a:p>
            <a:pPr marL="285750" indent="-285750">
              <a:buFontTx/>
              <a:buChar char="-"/>
            </a:pPr>
            <a:r>
              <a:rPr lang="fr-FR"/>
              <a:t>Le déclarant comptabilise son nombre de levées sûres et potentielles</a:t>
            </a:r>
          </a:p>
        </p:txBody>
      </p:sp>
      <p:sp>
        <p:nvSpPr>
          <p:cNvPr id="3" name="Espace réservé du numéro de diapositive 2">
            <a:extLst>
              <a:ext uri="{FF2B5EF4-FFF2-40B4-BE49-F238E27FC236}">
                <a16:creationId xmlns:a16="http://schemas.microsoft.com/office/drawing/2014/main" id="{49565D1A-0B71-034F-ACFF-979B6C58319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20</a:t>
            </a:fld>
            <a:endParaRPr kumimoji="0" lang="en-US"/>
          </a:p>
        </p:txBody>
      </p:sp>
    </p:spTree>
    <p:extLst>
      <p:ext uri="{BB962C8B-B14F-4D97-AF65-F5344CB8AC3E}">
        <p14:creationId xmlns:p14="http://schemas.microsoft.com/office/powerpoint/2010/main" val="122963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3</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normAutofit/>
          </a:bodyPr>
          <a:lstStyle/>
          <a:p>
            <a:r>
              <a:rPr lang="fr-FR" dirty="0"/>
              <a:t>Les enchères à quatre</a:t>
            </a:r>
            <a:r>
              <a:rPr lang="fr-FR" sz="4400" dirty="0"/>
              <a:t> </a:t>
            </a:r>
            <a:r>
              <a:rPr lang="fr-FR" sz="2800" dirty="0"/>
              <a:t>(les grands principes)</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3</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7" y="1067988"/>
            <a:ext cx="8809114" cy="1477328"/>
          </a:xfrm>
          <a:prstGeom prst="rect">
            <a:avLst/>
          </a:prstGeom>
          <a:noFill/>
        </p:spPr>
        <p:txBody>
          <a:bodyPr wrap="square" rtlCol="0">
            <a:spAutoFit/>
          </a:bodyPr>
          <a:lstStyle/>
          <a:p>
            <a:r>
              <a:rPr lang="fr-FR" u="sng" dirty="0">
                <a:solidFill>
                  <a:srgbClr val="FFFF00"/>
                </a:solidFill>
              </a:rPr>
              <a:t>Analyse des enchères et du jeu de la carte :</a:t>
            </a:r>
          </a:p>
          <a:p>
            <a:pPr algn="just"/>
            <a:r>
              <a:rPr lang="fr-FR" dirty="0">
                <a:solidFill>
                  <a:srgbClr val="FFFF00"/>
                </a:solidFill>
              </a:rPr>
              <a:t>	</a:t>
            </a:r>
            <a:r>
              <a:rPr lang="fr-FR" dirty="0"/>
              <a:t>Pour la première séquence d’enchères, indiquez le jeu de la carte en indiquant l’entame en Ouest.</a:t>
            </a:r>
          </a:p>
          <a:p>
            <a:pPr algn="just"/>
            <a:r>
              <a:rPr lang="fr-FR" dirty="0"/>
              <a:t>	Ensuite, pour la deuxième séquence d’enchères, indiquez le jeu de la carte en indiquant l’entame en Nord.</a:t>
            </a:r>
          </a:p>
        </p:txBody>
      </p:sp>
      <p:sp>
        <p:nvSpPr>
          <p:cNvPr id="20" name="ZoneTexte 19">
            <a:extLst>
              <a:ext uri="{FF2B5EF4-FFF2-40B4-BE49-F238E27FC236}">
                <a16:creationId xmlns:a16="http://schemas.microsoft.com/office/drawing/2014/main" id="{73E33C01-7309-0D43-BC8C-4948766604FB}"/>
              </a:ext>
            </a:extLst>
          </p:cNvPr>
          <p:cNvSpPr txBox="1"/>
          <p:nvPr/>
        </p:nvSpPr>
        <p:spPr>
          <a:xfrm>
            <a:off x="4495039" y="3147763"/>
            <a:ext cx="4220336" cy="1477328"/>
          </a:xfrm>
          <a:prstGeom prst="rect">
            <a:avLst/>
          </a:prstGeom>
          <a:noFill/>
        </p:spPr>
        <p:txBody>
          <a:bodyPr wrap="square" rtlCol="0">
            <a:spAutoFit/>
          </a:bodyPr>
          <a:lstStyle/>
          <a:p>
            <a:pPr algn="just"/>
            <a:r>
              <a:rPr lang="fr-FR" dirty="0"/>
              <a:t>Voici un exemple qui montre la possibilité qu’un contrat de manche gagne dans les deux lignes. Il serait tout à fait anormal que le résultat d’une donne dépende du donneur!</a:t>
            </a:r>
          </a:p>
        </p:txBody>
      </p:sp>
      <p:sp>
        <p:nvSpPr>
          <p:cNvPr id="21" name="ZoneTexte 20">
            <a:extLst>
              <a:ext uri="{FF2B5EF4-FFF2-40B4-BE49-F238E27FC236}">
                <a16:creationId xmlns:a16="http://schemas.microsoft.com/office/drawing/2014/main" id="{B38F1A06-D0F4-234B-A2A0-109DA12900E0}"/>
              </a:ext>
            </a:extLst>
          </p:cNvPr>
          <p:cNvSpPr txBox="1"/>
          <p:nvPr/>
        </p:nvSpPr>
        <p:spPr>
          <a:xfrm>
            <a:off x="4591974" y="5468159"/>
            <a:ext cx="2915093" cy="646331"/>
          </a:xfrm>
          <a:prstGeom prst="rect">
            <a:avLst/>
          </a:prstGeom>
          <a:noFill/>
        </p:spPr>
        <p:txBody>
          <a:bodyPr wrap="none" rtlCol="0">
            <a:spAutoFit/>
          </a:bodyPr>
          <a:lstStyle/>
          <a:p>
            <a:r>
              <a:rPr lang="fr-FR" b="1" u="sng" dirty="0">
                <a:solidFill>
                  <a:srgbClr val="FFFF00"/>
                </a:solidFill>
              </a:rPr>
              <a:t>Question subsidiaire : </a:t>
            </a:r>
          </a:p>
          <a:p>
            <a:r>
              <a:rPr lang="fr-FR" dirty="0"/>
              <a:t>Quel est le par de la donne?</a:t>
            </a:r>
          </a:p>
        </p:txBody>
      </p:sp>
      <p:pic>
        <p:nvPicPr>
          <p:cNvPr id="22" name="Image 21">
            <a:extLst>
              <a:ext uri="{FF2B5EF4-FFF2-40B4-BE49-F238E27FC236}">
                <a16:creationId xmlns:a16="http://schemas.microsoft.com/office/drawing/2014/main" id="{5771C8F1-70E5-7C4B-9E43-AD7B73BAE9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7876" y="4019454"/>
            <a:ext cx="1016000" cy="1016000"/>
          </a:xfrm>
          <a:prstGeom prst="rect">
            <a:avLst/>
          </a:prstGeom>
        </p:spPr>
      </p:pic>
      <p:sp>
        <p:nvSpPr>
          <p:cNvPr id="23" name="Text Box 1">
            <a:extLst>
              <a:ext uri="{FF2B5EF4-FFF2-40B4-BE49-F238E27FC236}">
                <a16:creationId xmlns:a16="http://schemas.microsoft.com/office/drawing/2014/main" id="{FB4F16FF-D444-2740-9298-4B3A7717F426}"/>
              </a:ext>
            </a:extLst>
          </p:cNvPr>
          <p:cNvSpPr txBox="1">
            <a:spLocks noChangeArrowheads="1"/>
          </p:cNvSpPr>
          <p:nvPr/>
        </p:nvSpPr>
        <p:spPr bwMode="auto">
          <a:xfrm>
            <a:off x="1947659" y="2998022"/>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DV72</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975F04FD-2357-CA49-8DD8-63606C9F63B5}"/>
              </a:ext>
            </a:extLst>
          </p:cNvPr>
          <p:cNvSpPr txBox="1">
            <a:spLocks noChangeArrowheads="1"/>
          </p:cNvSpPr>
          <p:nvPr/>
        </p:nvSpPr>
        <p:spPr bwMode="auto">
          <a:xfrm>
            <a:off x="3161454" y="4108354"/>
            <a:ext cx="965200"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AX87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X763</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R853</a:t>
            </a:r>
            <a:endParaRPr kumimoji="0" lang="fr-FR" sz="2400" b="0" i="0" u="none" strike="noStrike" cap="none" normalizeH="0" baseline="0" dirty="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FA94439B-4D34-714E-B26A-B8AD79372792}"/>
              </a:ext>
            </a:extLst>
          </p:cNvPr>
          <p:cNvSpPr txBox="1">
            <a:spLocks noChangeArrowheads="1"/>
          </p:cNvSpPr>
          <p:nvPr/>
        </p:nvSpPr>
        <p:spPr bwMode="auto">
          <a:xfrm>
            <a:off x="809996" y="4063889"/>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AD85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6</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7BCCBC03-D428-594D-AF43-971CA99636E0}"/>
              </a:ext>
            </a:extLst>
          </p:cNvPr>
          <p:cNvSpPr txBox="1">
            <a:spLocks noChangeArrowheads="1"/>
          </p:cNvSpPr>
          <p:nvPr/>
        </p:nvSpPr>
        <p:spPr bwMode="auto">
          <a:xfrm>
            <a:off x="1987005" y="5219796"/>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AV964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AX93</a:t>
            </a:r>
            <a:endParaRPr kumimoji="0" lang="fr-FR" sz="2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655758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4</a:t>
            </a:fld>
            <a:endParaRPr kumimoji="0" lang="en-US"/>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4</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7" y="1067988"/>
            <a:ext cx="8809114" cy="1200329"/>
          </a:xfrm>
          <a:prstGeom prst="rect">
            <a:avLst/>
          </a:prstGeom>
          <a:noFill/>
        </p:spPr>
        <p:txBody>
          <a:bodyPr wrap="square" rtlCol="0">
            <a:spAutoFit/>
          </a:bodyPr>
          <a:lstStyle/>
          <a:p>
            <a:r>
              <a:rPr lang="fr-FR" u="sng" dirty="0">
                <a:solidFill>
                  <a:srgbClr val="FFFF00"/>
                </a:solidFill>
              </a:rPr>
              <a:t>Le mécanisme des enchères à quatre :</a:t>
            </a:r>
          </a:p>
          <a:p>
            <a:pPr algn="just"/>
            <a:r>
              <a:rPr lang="fr-FR" dirty="0">
                <a:solidFill>
                  <a:srgbClr val="FFFF00"/>
                </a:solidFill>
              </a:rPr>
              <a:t>	</a:t>
            </a:r>
            <a:r>
              <a:rPr lang="fr-FR" dirty="0"/>
              <a:t>La règle du jeu prévoit que chaque joueur à le droit d’enchérir à son tour, soit après le joueur de votre droite ait enchéri. La seule contrainte est de produire une enchère </a:t>
            </a:r>
            <a:r>
              <a:rPr lang="fr-FR" dirty="0">
                <a:solidFill>
                  <a:srgbClr val="FFFF00"/>
                </a:solidFill>
              </a:rPr>
              <a:t>suffisante</a:t>
            </a:r>
            <a:r>
              <a:rPr lang="fr-FR" dirty="0"/>
              <a:t>.</a:t>
            </a:r>
          </a:p>
        </p:txBody>
      </p:sp>
      <p:sp>
        <p:nvSpPr>
          <p:cNvPr id="16" name="Rectangle 15">
            <a:extLst>
              <a:ext uri="{FF2B5EF4-FFF2-40B4-BE49-F238E27FC236}">
                <a16:creationId xmlns:a16="http://schemas.microsoft.com/office/drawing/2014/main" id="{9458BCAE-8277-104B-AB22-1DDF33D447A3}"/>
              </a:ext>
            </a:extLst>
          </p:cNvPr>
          <p:cNvSpPr/>
          <p:nvPr/>
        </p:nvSpPr>
        <p:spPr>
          <a:xfrm>
            <a:off x="267290" y="2268317"/>
            <a:ext cx="3607661"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passe	1</a:t>
            </a:r>
            <a:r>
              <a:rPr lang="en-GB" b="1" dirty="0">
                <a:solidFill>
                  <a:srgbClr val="FF0000"/>
                </a:solidFill>
                <a:latin typeface="Times New Roman" charset="0"/>
                <a:ea typeface="ÇlÇr ñæí©" charset="0"/>
                <a:sym typeface="Symbol" charset="0"/>
              </a:rPr>
              <a:t>	</a:t>
            </a:r>
            <a:r>
              <a:rPr lang="fr-FR" b="1" dirty="0">
                <a:sym typeface="Symbol"/>
              </a:rPr>
              <a:t> passe</a:t>
            </a:r>
            <a:r>
              <a:rPr lang="en-GB" b="1" dirty="0">
                <a:solidFill>
                  <a:srgbClr val="FF0000"/>
                </a:solidFill>
                <a:latin typeface="Times New Roman" charset="0"/>
                <a:ea typeface="ÇlÇr ñæí©" charset="0"/>
                <a:sym typeface="Symbol" charset="0"/>
              </a:rPr>
              <a:t> </a:t>
            </a:r>
            <a:r>
              <a:rPr lang="fr-FR" b="1" dirty="0">
                <a:sym typeface="Symbol"/>
              </a:rPr>
              <a:t>2</a:t>
            </a:r>
            <a:r>
              <a:rPr lang="en-GB" b="1" dirty="0">
                <a:solidFill>
                  <a:srgbClr val="FF0000"/>
                </a:solidFill>
                <a:latin typeface="Times New Roman" charset="0"/>
                <a:ea typeface="ÇlÇr ñæí©" charset="0"/>
                <a:sym typeface="Symbol" charset="0"/>
              </a:rPr>
              <a:t> 	</a:t>
            </a:r>
            <a:r>
              <a:rPr lang="fr-FR" b="1" dirty="0">
                <a:sym typeface="Symbol"/>
              </a:rPr>
              <a:t> passe	passe	? </a:t>
            </a:r>
            <a:endParaRPr lang="fr-FR" dirty="0"/>
          </a:p>
        </p:txBody>
      </p:sp>
      <p:sp>
        <p:nvSpPr>
          <p:cNvPr id="2" name="ZoneTexte 1">
            <a:extLst>
              <a:ext uri="{FF2B5EF4-FFF2-40B4-BE49-F238E27FC236}">
                <a16:creationId xmlns:a16="http://schemas.microsoft.com/office/drawing/2014/main" id="{92DD0DD2-8B3D-934B-86FB-C5694933596A}"/>
              </a:ext>
            </a:extLst>
          </p:cNvPr>
          <p:cNvSpPr txBox="1"/>
          <p:nvPr/>
        </p:nvSpPr>
        <p:spPr>
          <a:xfrm>
            <a:off x="4625788" y="2366682"/>
            <a:ext cx="4034118" cy="1200329"/>
          </a:xfrm>
          <a:prstGeom prst="rect">
            <a:avLst/>
          </a:prstGeom>
          <a:noFill/>
        </p:spPr>
        <p:txBody>
          <a:bodyPr wrap="square" rtlCol="0">
            <a:spAutoFit/>
          </a:bodyPr>
          <a:lstStyle/>
          <a:p>
            <a:r>
              <a:rPr lang="fr-FR" dirty="0"/>
              <a:t>Est a le droit de faire une enchère qui </a:t>
            </a:r>
            <a:r>
              <a:rPr lang="fr-FR" dirty="0">
                <a:solidFill>
                  <a:srgbClr val="FFFF00"/>
                </a:solidFill>
              </a:rPr>
              <a:t>doit être supérieur à 2</a:t>
            </a:r>
            <a:r>
              <a:rPr lang="en-GB" b="1" dirty="0">
                <a:solidFill>
                  <a:srgbClr val="FF0000"/>
                </a:solidFill>
                <a:latin typeface="Times New Roman" charset="0"/>
                <a:ea typeface="ÇlÇr ñæí©" charset="0"/>
                <a:sym typeface="Symbol" charset="0"/>
              </a:rPr>
              <a:t>.</a:t>
            </a:r>
          </a:p>
          <a:p>
            <a:r>
              <a:rPr lang="en-GB" b="1" dirty="0">
                <a:solidFill>
                  <a:srgbClr val="FF0000"/>
                </a:solidFill>
                <a:latin typeface="Times New Roman" charset="0"/>
                <a:sym typeface="Symbol" charset="0"/>
              </a:rPr>
              <a:t>	</a:t>
            </a:r>
            <a:r>
              <a:rPr lang="en-GB" b="1" dirty="0">
                <a:latin typeface="+mj-lt"/>
                <a:sym typeface="Symbol" charset="0"/>
              </a:rPr>
              <a:t>- 2</a:t>
            </a:r>
            <a:r>
              <a:rPr lang="en-GB" b="1" dirty="0">
                <a:solidFill>
                  <a:srgbClr val="000000"/>
                </a:solidFill>
                <a:sym typeface="Symbol"/>
              </a:rPr>
              <a:t> </a:t>
            </a:r>
            <a:r>
              <a:rPr lang="en-GB" dirty="0">
                <a:sym typeface="Symbol"/>
              </a:rPr>
              <a:t>2SA au </a:t>
            </a:r>
            <a:r>
              <a:rPr lang="en-GB" dirty="0" err="1">
                <a:sym typeface="Symbol"/>
              </a:rPr>
              <a:t>même</a:t>
            </a:r>
            <a:r>
              <a:rPr lang="en-GB" dirty="0">
                <a:sym typeface="Symbol"/>
              </a:rPr>
              <a:t> </a:t>
            </a:r>
            <a:r>
              <a:rPr lang="en-GB" dirty="0" err="1">
                <a:sym typeface="Symbol"/>
              </a:rPr>
              <a:t>palier</a:t>
            </a:r>
            <a:endParaRPr lang="en-GB" dirty="0">
              <a:sym typeface="Symbol"/>
            </a:endParaRPr>
          </a:p>
          <a:p>
            <a:r>
              <a:rPr lang="en-GB" dirty="0">
                <a:latin typeface="+mj-lt"/>
                <a:sym typeface="Symbol"/>
              </a:rPr>
              <a:t>	- 3</a:t>
            </a:r>
            <a:r>
              <a:rPr lang="en-GB" b="1" dirty="0">
                <a:solidFill>
                  <a:srgbClr val="000000"/>
                </a:solidFill>
                <a:latin typeface="Times New Roman" charset="0"/>
                <a:ea typeface="ÇlÇr ñæí©" charset="0"/>
                <a:sym typeface="Symbol" charset="0"/>
              </a:rPr>
              <a:t> </a:t>
            </a:r>
            <a:r>
              <a:rPr lang="en-GB" dirty="0">
                <a:sym typeface="Symbol"/>
              </a:rPr>
              <a:t>3</a:t>
            </a:r>
            <a:r>
              <a:rPr lang="en-GB" b="1" dirty="0">
                <a:solidFill>
                  <a:srgbClr val="FF0000"/>
                </a:solidFill>
                <a:latin typeface="Times New Roman" charset="0"/>
                <a:ea typeface="ÇlÇr ñæí©" charset="0"/>
                <a:sym typeface="Symbol" charset="0"/>
              </a:rPr>
              <a:t> </a:t>
            </a:r>
            <a:r>
              <a:rPr lang="en-GB" dirty="0">
                <a:latin typeface="+mj-lt"/>
                <a:ea typeface="ÇlÇr ñæí©" charset="0"/>
                <a:sym typeface="Symbol" charset="0"/>
              </a:rPr>
              <a:t>pour les </a:t>
            </a:r>
            <a:r>
              <a:rPr lang="en-GB" dirty="0" err="1">
                <a:latin typeface="+mj-lt"/>
                <a:ea typeface="ÇlÇr ñæí©" charset="0"/>
                <a:sym typeface="Symbol" charset="0"/>
              </a:rPr>
              <a:t>mineures</a:t>
            </a:r>
            <a:endParaRPr lang="fr-FR" dirty="0">
              <a:latin typeface="+mj-lt"/>
            </a:endParaRPr>
          </a:p>
        </p:txBody>
      </p:sp>
      <p:sp>
        <p:nvSpPr>
          <p:cNvPr id="18" name="ZoneTexte 17">
            <a:extLst>
              <a:ext uri="{FF2B5EF4-FFF2-40B4-BE49-F238E27FC236}">
                <a16:creationId xmlns:a16="http://schemas.microsoft.com/office/drawing/2014/main" id="{26D24D4A-FEEA-7B46-868E-F18C003E2A9B}"/>
              </a:ext>
            </a:extLst>
          </p:cNvPr>
          <p:cNvSpPr txBox="1"/>
          <p:nvPr/>
        </p:nvSpPr>
        <p:spPr>
          <a:xfrm>
            <a:off x="99215" y="3424577"/>
            <a:ext cx="4670009" cy="646331"/>
          </a:xfrm>
          <a:prstGeom prst="rect">
            <a:avLst/>
          </a:prstGeom>
          <a:noFill/>
        </p:spPr>
        <p:txBody>
          <a:bodyPr wrap="square" rtlCol="0">
            <a:spAutoFit/>
          </a:bodyPr>
          <a:lstStyle/>
          <a:p>
            <a:r>
              <a:rPr lang="fr-FR" u="sng" dirty="0">
                <a:solidFill>
                  <a:srgbClr val="FFFF00"/>
                </a:solidFill>
              </a:rPr>
              <a:t>Les contrats de sacrifice :</a:t>
            </a:r>
          </a:p>
          <a:p>
            <a:r>
              <a:rPr lang="fr-FR" dirty="0">
                <a:solidFill>
                  <a:srgbClr val="FFFF00"/>
                </a:solidFill>
              </a:rPr>
              <a:t>	</a:t>
            </a:r>
            <a:r>
              <a:rPr lang="fr-FR" dirty="0"/>
              <a:t>Voyons cela sur la donne suivante</a:t>
            </a:r>
          </a:p>
        </p:txBody>
      </p:sp>
      <p:pic>
        <p:nvPicPr>
          <p:cNvPr id="19" name="Image 18">
            <a:extLst>
              <a:ext uri="{FF2B5EF4-FFF2-40B4-BE49-F238E27FC236}">
                <a16:creationId xmlns:a16="http://schemas.microsoft.com/office/drawing/2014/main" id="{B912B886-7EE8-4B49-9859-5ED68BF628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8180" y="4728020"/>
            <a:ext cx="1016000" cy="1016000"/>
          </a:xfrm>
          <a:prstGeom prst="rect">
            <a:avLst/>
          </a:prstGeom>
        </p:spPr>
      </p:pic>
      <p:sp>
        <p:nvSpPr>
          <p:cNvPr id="27" name="Text Box 1">
            <a:extLst>
              <a:ext uri="{FF2B5EF4-FFF2-40B4-BE49-F238E27FC236}">
                <a16:creationId xmlns:a16="http://schemas.microsoft.com/office/drawing/2014/main" id="{3F1BAAF0-6A90-7046-B929-25EB40752561}"/>
              </a:ext>
            </a:extLst>
          </p:cNvPr>
          <p:cNvSpPr txBox="1">
            <a:spLocks noChangeArrowheads="1"/>
          </p:cNvSpPr>
          <p:nvPr/>
        </p:nvSpPr>
        <p:spPr bwMode="auto">
          <a:xfrm>
            <a:off x="6117963" y="3706588"/>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D872</a:t>
            </a:r>
            <a:endParaRPr kumimoji="0" lang="fr-FR" sz="2400" b="0" i="0" u="none" strike="noStrike" cap="none" normalizeH="0" baseline="0" dirty="0">
              <a:ln>
                <a:noFill/>
              </a:ln>
              <a:solidFill>
                <a:srgbClr val="000000"/>
              </a:solidFill>
              <a:effectLst/>
              <a:latin typeface="Arial" charset="0"/>
            </a:endParaRPr>
          </a:p>
        </p:txBody>
      </p:sp>
      <p:sp>
        <p:nvSpPr>
          <p:cNvPr id="28" name="Text Box 1">
            <a:extLst>
              <a:ext uri="{FF2B5EF4-FFF2-40B4-BE49-F238E27FC236}">
                <a16:creationId xmlns:a16="http://schemas.microsoft.com/office/drawing/2014/main" id="{5ED3CDC0-FA14-E74B-8EC3-40B00673986E}"/>
              </a:ext>
            </a:extLst>
          </p:cNvPr>
          <p:cNvSpPr txBox="1">
            <a:spLocks noChangeArrowheads="1"/>
          </p:cNvSpPr>
          <p:nvPr/>
        </p:nvSpPr>
        <p:spPr bwMode="auto">
          <a:xfrm>
            <a:off x="7331758" y="4816920"/>
            <a:ext cx="965200"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752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VX3</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X54</a:t>
            </a:r>
            <a:endParaRPr kumimoji="0" lang="fr-FR" sz="2400" b="0" i="0" u="none" strike="noStrike" cap="none" normalizeH="0" baseline="0" dirty="0">
              <a:ln>
                <a:noFill/>
              </a:ln>
              <a:solidFill>
                <a:srgbClr val="000000"/>
              </a:solidFill>
              <a:effectLst/>
              <a:latin typeface="Arial" charset="0"/>
            </a:endParaRPr>
          </a:p>
        </p:txBody>
      </p:sp>
      <p:sp>
        <p:nvSpPr>
          <p:cNvPr id="29" name="Text Box 1">
            <a:extLst>
              <a:ext uri="{FF2B5EF4-FFF2-40B4-BE49-F238E27FC236}">
                <a16:creationId xmlns:a16="http://schemas.microsoft.com/office/drawing/2014/main" id="{C9B5B4DC-CE24-2845-8241-B7B6DB01C1BF}"/>
              </a:ext>
            </a:extLst>
          </p:cNvPr>
          <p:cNvSpPr txBox="1">
            <a:spLocks noChangeArrowheads="1"/>
          </p:cNvSpPr>
          <p:nvPr/>
        </p:nvSpPr>
        <p:spPr bwMode="auto">
          <a:xfrm>
            <a:off x="4980300" y="4772455"/>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ADX43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963</a:t>
            </a:r>
            <a:endParaRPr kumimoji="0" lang="fr-FR" sz="2400" b="0" i="0" u="none" strike="noStrike" cap="none" normalizeH="0" baseline="0" dirty="0">
              <a:ln>
                <a:noFill/>
              </a:ln>
              <a:solidFill>
                <a:srgbClr val="000000"/>
              </a:solidFill>
              <a:effectLst/>
              <a:latin typeface="Arial" charset="0"/>
            </a:endParaRPr>
          </a:p>
        </p:txBody>
      </p:sp>
      <p:sp>
        <p:nvSpPr>
          <p:cNvPr id="30" name="Text Box 1">
            <a:extLst>
              <a:ext uri="{FF2B5EF4-FFF2-40B4-BE49-F238E27FC236}">
                <a16:creationId xmlns:a16="http://schemas.microsoft.com/office/drawing/2014/main" id="{27876C77-C978-F146-835E-41046C11F2A0}"/>
              </a:ext>
            </a:extLst>
          </p:cNvPr>
          <p:cNvSpPr txBox="1">
            <a:spLocks noChangeArrowheads="1"/>
          </p:cNvSpPr>
          <p:nvPr/>
        </p:nvSpPr>
        <p:spPr bwMode="auto">
          <a:xfrm>
            <a:off x="6157309" y="5928362"/>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AV964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764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ARV</a:t>
            </a:r>
            <a:endParaRPr kumimoji="0" lang="fr-FR" sz="2400" b="0" i="0" u="none" strike="noStrike" cap="none" normalizeH="0" baseline="0" dirty="0">
              <a:ln>
                <a:noFill/>
              </a:ln>
              <a:solidFill>
                <a:srgbClr val="000000"/>
              </a:solidFill>
              <a:effectLst/>
              <a:latin typeface="Arial" charset="0"/>
            </a:endParaRPr>
          </a:p>
        </p:txBody>
      </p:sp>
      <p:sp>
        <p:nvSpPr>
          <p:cNvPr id="31" name="Rectangle 30">
            <a:extLst>
              <a:ext uri="{FF2B5EF4-FFF2-40B4-BE49-F238E27FC236}">
                <a16:creationId xmlns:a16="http://schemas.microsoft.com/office/drawing/2014/main" id="{9EABE3F2-10CB-1F4E-BB28-EA80F01C2C94}"/>
              </a:ext>
            </a:extLst>
          </p:cNvPr>
          <p:cNvSpPr/>
          <p:nvPr/>
        </p:nvSpPr>
        <p:spPr>
          <a:xfrm>
            <a:off x="356628" y="4205473"/>
            <a:ext cx="3607661" cy="923330"/>
          </a:xfrm>
          <a:prstGeom prst="rect">
            <a:avLst/>
          </a:prstGeom>
        </p:spPr>
        <p:txBody>
          <a:bodyPr wrap="square">
            <a:spAutoFit/>
          </a:bodyPr>
          <a:lstStyle/>
          <a:p>
            <a:r>
              <a:rPr lang="fr-FR" dirty="0">
                <a:solidFill>
                  <a:srgbClr val="FF0000"/>
                </a:solidFill>
              </a:rPr>
              <a:t>Sud</a:t>
            </a:r>
            <a:r>
              <a:rPr lang="fr-FR" dirty="0">
                <a:solidFill>
                  <a:srgbClr val="92D050"/>
                </a:solidFill>
              </a:rPr>
              <a:t>	Ouest</a:t>
            </a:r>
            <a:r>
              <a:rPr lang="fr-FR" dirty="0">
                <a:solidFill>
                  <a:srgbClr val="FF0000"/>
                </a:solidFill>
              </a:rPr>
              <a:t>	Nord</a:t>
            </a:r>
            <a:r>
              <a:rPr lang="fr-FR" dirty="0">
                <a:solidFill>
                  <a:srgbClr val="92D050"/>
                </a:solidFill>
              </a:rPr>
              <a:t>	Est</a:t>
            </a:r>
          </a:p>
          <a:p>
            <a:pPr algn="ctr"/>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passe	4</a:t>
            </a:r>
            <a:r>
              <a:rPr lang="en-GB" b="1" dirty="0">
                <a:solidFill>
                  <a:srgbClr val="FF0000"/>
                </a:solidFill>
                <a:latin typeface="Times New Roman" charset="0"/>
                <a:ea typeface="ÇlÇr ñæí©" charset="0"/>
                <a:sym typeface="Symbol" charset="0"/>
              </a:rPr>
              <a:t>	</a:t>
            </a:r>
            <a:r>
              <a:rPr lang="fr-FR" b="1" dirty="0">
                <a:sym typeface="Symbol"/>
              </a:rPr>
              <a:t>Fin</a:t>
            </a:r>
            <a:r>
              <a:rPr lang="en-GB" b="1" dirty="0">
                <a:solidFill>
                  <a:srgbClr val="FF0000"/>
                </a:solidFill>
                <a:latin typeface="Times New Roman" charset="0"/>
                <a:ea typeface="ÇlÇr ñæí©" charset="0"/>
                <a:sym typeface="Symbol" charset="0"/>
              </a:rPr>
              <a:t> </a:t>
            </a:r>
            <a:r>
              <a:rPr lang="fr-FR" b="1" dirty="0">
                <a:sym typeface="Symbol"/>
              </a:rPr>
              <a:t>sans intervention adverse</a:t>
            </a:r>
            <a:endParaRPr lang="fr-FR" dirty="0"/>
          </a:p>
        </p:txBody>
      </p:sp>
      <p:sp>
        <p:nvSpPr>
          <p:cNvPr id="10" name="ZoneTexte 9">
            <a:extLst>
              <a:ext uri="{FF2B5EF4-FFF2-40B4-BE49-F238E27FC236}">
                <a16:creationId xmlns:a16="http://schemas.microsoft.com/office/drawing/2014/main" id="{CBD1C8E3-4296-0047-8DEA-63A7F0F1B545}"/>
              </a:ext>
            </a:extLst>
          </p:cNvPr>
          <p:cNvSpPr txBox="1"/>
          <p:nvPr/>
        </p:nvSpPr>
        <p:spPr>
          <a:xfrm>
            <a:off x="356628" y="5402317"/>
            <a:ext cx="4792851" cy="646331"/>
          </a:xfrm>
          <a:prstGeom prst="rect">
            <a:avLst/>
          </a:prstGeom>
          <a:noFill/>
        </p:spPr>
        <p:txBody>
          <a:bodyPr wrap="none" rtlCol="0">
            <a:spAutoFit/>
          </a:bodyPr>
          <a:lstStyle/>
          <a:p>
            <a:pPr marL="342900" indent="-342900">
              <a:buAutoNum type="arabicPeriod"/>
            </a:pPr>
            <a:r>
              <a:rPr lang="fr-FR" dirty="0"/>
              <a:t>Donner le résultat de la donne</a:t>
            </a:r>
          </a:p>
          <a:p>
            <a:pPr marL="342900" indent="-342900">
              <a:buAutoNum type="arabicPeriod"/>
            </a:pPr>
            <a:r>
              <a:rPr lang="fr-FR" dirty="0"/>
              <a:t>Est Ouest joue 4 Piques, quel et le résultat?</a:t>
            </a:r>
          </a:p>
        </p:txBody>
      </p:sp>
      <p:sp>
        <p:nvSpPr>
          <p:cNvPr id="21" name="Titre 3">
            <a:extLst>
              <a:ext uri="{FF2B5EF4-FFF2-40B4-BE49-F238E27FC236}">
                <a16:creationId xmlns:a16="http://schemas.microsoft.com/office/drawing/2014/main" id="{824DC085-748A-3E49-BC96-AAD63672E723}"/>
              </a:ext>
            </a:extLst>
          </p:cNvPr>
          <p:cNvSpPr txBox="1">
            <a:spLocks/>
          </p:cNvSpPr>
          <p:nvPr/>
        </p:nvSpPr>
        <p:spPr>
          <a:xfrm>
            <a:off x="267290" y="-246659"/>
            <a:ext cx="8229600"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enchères à quatre</a:t>
            </a:r>
            <a:r>
              <a:rPr lang="fr-FR" sz="4400" dirty="0"/>
              <a:t> </a:t>
            </a:r>
            <a:r>
              <a:rPr lang="fr-FR" sz="2800" dirty="0"/>
              <a:t>(les grands principes)</a:t>
            </a:r>
          </a:p>
        </p:txBody>
      </p:sp>
    </p:spTree>
    <p:extLst>
      <p:ext uri="{BB962C8B-B14F-4D97-AF65-F5344CB8AC3E}">
        <p14:creationId xmlns:p14="http://schemas.microsoft.com/office/powerpoint/2010/main" val="28499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p:bldP spid="27" grpId="0" animBg="1"/>
      <p:bldP spid="28" grpId="0" animBg="1"/>
      <p:bldP spid="29" grpId="0" animBg="1"/>
      <p:bldP spid="30" grpId="0" animBg="1"/>
      <p:bldP spid="31"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5</a:t>
            </a:fld>
            <a:endParaRPr kumimoji="0" lang="en-US"/>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5</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267290" y="972541"/>
            <a:ext cx="8568281" cy="1477328"/>
          </a:xfrm>
          <a:prstGeom prst="rect">
            <a:avLst/>
          </a:prstGeom>
          <a:noFill/>
        </p:spPr>
        <p:txBody>
          <a:bodyPr wrap="square" rtlCol="0">
            <a:spAutoFit/>
          </a:bodyPr>
          <a:lstStyle/>
          <a:p>
            <a:r>
              <a:rPr lang="fr-FR" u="sng" dirty="0">
                <a:solidFill>
                  <a:srgbClr val="FFFF00"/>
                </a:solidFill>
              </a:rPr>
              <a:t>Les conséquences :</a:t>
            </a:r>
          </a:p>
          <a:p>
            <a:pPr algn="just"/>
            <a:r>
              <a:rPr lang="fr-FR" dirty="0">
                <a:solidFill>
                  <a:srgbClr val="FFFF00"/>
                </a:solidFill>
              </a:rPr>
              <a:t>	</a:t>
            </a:r>
            <a:r>
              <a:rPr lang="fr-FR" dirty="0"/>
              <a:t>Pour que le jeu se déroule agréablement, il est essentiel de limiter la possibilité de surenchérir en accroissant les pénalités encourues : c’est </a:t>
            </a:r>
            <a:r>
              <a:rPr lang="fr-FR" dirty="0">
                <a:solidFill>
                  <a:srgbClr val="FFFF00"/>
                </a:solidFill>
              </a:rPr>
              <a:t>la déclaration de contre </a:t>
            </a:r>
            <a:r>
              <a:rPr lang="fr-FR" dirty="0"/>
              <a:t>.</a:t>
            </a:r>
          </a:p>
          <a:p>
            <a:pPr algn="just"/>
            <a:r>
              <a:rPr lang="fr-FR" i="1" dirty="0">
                <a:solidFill>
                  <a:srgbClr val="FFFF00"/>
                </a:solidFill>
              </a:rPr>
              <a:t>Une </a:t>
            </a:r>
            <a:r>
              <a:rPr lang="fr-FR" dirty="0"/>
              <a:t> </a:t>
            </a:r>
            <a:r>
              <a:rPr lang="fr-FR" i="1" dirty="0">
                <a:solidFill>
                  <a:srgbClr val="FFFF00"/>
                </a:solidFill>
              </a:rPr>
              <a:t>déclaration ne modifie pas le contrat si les enchères en restent là</a:t>
            </a:r>
          </a:p>
        </p:txBody>
      </p:sp>
      <p:sp>
        <p:nvSpPr>
          <p:cNvPr id="20" name="Rectangle 19">
            <a:extLst>
              <a:ext uri="{FF2B5EF4-FFF2-40B4-BE49-F238E27FC236}">
                <a16:creationId xmlns:a16="http://schemas.microsoft.com/office/drawing/2014/main" id="{8DDC3337-AD01-B342-AE73-823207CF4B63}"/>
              </a:ext>
            </a:extLst>
          </p:cNvPr>
          <p:cNvSpPr/>
          <p:nvPr/>
        </p:nvSpPr>
        <p:spPr>
          <a:xfrm>
            <a:off x="267290" y="2576889"/>
            <a:ext cx="3607661"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1</a:t>
            </a:r>
            <a:r>
              <a:rPr lang="en-GB" b="1" dirty="0">
                <a:solidFill>
                  <a:srgbClr val="000000"/>
                </a:solidFill>
                <a:sym typeface="Symbol"/>
              </a:rPr>
              <a:t> </a:t>
            </a:r>
            <a:r>
              <a:rPr lang="fr-FR" b="1" dirty="0">
                <a:sym typeface="Symbol"/>
              </a:rPr>
              <a:t>	3</a:t>
            </a:r>
            <a:r>
              <a:rPr lang="en-GB" b="1" dirty="0">
                <a:solidFill>
                  <a:srgbClr val="FF0000"/>
                </a:solidFill>
                <a:latin typeface="Times New Roman" charset="0"/>
                <a:ea typeface="ÇlÇr ñæí©" charset="0"/>
                <a:sym typeface="Symbol" charset="0"/>
              </a:rPr>
              <a:t>	</a:t>
            </a:r>
            <a:r>
              <a:rPr lang="fr-FR" b="1" dirty="0">
                <a:sym typeface="Symbol"/>
              </a:rPr>
              <a:t>3SA</a:t>
            </a:r>
            <a:r>
              <a:rPr lang="en-GB" b="1" dirty="0">
                <a:solidFill>
                  <a:srgbClr val="FF0000"/>
                </a:solidFill>
                <a:latin typeface="Times New Roman" charset="0"/>
                <a:ea typeface="ÇlÇr ñæí©" charset="0"/>
                <a:sym typeface="Symbol" charset="0"/>
              </a:rPr>
              <a:t> </a:t>
            </a:r>
            <a:r>
              <a:rPr lang="fr-FR" b="1" dirty="0">
                <a:sym typeface="Symbol"/>
              </a:rPr>
              <a:t>contre</a:t>
            </a:r>
            <a:r>
              <a:rPr lang="en-GB" b="1" dirty="0">
                <a:solidFill>
                  <a:srgbClr val="FF0000"/>
                </a:solidFill>
                <a:latin typeface="Times New Roman" charset="0"/>
                <a:ea typeface="ÇlÇr ñæí©" charset="0"/>
                <a:sym typeface="Symbol" charset="0"/>
              </a:rPr>
              <a:t> 	</a:t>
            </a:r>
            <a:r>
              <a:rPr lang="fr-FR" b="1" dirty="0">
                <a:sym typeface="Symbol"/>
              </a:rPr>
              <a:t> passe	passe	? </a:t>
            </a:r>
            <a:endParaRPr lang="fr-FR" dirty="0"/>
          </a:p>
        </p:txBody>
      </p:sp>
      <p:sp>
        <p:nvSpPr>
          <p:cNvPr id="11" name="ZoneTexte 10">
            <a:extLst>
              <a:ext uri="{FF2B5EF4-FFF2-40B4-BE49-F238E27FC236}">
                <a16:creationId xmlns:a16="http://schemas.microsoft.com/office/drawing/2014/main" id="{854C8870-58FD-7B42-97D7-2C1FEA6AD1C2}"/>
              </a:ext>
            </a:extLst>
          </p:cNvPr>
          <p:cNvSpPr txBox="1"/>
          <p:nvPr/>
        </p:nvSpPr>
        <p:spPr>
          <a:xfrm>
            <a:off x="4216226" y="2555001"/>
            <a:ext cx="4541984" cy="923330"/>
          </a:xfrm>
          <a:prstGeom prst="rect">
            <a:avLst/>
          </a:prstGeom>
          <a:noFill/>
        </p:spPr>
        <p:txBody>
          <a:bodyPr wrap="square" rtlCol="0">
            <a:spAutoFit/>
          </a:bodyPr>
          <a:lstStyle/>
          <a:p>
            <a:pPr algn="just"/>
            <a:r>
              <a:rPr lang="fr-FR" dirty="0"/>
              <a:t>Si Est passe aussi on jouera 3SA contré, mais si ce contrat ne convient pas à Est il peut,  à nouveau enchérir, par exemple à 4</a:t>
            </a:r>
            <a:r>
              <a:rPr lang="en-GB" b="1" dirty="0">
                <a:solidFill>
                  <a:srgbClr val="000000"/>
                </a:solidFill>
                <a:sym typeface="Symbol"/>
              </a:rPr>
              <a:t></a:t>
            </a:r>
            <a:endParaRPr lang="fr-FR" dirty="0"/>
          </a:p>
        </p:txBody>
      </p:sp>
      <p:sp>
        <p:nvSpPr>
          <p:cNvPr id="12" name="ZoneTexte 11">
            <a:extLst>
              <a:ext uri="{FF2B5EF4-FFF2-40B4-BE49-F238E27FC236}">
                <a16:creationId xmlns:a16="http://schemas.microsoft.com/office/drawing/2014/main" id="{A5E21189-0641-AE46-B6B3-48A61F108A54}"/>
              </a:ext>
            </a:extLst>
          </p:cNvPr>
          <p:cNvSpPr txBox="1"/>
          <p:nvPr/>
        </p:nvSpPr>
        <p:spPr>
          <a:xfrm>
            <a:off x="228212" y="3684886"/>
            <a:ext cx="7559762" cy="646331"/>
          </a:xfrm>
          <a:prstGeom prst="rect">
            <a:avLst/>
          </a:prstGeom>
          <a:noFill/>
        </p:spPr>
        <p:txBody>
          <a:bodyPr wrap="none" rtlCol="0">
            <a:spAutoFit/>
          </a:bodyPr>
          <a:lstStyle/>
          <a:p>
            <a:r>
              <a:rPr lang="fr-FR" dirty="0">
                <a:solidFill>
                  <a:srgbClr val="FFFF00"/>
                </a:solidFill>
              </a:rPr>
              <a:t>Retour sur la marque, coût des levées de chute quand le contrat et contré :</a:t>
            </a:r>
          </a:p>
          <a:p>
            <a:r>
              <a:rPr lang="fr-FR" dirty="0"/>
              <a:t>Les colonnes en rouge indiquent les valeurs des levées de chutent contrées.</a:t>
            </a:r>
          </a:p>
        </p:txBody>
      </p:sp>
      <p:sp>
        <p:nvSpPr>
          <p:cNvPr id="13" name="ZoneTexte 12">
            <a:extLst>
              <a:ext uri="{FF2B5EF4-FFF2-40B4-BE49-F238E27FC236}">
                <a16:creationId xmlns:a16="http://schemas.microsoft.com/office/drawing/2014/main" id="{37DC1AE4-D8B9-1746-8C18-1C8AE819EA16}"/>
              </a:ext>
            </a:extLst>
          </p:cNvPr>
          <p:cNvSpPr txBox="1"/>
          <p:nvPr/>
        </p:nvSpPr>
        <p:spPr>
          <a:xfrm>
            <a:off x="302918" y="4934420"/>
            <a:ext cx="8717257" cy="1477328"/>
          </a:xfrm>
          <a:prstGeom prst="rect">
            <a:avLst/>
          </a:prstGeom>
          <a:noFill/>
        </p:spPr>
        <p:txBody>
          <a:bodyPr wrap="square" rtlCol="0">
            <a:spAutoFit/>
          </a:bodyPr>
          <a:lstStyle/>
          <a:p>
            <a:r>
              <a:rPr lang="fr-FR" b="1" dirty="0"/>
              <a:t>1</a:t>
            </a:r>
            <a:r>
              <a:rPr lang="fr-FR" b="1" baseline="30000" dirty="0"/>
              <a:t>ère</a:t>
            </a:r>
            <a:r>
              <a:rPr lang="fr-FR" b="1" dirty="0"/>
              <a:t> levée de chute :	50	</a:t>
            </a:r>
            <a:r>
              <a:rPr lang="fr-FR" b="1" dirty="0">
                <a:solidFill>
                  <a:srgbClr val="FF0000"/>
                </a:solidFill>
              </a:rPr>
              <a:t>100</a:t>
            </a:r>
            <a:r>
              <a:rPr lang="fr-FR" b="1" dirty="0"/>
              <a:t>		et 	100	</a:t>
            </a:r>
            <a:r>
              <a:rPr lang="fr-FR" b="1" dirty="0">
                <a:solidFill>
                  <a:srgbClr val="FF0000"/>
                </a:solidFill>
              </a:rPr>
              <a:t>200</a:t>
            </a:r>
            <a:r>
              <a:rPr lang="fr-FR" b="1" dirty="0"/>
              <a:t>	</a:t>
            </a:r>
            <a:endParaRPr lang="fr-FR" dirty="0"/>
          </a:p>
          <a:p>
            <a:r>
              <a:rPr lang="fr-FR" b="1" dirty="0"/>
              <a:t>2</a:t>
            </a:r>
            <a:r>
              <a:rPr lang="fr-FR" b="1" baseline="30000" dirty="0"/>
              <a:t>ème</a:t>
            </a:r>
            <a:r>
              <a:rPr lang="fr-FR" b="1" dirty="0"/>
              <a:t> levée de chute :	50(100)	</a:t>
            </a:r>
            <a:r>
              <a:rPr lang="fr-FR" b="1" dirty="0">
                <a:solidFill>
                  <a:srgbClr val="FF0000"/>
                </a:solidFill>
              </a:rPr>
              <a:t>200(300)</a:t>
            </a:r>
            <a:r>
              <a:rPr lang="fr-FR" b="1" dirty="0"/>
              <a:t>	et 	100(200)	</a:t>
            </a:r>
            <a:r>
              <a:rPr lang="fr-FR" b="1" dirty="0">
                <a:solidFill>
                  <a:srgbClr val="FF0000"/>
                </a:solidFill>
              </a:rPr>
              <a:t>300(500)</a:t>
            </a:r>
            <a:endParaRPr lang="fr-FR" dirty="0"/>
          </a:p>
          <a:p>
            <a:r>
              <a:rPr lang="fr-FR" b="1" dirty="0"/>
              <a:t>3</a:t>
            </a:r>
            <a:r>
              <a:rPr lang="fr-FR" b="1" baseline="30000" dirty="0"/>
              <a:t>ème</a:t>
            </a:r>
            <a:r>
              <a:rPr lang="fr-FR" b="1" dirty="0"/>
              <a:t> levée de chute : 	50(150)	</a:t>
            </a:r>
            <a:r>
              <a:rPr lang="fr-FR" b="1" dirty="0">
                <a:solidFill>
                  <a:srgbClr val="FF0000"/>
                </a:solidFill>
              </a:rPr>
              <a:t>200(500)</a:t>
            </a:r>
            <a:r>
              <a:rPr lang="fr-FR" b="1" dirty="0"/>
              <a:t>	et 	100(300)	</a:t>
            </a:r>
            <a:r>
              <a:rPr lang="fr-FR" b="1" dirty="0">
                <a:solidFill>
                  <a:srgbClr val="FF0000"/>
                </a:solidFill>
              </a:rPr>
              <a:t>300(800)</a:t>
            </a:r>
            <a:endParaRPr lang="fr-FR" dirty="0"/>
          </a:p>
          <a:p>
            <a:r>
              <a:rPr lang="fr-FR" b="1" dirty="0"/>
              <a:t>Les suivantes :		50(200)	</a:t>
            </a:r>
            <a:r>
              <a:rPr lang="fr-FR" b="1" dirty="0">
                <a:solidFill>
                  <a:srgbClr val="FF0000"/>
                </a:solidFill>
              </a:rPr>
              <a:t>300(800)</a:t>
            </a:r>
            <a:r>
              <a:rPr lang="fr-FR" b="1" dirty="0"/>
              <a:t>	et 	100(400)	</a:t>
            </a:r>
            <a:r>
              <a:rPr lang="fr-FR" b="1" dirty="0">
                <a:solidFill>
                  <a:srgbClr val="FF0000"/>
                </a:solidFill>
              </a:rPr>
              <a:t>300(1100)</a:t>
            </a:r>
            <a:endParaRPr lang="fr-FR" dirty="0"/>
          </a:p>
          <a:p>
            <a:endParaRPr lang="fr-FR" dirty="0"/>
          </a:p>
        </p:txBody>
      </p:sp>
      <p:sp>
        <p:nvSpPr>
          <p:cNvPr id="14" name="ZoneTexte 13">
            <a:extLst>
              <a:ext uri="{FF2B5EF4-FFF2-40B4-BE49-F238E27FC236}">
                <a16:creationId xmlns:a16="http://schemas.microsoft.com/office/drawing/2014/main" id="{00374950-BD5E-8B47-A386-A92C46699E7C}"/>
              </a:ext>
            </a:extLst>
          </p:cNvPr>
          <p:cNvSpPr txBox="1"/>
          <p:nvPr/>
        </p:nvSpPr>
        <p:spPr>
          <a:xfrm>
            <a:off x="2504209" y="4436349"/>
            <a:ext cx="3075907" cy="369332"/>
          </a:xfrm>
          <a:prstGeom prst="rect">
            <a:avLst/>
          </a:prstGeom>
          <a:noFill/>
        </p:spPr>
        <p:txBody>
          <a:bodyPr wrap="none" rtlCol="0">
            <a:spAutoFit/>
          </a:bodyPr>
          <a:lstStyle/>
          <a:p>
            <a:r>
              <a:rPr lang="fr-FR" dirty="0"/>
              <a:t>Camp contré </a:t>
            </a:r>
            <a:r>
              <a:rPr lang="fr-FR" dirty="0">
                <a:solidFill>
                  <a:srgbClr val="92D050"/>
                </a:solidFill>
              </a:rPr>
              <a:t>Non Vulnérable</a:t>
            </a:r>
          </a:p>
        </p:txBody>
      </p:sp>
      <p:sp>
        <p:nvSpPr>
          <p:cNvPr id="24" name="ZoneTexte 23">
            <a:extLst>
              <a:ext uri="{FF2B5EF4-FFF2-40B4-BE49-F238E27FC236}">
                <a16:creationId xmlns:a16="http://schemas.microsoft.com/office/drawing/2014/main" id="{01AA62EF-83BC-3A4B-B59F-871D7F20CF88}"/>
              </a:ext>
            </a:extLst>
          </p:cNvPr>
          <p:cNvSpPr txBox="1"/>
          <p:nvPr/>
        </p:nvSpPr>
        <p:spPr>
          <a:xfrm>
            <a:off x="6160070" y="4436349"/>
            <a:ext cx="2592184" cy="369332"/>
          </a:xfrm>
          <a:prstGeom prst="rect">
            <a:avLst/>
          </a:prstGeom>
          <a:noFill/>
        </p:spPr>
        <p:txBody>
          <a:bodyPr wrap="none" rtlCol="0">
            <a:spAutoFit/>
          </a:bodyPr>
          <a:lstStyle/>
          <a:p>
            <a:r>
              <a:rPr lang="fr-FR" dirty="0"/>
              <a:t>Camp contré </a:t>
            </a:r>
            <a:r>
              <a:rPr lang="fr-FR" dirty="0">
                <a:solidFill>
                  <a:srgbClr val="FF0000"/>
                </a:solidFill>
              </a:rPr>
              <a:t>Vulnérable</a:t>
            </a:r>
          </a:p>
        </p:txBody>
      </p:sp>
      <p:sp>
        <p:nvSpPr>
          <p:cNvPr id="17" name="Titre 3">
            <a:extLst>
              <a:ext uri="{FF2B5EF4-FFF2-40B4-BE49-F238E27FC236}">
                <a16:creationId xmlns:a16="http://schemas.microsoft.com/office/drawing/2014/main" id="{3060A4B6-BAE9-A842-AA3D-C984B5A95984}"/>
              </a:ext>
            </a:extLst>
          </p:cNvPr>
          <p:cNvSpPr>
            <a:spLocks noGrp="1"/>
          </p:cNvSpPr>
          <p:nvPr>
            <p:ph type="title"/>
          </p:nvPr>
        </p:nvSpPr>
        <p:spPr>
          <a:xfrm>
            <a:off x="267290" y="-246659"/>
            <a:ext cx="8229600" cy="1219200"/>
          </a:xfrm>
        </p:spPr>
        <p:txBody>
          <a:bodyPr>
            <a:normAutofit/>
          </a:bodyPr>
          <a:lstStyle/>
          <a:p>
            <a:r>
              <a:rPr lang="fr-FR" dirty="0"/>
              <a:t>Les enchères à quatre</a:t>
            </a:r>
            <a:r>
              <a:rPr lang="fr-FR" sz="4400" dirty="0"/>
              <a:t> </a:t>
            </a:r>
            <a:r>
              <a:rPr lang="fr-FR" sz="2800" dirty="0"/>
              <a:t>(les grands principes)</a:t>
            </a:r>
          </a:p>
        </p:txBody>
      </p:sp>
    </p:spTree>
    <p:extLst>
      <p:ext uri="{BB962C8B-B14F-4D97-AF65-F5344CB8AC3E}">
        <p14:creationId xmlns:p14="http://schemas.microsoft.com/office/powerpoint/2010/main" val="4263741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1" grpId="0"/>
      <p:bldP spid="13" grpId="0"/>
      <p:bldP spid="14"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6</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1" y="-246659"/>
            <a:ext cx="9078762" cy="1219200"/>
          </a:xfrm>
        </p:spPr>
        <p:txBody>
          <a:bodyPr/>
          <a:lstStyle/>
          <a:p>
            <a:r>
              <a:rPr lang="fr-FR" dirty="0"/>
              <a:t>Les enchères à quatre </a:t>
            </a:r>
            <a:r>
              <a:rPr lang="fr-FR" sz="2800" dirty="0"/>
              <a:t>(sacrifice contre les manches)</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6</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267290" y="972541"/>
            <a:ext cx="8752885" cy="1754326"/>
          </a:xfrm>
          <a:prstGeom prst="rect">
            <a:avLst/>
          </a:prstGeom>
          <a:noFill/>
        </p:spPr>
        <p:txBody>
          <a:bodyPr wrap="square" rtlCol="0">
            <a:spAutoFit/>
          </a:bodyPr>
          <a:lstStyle/>
          <a:p>
            <a:r>
              <a:rPr lang="fr-FR" u="sng" dirty="0">
                <a:solidFill>
                  <a:srgbClr val="FFFF00"/>
                </a:solidFill>
              </a:rPr>
              <a:t>Les conséquences :</a:t>
            </a:r>
          </a:p>
          <a:p>
            <a:pPr algn="just"/>
            <a:r>
              <a:rPr lang="fr-FR" dirty="0">
                <a:solidFill>
                  <a:srgbClr val="FFFF00"/>
                </a:solidFill>
              </a:rPr>
              <a:t>	</a:t>
            </a:r>
            <a:r>
              <a:rPr lang="fr-FR" dirty="0"/>
              <a:t>Ces valeurs étant fixées, revenons à la comparaison entre le coût de la chute d’un contrat de défense contré et celui d’un contrat de manche  réussi par l’adversaire.</a:t>
            </a:r>
          </a:p>
          <a:p>
            <a:pPr algn="just"/>
            <a:r>
              <a:rPr lang="fr-FR" i="1" dirty="0">
                <a:solidFill>
                  <a:srgbClr val="FFFF00"/>
                </a:solidFill>
              </a:rPr>
              <a:t>1</a:t>
            </a:r>
            <a:r>
              <a:rPr lang="fr-FR" i="1" baseline="30000" dirty="0">
                <a:solidFill>
                  <a:srgbClr val="FFFF00"/>
                </a:solidFill>
              </a:rPr>
              <a:t>ère</a:t>
            </a:r>
            <a:r>
              <a:rPr lang="fr-FR" i="1" dirty="0">
                <a:solidFill>
                  <a:srgbClr val="FFFF00"/>
                </a:solidFill>
              </a:rPr>
              <a:t> constatation : </a:t>
            </a:r>
            <a:r>
              <a:rPr lang="fr-FR" i="1" dirty="0"/>
              <a:t>il est plus intéressant de chuter quand on n’est pas vulnérable.</a:t>
            </a:r>
          </a:p>
          <a:p>
            <a:pPr algn="just"/>
            <a:r>
              <a:rPr lang="fr-FR" i="1" dirty="0">
                <a:solidFill>
                  <a:srgbClr val="FFFF00"/>
                </a:solidFill>
              </a:rPr>
              <a:t>2</a:t>
            </a:r>
            <a:r>
              <a:rPr lang="fr-FR" i="1" baseline="30000" dirty="0">
                <a:solidFill>
                  <a:srgbClr val="FFFF00"/>
                </a:solidFill>
              </a:rPr>
              <a:t>ème</a:t>
            </a:r>
            <a:r>
              <a:rPr lang="fr-FR" i="1" dirty="0">
                <a:solidFill>
                  <a:srgbClr val="FFFF00"/>
                </a:solidFill>
              </a:rPr>
              <a:t> constatation : </a:t>
            </a:r>
            <a:r>
              <a:rPr lang="fr-FR" i="1" dirty="0"/>
              <a:t>il est dangereux de chuter de 2 levées lorsque l’on est vulnérable contre non vulnérable.</a:t>
            </a:r>
          </a:p>
        </p:txBody>
      </p:sp>
      <p:sp>
        <p:nvSpPr>
          <p:cNvPr id="2" name="ZoneTexte 1">
            <a:extLst>
              <a:ext uri="{FF2B5EF4-FFF2-40B4-BE49-F238E27FC236}">
                <a16:creationId xmlns:a16="http://schemas.microsoft.com/office/drawing/2014/main" id="{13D7B079-2936-D84E-8BD2-B8730C08D9C9}"/>
              </a:ext>
            </a:extLst>
          </p:cNvPr>
          <p:cNvSpPr txBox="1"/>
          <p:nvPr/>
        </p:nvSpPr>
        <p:spPr>
          <a:xfrm>
            <a:off x="208703" y="2869022"/>
            <a:ext cx="8346774" cy="646331"/>
          </a:xfrm>
          <a:prstGeom prst="rect">
            <a:avLst/>
          </a:prstGeom>
          <a:noFill/>
        </p:spPr>
        <p:txBody>
          <a:bodyPr wrap="square" rtlCol="0">
            <a:spAutoFit/>
          </a:bodyPr>
          <a:lstStyle/>
          <a:p>
            <a:pPr algn="ctr"/>
            <a:r>
              <a:rPr lang="fr-FR" b="1" dirty="0">
                <a:solidFill>
                  <a:srgbClr val="FFFF00"/>
                </a:solidFill>
              </a:rPr>
              <a:t>Ces deux notions vont générer des stratégies qui vont dépendre des vulnérabilités respectives des deux camps</a:t>
            </a:r>
          </a:p>
        </p:txBody>
      </p:sp>
      <p:sp>
        <p:nvSpPr>
          <p:cNvPr id="10" name="ZoneTexte 9">
            <a:extLst>
              <a:ext uri="{FF2B5EF4-FFF2-40B4-BE49-F238E27FC236}">
                <a16:creationId xmlns:a16="http://schemas.microsoft.com/office/drawing/2014/main" id="{1CC15470-BE21-F047-BDC3-C3569EF7BA80}"/>
              </a:ext>
            </a:extLst>
          </p:cNvPr>
          <p:cNvSpPr txBox="1"/>
          <p:nvPr/>
        </p:nvSpPr>
        <p:spPr>
          <a:xfrm>
            <a:off x="208703" y="3762085"/>
            <a:ext cx="4741491" cy="369332"/>
          </a:xfrm>
          <a:prstGeom prst="rect">
            <a:avLst/>
          </a:prstGeom>
          <a:noFill/>
        </p:spPr>
        <p:txBody>
          <a:bodyPr wrap="none" rtlCol="0">
            <a:spAutoFit/>
          </a:bodyPr>
          <a:lstStyle/>
          <a:p>
            <a:r>
              <a:rPr lang="fr-FR" b="1" dirty="0">
                <a:solidFill>
                  <a:srgbClr val="FFFF00"/>
                </a:solidFill>
              </a:rPr>
              <a:t>Voyons tout ceci sur le tableau ci-dessous :</a:t>
            </a:r>
          </a:p>
        </p:txBody>
      </p:sp>
      <p:graphicFrame>
        <p:nvGraphicFramePr>
          <p:cNvPr id="15" name="Objet 14">
            <a:extLst>
              <a:ext uri="{FF2B5EF4-FFF2-40B4-BE49-F238E27FC236}">
                <a16:creationId xmlns:a16="http://schemas.microsoft.com/office/drawing/2014/main" id="{FDEEA307-5170-5247-A081-16E8B142B17D}"/>
              </a:ext>
            </a:extLst>
          </p:cNvPr>
          <p:cNvGraphicFramePr>
            <a:graphicFrameLocks noChangeAspect="1"/>
          </p:cNvGraphicFramePr>
          <p:nvPr>
            <p:extLst>
              <p:ext uri="{D42A27DB-BD31-4B8C-83A1-F6EECF244321}">
                <p14:modId xmlns:p14="http://schemas.microsoft.com/office/powerpoint/2010/main" val="3412979271"/>
              </p:ext>
            </p:extLst>
          </p:nvPr>
        </p:nvGraphicFramePr>
        <p:xfrm>
          <a:off x="208703" y="4427205"/>
          <a:ext cx="8657133" cy="1565451"/>
        </p:xfrm>
        <a:graphic>
          <a:graphicData uri="http://schemas.openxmlformats.org/presentationml/2006/ole">
            <mc:AlternateContent xmlns:mc="http://schemas.openxmlformats.org/markup-compatibility/2006">
              <mc:Choice xmlns:v="urn:schemas-microsoft-com:vml" Requires="v">
                <p:oleObj spid="_x0000_s1149" name="Feuille de calcul" r:id="rId4" imgW="5829300" imgH="1054100" progId="Excel.Sheet.12">
                  <p:embed/>
                </p:oleObj>
              </mc:Choice>
              <mc:Fallback>
                <p:oleObj name="Feuille de calcul" r:id="rId4" imgW="5829300" imgH="1054100" progId="Excel.Sheet.12">
                  <p:embed/>
                  <p:pic>
                    <p:nvPicPr>
                      <p:cNvPr id="0" name=""/>
                      <p:cNvPicPr/>
                      <p:nvPr/>
                    </p:nvPicPr>
                    <p:blipFill>
                      <a:blip r:embed="rId5"/>
                      <a:stretch>
                        <a:fillRect/>
                      </a:stretch>
                    </p:blipFill>
                    <p:spPr>
                      <a:xfrm>
                        <a:off x="208703" y="4427205"/>
                        <a:ext cx="8657133" cy="1565451"/>
                      </a:xfrm>
                      <a:prstGeom prst="rect">
                        <a:avLst/>
                      </a:prstGeom>
                    </p:spPr>
                  </p:pic>
                </p:oleObj>
              </mc:Fallback>
            </mc:AlternateContent>
          </a:graphicData>
        </a:graphic>
      </p:graphicFrame>
    </p:spTree>
    <p:extLst>
      <p:ext uri="{BB962C8B-B14F-4D97-AF65-F5344CB8AC3E}">
        <p14:creationId xmlns:p14="http://schemas.microsoft.com/office/powerpoint/2010/main" val="343766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7</a:t>
            </a:fld>
            <a:endParaRPr kumimoji="0" lang="en-US"/>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7</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267290" y="972541"/>
            <a:ext cx="8752885" cy="1754326"/>
          </a:xfrm>
          <a:prstGeom prst="rect">
            <a:avLst/>
          </a:prstGeom>
          <a:noFill/>
        </p:spPr>
        <p:txBody>
          <a:bodyPr wrap="square" rtlCol="0">
            <a:spAutoFit/>
          </a:bodyPr>
          <a:lstStyle/>
          <a:p>
            <a:r>
              <a:rPr lang="fr-FR" u="sng" dirty="0">
                <a:solidFill>
                  <a:srgbClr val="FFFF00"/>
                </a:solidFill>
              </a:rPr>
              <a:t>Attention :</a:t>
            </a:r>
          </a:p>
          <a:p>
            <a:pPr algn="just"/>
            <a:r>
              <a:rPr lang="fr-FR" dirty="0">
                <a:solidFill>
                  <a:srgbClr val="FFFF00"/>
                </a:solidFill>
              </a:rPr>
              <a:t>	</a:t>
            </a:r>
            <a:r>
              <a:rPr lang="fr-FR" dirty="0"/>
              <a:t>Le sacrifice n’est rentable que si les adversaires gagnent le contrat qu’ils ont annoncé. Ce qui signifie qu’il ne saurait être automatique de surenchérir en pensant chuter dès que les adversaires déclarent une manche. Ce choix d’enchérir en sacrifice ou de laisser jouer est sans doute le domaine le plus délicat des enchères, celui où le </a:t>
            </a:r>
            <a:r>
              <a:rPr lang="fr-FR" dirty="0">
                <a:solidFill>
                  <a:srgbClr val="FFFF00"/>
                </a:solidFill>
              </a:rPr>
              <a:t>jugement</a:t>
            </a:r>
            <a:r>
              <a:rPr lang="fr-FR" dirty="0"/>
              <a:t> des joueurs doit s’exercer en permanence.</a:t>
            </a:r>
            <a:endParaRPr lang="fr-FR" i="1" dirty="0"/>
          </a:p>
        </p:txBody>
      </p:sp>
      <p:sp>
        <p:nvSpPr>
          <p:cNvPr id="10" name="ZoneTexte 9">
            <a:extLst>
              <a:ext uri="{FF2B5EF4-FFF2-40B4-BE49-F238E27FC236}">
                <a16:creationId xmlns:a16="http://schemas.microsoft.com/office/drawing/2014/main" id="{1CC15470-BE21-F047-BDC3-C3569EF7BA80}"/>
              </a:ext>
            </a:extLst>
          </p:cNvPr>
          <p:cNvSpPr txBox="1"/>
          <p:nvPr/>
        </p:nvSpPr>
        <p:spPr>
          <a:xfrm>
            <a:off x="105773" y="2870030"/>
            <a:ext cx="3781100" cy="369332"/>
          </a:xfrm>
          <a:prstGeom prst="rect">
            <a:avLst/>
          </a:prstGeom>
          <a:noFill/>
        </p:spPr>
        <p:txBody>
          <a:bodyPr wrap="none" rtlCol="0">
            <a:spAutoFit/>
          </a:bodyPr>
          <a:lstStyle/>
          <a:p>
            <a:r>
              <a:rPr lang="fr-FR" b="1" dirty="0">
                <a:solidFill>
                  <a:srgbClr val="FFFF00"/>
                </a:solidFill>
              </a:rPr>
              <a:t>Les sacrifices contre les chelems :</a:t>
            </a:r>
          </a:p>
        </p:txBody>
      </p:sp>
      <p:sp>
        <p:nvSpPr>
          <p:cNvPr id="12" name="ZoneTexte 11">
            <a:extLst>
              <a:ext uri="{FF2B5EF4-FFF2-40B4-BE49-F238E27FC236}">
                <a16:creationId xmlns:a16="http://schemas.microsoft.com/office/drawing/2014/main" id="{702CFE41-D22D-E446-A640-0BD405DFCB6B}"/>
              </a:ext>
            </a:extLst>
          </p:cNvPr>
          <p:cNvSpPr txBox="1"/>
          <p:nvPr/>
        </p:nvSpPr>
        <p:spPr>
          <a:xfrm>
            <a:off x="267289" y="3325734"/>
            <a:ext cx="8568281" cy="2031325"/>
          </a:xfrm>
          <a:prstGeom prst="rect">
            <a:avLst/>
          </a:prstGeom>
          <a:noFill/>
        </p:spPr>
        <p:txBody>
          <a:bodyPr wrap="square" rtlCol="0">
            <a:spAutoFit/>
          </a:bodyPr>
          <a:lstStyle/>
          <a:p>
            <a:pPr algn="just"/>
            <a:r>
              <a:rPr lang="fr-FR" dirty="0"/>
              <a:t>Le principe du sacrifice, examiné précédemment dans le cadre de la déclaration d’une manche adverse, s’applique tout autant au niveau du chelem. Toutefois la situation est beaucoup plus rare, mais la marque permet de combattre jusqu’au palier de 7.</a:t>
            </a:r>
          </a:p>
          <a:p>
            <a:pPr algn="just"/>
            <a:r>
              <a:rPr lang="fr-FR" dirty="0">
                <a:solidFill>
                  <a:srgbClr val="FFFF00"/>
                </a:solidFill>
              </a:rPr>
              <a:t>Exemple :</a:t>
            </a:r>
          </a:p>
          <a:p>
            <a:pPr algn="just"/>
            <a:r>
              <a:rPr lang="fr-FR" dirty="0"/>
              <a:t>Vos</a:t>
            </a:r>
            <a:r>
              <a:rPr lang="fr-FR" dirty="0">
                <a:solidFill>
                  <a:srgbClr val="FFFF00"/>
                </a:solidFill>
              </a:rPr>
              <a:t> </a:t>
            </a:r>
            <a:r>
              <a:rPr lang="fr-FR" dirty="0"/>
              <a:t>adversaires, vulnérables, déclarent le contrat de 7</a:t>
            </a:r>
            <a:r>
              <a:rPr lang="en-GB" b="1" dirty="0">
                <a:solidFill>
                  <a:srgbClr val="FF0000"/>
                </a:solidFill>
                <a:latin typeface="Times New Roman" charset="0"/>
                <a:ea typeface="ÇlÇr ñæí©" charset="0"/>
                <a:sym typeface="Symbol" charset="0"/>
              </a:rPr>
              <a:t> </a:t>
            </a:r>
            <a:r>
              <a:rPr lang="en-GB" dirty="0">
                <a:latin typeface="Times New Roman" charset="0"/>
                <a:ea typeface="ÇlÇr ñæí©" charset="0"/>
                <a:sym typeface="Symbol" charset="0"/>
              </a:rPr>
              <a:t>et </a:t>
            </a:r>
            <a:r>
              <a:rPr lang="en-GB" dirty="0" err="1">
                <a:latin typeface="Times New Roman" charset="0"/>
                <a:ea typeface="ÇlÇr ñæí©" charset="0"/>
                <a:sym typeface="Symbol" charset="0"/>
              </a:rPr>
              <a:t>vous</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êtes</a:t>
            </a:r>
            <a:r>
              <a:rPr lang="en-GB" dirty="0">
                <a:latin typeface="Times New Roman" charset="0"/>
                <a:ea typeface="ÇlÇr ñæí©" charset="0"/>
                <a:sym typeface="Symbol" charset="0"/>
              </a:rPr>
              <a:t> non vulnerable.</a:t>
            </a:r>
            <a:endParaRPr lang="en-GB" b="1" dirty="0">
              <a:solidFill>
                <a:srgbClr val="FF0000"/>
              </a:solidFill>
              <a:latin typeface="Times New Roman" charset="0"/>
              <a:ea typeface="ÇlÇr ñæí©" charset="0"/>
              <a:sym typeface="Symbol" charset="0"/>
            </a:endParaRPr>
          </a:p>
          <a:p>
            <a:pPr algn="just"/>
            <a:r>
              <a:rPr lang="en-GB" dirty="0">
                <a:latin typeface="Times New Roman" charset="0"/>
                <a:sym typeface="Symbol" charset="0"/>
              </a:rPr>
              <a:t>Si </a:t>
            </a:r>
            <a:r>
              <a:rPr lang="en-GB" dirty="0" err="1">
                <a:latin typeface="Times New Roman" charset="0"/>
                <a:sym typeface="Symbol" charset="0"/>
              </a:rPr>
              <a:t>vous</a:t>
            </a:r>
            <a:r>
              <a:rPr lang="en-GB" dirty="0">
                <a:latin typeface="Times New Roman" charset="0"/>
                <a:sym typeface="Symbol" charset="0"/>
              </a:rPr>
              <a:t> </a:t>
            </a:r>
            <a:r>
              <a:rPr lang="en-GB" dirty="0" err="1">
                <a:latin typeface="Times New Roman" charset="0"/>
                <a:sym typeface="Symbol" charset="0"/>
              </a:rPr>
              <a:t>jouez</a:t>
            </a:r>
            <a:r>
              <a:rPr lang="en-GB" dirty="0">
                <a:latin typeface="Times New Roman" charset="0"/>
                <a:sym typeface="Symbol" charset="0"/>
              </a:rPr>
              <a:t> le </a:t>
            </a:r>
            <a:r>
              <a:rPr lang="en-GB" dirty="0" err="1">
                <a:latin typeface="Times New Roman" charset="0"/>
                <a:sym typeface="Symbol" charset="0"/>
              </a:rPr>
              <a:t>contrat</a:t>
            </a:r>
            <a:r>
              <a:rPr lang="en-GB" dirty="0">
                <a:latin typeface="Times New Roman" charset="0"/>
                <a:sym typeface="Symbol" charset="0"/>
              </a:rPr>
              <a:t> de sacrifice de 7</a:t>
            </a:r>
            <a:r>
              <a:rPr lang="en-GB" b="1" dirty="0">
                <a:solidFill>
                  <a:srgbClr val="000000"/>
                </a:solidFill>
                <a:sym typeface="Symbol"/>
              </a:rPr>
              <a:t> </a:t>
            </a:r>
            <a:r>
              <a:rPr lang="en-GB" dirty="0" err="1">
                <a:sym typeface="Symbol"/>
              </a:rPr>
              <a:t>donnez</a:t>
            </a:r>
            <a:r>
              <a:rPr lang="en-GB" dirty="0">
                <a:sym typeface="Symbol"/>
              </a:rPr>
              <a:t> le </a:t>
            </a:r>
            <a:r>
              <a:rPr lang="en-GB" dirty="0" err="1">
                <a:sym typeface="Symbol"/>
              </a:rPr>
              <a:t>nombre</a:t>
            </a:r>
            <a:r>
              <a:rPr lang="en-GB" dirty="0">
                <a:sym typeface="Symbol"/>
              </a:rPr>
              <a:t> de levees de chute acceptable.</a:t>
            </a:r>
            <a:endParaRPr lang="fr-FR" dirty="0"/>
          </a:p>
        </p:txBody>
      </p:sp>
      <p:sp>
        <p:nvSpPr>
          <p:cNvPr id="14" name="ZoneTexte 13">
            <a:extLst>
              <a:ext uri="{FF2B5EF4-FFF2-40B4-BE49-F238E27FC236}">
                <a16:creationId xmlns:a16="http://schemas.microsoft.com/office/drawing/2014/main" id="{F51E41F5-96B7-AB42-9C4A-29DF593FB2F5}"/>
              </a:ext>
            </a:extLst>
          </p:cNvPr>
          <p:cNvSpPr txBox="1"/>
          <p:nvPr/>
        </p:nvSpPr>
        <p:spPr>
          <a:xfrm>
            <a:off x="3340427" y="5428298"/>
            <a:ext cx="1622560" cy="646331"/>
          </a:xfrm>
          <a:prstGeom prst="rect">
            <a:avLst/>
          </a:prstGeom>
          <a:noFill/>
        </p:spPr>
        <p:txBody>
          <a:bodyPr wrap="none" rtlCol="0">
            <a:spAutoFit/>
          </a:bodyPr>
          <a:lstStyle/>
          <a:p>
            <a:r>
              <a:rPr lang="fr-FR" dirty="0"/>
              <a:t>7</a:t>
            </a:r>
            <a:r>
              <a:rPr lang="en-GB" b="1" dirty="0">
                <a:solidFill>
                  <a:srgbClr val="FF0000"/>
                </a:solidFill>
                <a:latin typeface="Times New Roman" charset="0"/>
                <a:ea typeface="ÇlÇr ñæí©" charset="0"/>
                <a:sym typeface="Symbol" charset="0"/>
              </a:rPr>
              <a:t> = 2210</a:t>
            </a:r>
          </a:p>
          <a:p>
            <a:r>
              <a:rPr lang="en-GB" dirty="0">
                <a:latin typeface="Times New Roman" charset="0"/>
                <a:sym typeface="Symbol" charset="0"/>
              </a:rPr>
              <a:t>7</a:t>
            </a:r>
            <a:r>
              <a:rPr lang="en-GB" b="1" dirty="0">
                <a:solidFill>
                  <a:srgbClr val="000000"/>
                </a:solidFill>
                <a:sym typeface="Symbol"/>
              </a:rPr>
              <a:t>* </a:t>
            </a:r>
            <a:r>
              <a:rPr lang="en-GB" dirty="0">
                <a:sym typeface="Symbol"/>
              </a:rPr>
              <a:t>- 8 = 2000</a:t>
            </a:r>
            <a:endParaRPr lang="fr-FR" dirty="0"/>
          </a:p>
        </p:txBody>
      </p:sp>
      <p:sp>
        <p:nvSpPr>
          <p:cNvPr id="15" name="Titre 3">
            <a:extLst>
              <a:ext uri="{FF2B5EF4-FFF2-40B4-BE49-F238E27FC236}">
                <a16:creationId xmlns:a16="http://schemas.microsoft.com/office/drawing/2014/main" id="{D97BAF33-165B-584E-95CC-8B3897AE3300}"/>
              </a:ext>
            </a:extLst>
          </p:cNvPr>
          <p:cNvSpPr>
            <a:spLocks noGrp="1"/>
          </p:cNvSpPr>
          <p:nvPr>
            <p:ph type="title"/>
          </p:nvPr>
        </p:nvSpPr>
        <p:spPr>
          <a:xfrm>
            <a:off x="1" y="-246659"/>
            <a:ext cx="9078762" cy="1219200"/>
          </a:xfrm>
        </p:spPr>
        <p:txBody>
          <a:bodyPr/>
          <a:lstStyle/>
          <a:p>
            <a:r>
              <a:rPr lang="fr-FR" dirty="0"/>
              <a:t>Les enchères à quatre </a:t>
            </a:r>
            <a:r>
              <a:rPr lang="fr-FR" sz="2800" dirty="0"/>
              <a:t>(sacrifice contre les manches)</a:t>
            </a:r>
          </a:p>
        </p:txBody>
      </p:sp>
    </p:spTree>
    <p:extLst>
      <p:ext uri="{BB962C8B-B14F-4D97-AF65-F5344CB8AC3E}">
        <p14:creationId xmlns:p14="http://schemas.microsoft.com/office/powerpoint/2010/main" val="3299614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8</a:t>
            </a:fld>
            <a:endParaRPr kumimoji="0" lang="en-US"/>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8</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267291" y="972541"/>
            <a:ext cx="8568280" cy="2308324"/>
          </a:xfrm>
          <a:prstGeom prst="rect">
            <a:avLst/>
          </a:prstGeom>
          <a:noFill/>
        </p:spPr>
        <p:txBody>
          <a:bodyPr wrap="square" rtlCol="0">
            <a:spAutoFit/>
          </a:bodyPr>
          <a:lstStyle/>
          <a:p>
            <a:r>
              <a:rPr lang="fr-FR" u="sng" dirty="0">
                <a:solidFill>
                  <a:srgbClr val="FFFF00"/>
                </a:solidFill>
              </a:rPr>
              <a:t>Le rapport d’un contrat contré et réalisé :</a:t>
            </a:r>
          </a:p>
          <a:p>
            <a:pPr algn="just"/>
            <a:r>
              <a:rPr lang="fr-FR" dirty="0">
                <a:solidFill>
                  <a:srgbClr val="FFFF00"/>
                </a:solidFill>
              </a:rPr>
              <a:t>	</a:t>
            </a:r>
            <a:r>
              <a:rPr lang="fr-FR" dirty="0"/>
              <a:t>Contrer l’adversaire n’est pas une action dépourvue de risque. Si ce dernier gagne son contrat, il va bénéficier d’un important bonus :</a:t>
            </a:r>
          </a:p>
          <a:p>
            <a:pPr algn="just"/>
            <a:r>
              <a:rPr lang="fr-FR" i="1" dirty="0"/>
              <a:t>	- Les points de levées sont multipliées par 2. Si le total obtenu atteint 100, il donne droit à la prime de manche.</a:t>
            </a:r>
          </a:p>
          <a:p>
            <a:pPr algn="just"/>
            <a:r>
              <a:rPr lang="fr-FR" i="1" dirty="0"/>
              <a:t>	- Une prime supplémentaire de bien jouée lui est accordée</a:t>
            </a:r>
          </a:p>
          <a:p>
            <a:pPr algn="just"/>
            <a:r>
              <a:rPr lang="fr-FR" i="1" dirty="0"/>
              <a:t>	- Toute levée supplémentaire lui rapporte 100 points non vulnérable, et 200 points vulnérables.</a:t>
            </a:r>
          </a:p>
        </p:txBody>
      </p:sp>
      <p:sp>
        <p:nvSpPr>
          <p:cNvPr id="2" name="ZoneTexte 1">
            <a:extLst>
              <a:ext uri="{FF2B5EF4-FFF2-40B4-BE49-F238E27FC236}">
                <a16:creationId xmlns:a16="http://schemas.microsoft.com/office/drawing/2014/main" id="{2E5BCCB7-CD90-7043-AE47-5BFC3EAEBAD7}"/>
              </a:ext>
            </a:extLst>
          </p:cNvPr>
          <p:cNvSpPr txBox="1"/>
          <p:nvPr/>
        </p:nvSpPr>
        <p:spPr>
          <a:xfrm>
            <a:off x="477364" y="3422719"/>
            <a:ext cx="1245341" cy="369332"/>
          </a:xfrm>
          <a:prstGeom prst="rect">
            <a:avLst/>
          </a:prstGeom>
          <a:noFill/>
        </p:spPr>
        <p:txBody>
          <a:bodyPr wrap="none" rtlCol="0">
            <a:spAutoFit/>
          </a:bodyPr>
          <a:lstStyle/>
          <a:p>
            <a:r>
              <a:rPr lang="fr-FR" dirty="0">
                <a:solidFill>
                  <a:srgbClr val="FFFF00"/>
                </a:solidFill>
              </a:rPr>
              <a:t>Exemples :</a:t>
            </a:r>
          </a:p>
        </p:txBody>
      </p:sp>
      <p:sp>
        <p:nvSpPr>
          <p:cNvPr id="11" name="ZoneTexte 10">
            <a:extLst>
              <a:ext uri="{FF2B5EF4-FFF2-40B4-BE49-F238E27FC236}">
                <a16:creationId xmlns:a16="http://schemas.microsoft.com/office/drawing/2014/main" id="{90C65424-A510-7547-96F3-8E9E6629A80D}"/>
              </a:ext>
            </a:extLst>
          </p:cNvPr>
          <p:cNvSpPr txBox="1"/>
          <p:nvPr/>
        </p:nvSpPr>
        <p:spPr>
          <a:xfrm>
            <a:off x="72778" y="3761401"/>
            <a:ext cx="8762793" cy="2031325"/>
          </a:xfrm>
          <a:prstGeom prst="rect">
            <a:avLst/>
          </a:prstGeom>
          <a:noFill/>
        </p:spPr>
        <p:txBody>
          <a:bodyPr wrap="square" rtlCol="0">
            <a:spAutoFit/>
          </a:bodyPr>
          <a:lstStyle/>
          <a:p>
            <a:pPr algn="just"/>
            <a:r>
              <a:rPr lang="fr-FR" dirty="0"/>
              <a:t>Le contrat est de </a:t>
            </a:r>
            <a:r>
              <a:rPr lang="fr-FR" b="1" dirty="0">
                <a:sym typeface="Symbol"/>
              </a:rPr>
              <a:t>2</a:t>
            </a:r>
            <a:r>
              <a:rPr lang="en-GB" b="1" dirty="0">
                <a:solidFill>
                  <a:srgbClr val="FF0000"/>
                </a:solidFill>
                <a:latin typeface="Times New Roman" charset="0"/>
                <a:ea typeface="ÇlÇr ñæí©" charset="0"/>
                <a:sym typeface="Symbol" charset="0"/>
              </a:rPr>
              <a:t> </a:t>
            </a:r>
            <a:r>
              <a:rPr lang="fr-FR" dirty="0"/>
              <a:t>contré. Donnez la marque pour les cas suivants :</a:t>
            </a:r>
          </a:p>
          <a:p>
            <a:pPr algn="just"/>
            <a:r>
              <a:rPr lang="fr-FR" dirty="0"/>
              <a:t>	-   Contrat gagné Vulnérable puis Non Vulnérable</a:t>
            </a:r>
          </a:p>
          <a:p>
            <a:pPr algn="just"/>
            <a:r>
              <a:rPr lang="fr-FR" dirty="0"/>
              <a:t>	- Contrat gagné avec une levée supplémentaire, Vulnérable puis Non Vulnérable</a:t>
            </a:r>
          </a:p>
          <a:p>
            <a:pPr algn="just"/>
            <a:r>
              <a:rPr lang="fr-FR" dirty="0"/>
              <a:t>	- Contrat gagné avec deux levée supplémentaires, Vulnérable puis Non Vulnérable</a:t>
            </a:r>
          </a:p>
          <a:p>
            <a:endParaRPr lang="fr-FR" dirty="0"/>
          </a:p>
        </p:txBody>
      </p:sp>
      <p:sp>
        <p:nvSpPr>
          <p:cNvPr id="13" name="ZoneTexte 12">
            <a:extLst>
              <a:ext uri="{FF2B5EF4-FFF2-40B4-BE49-F238E27FC236}">
                <a16:creationId xmlns:a16="http://schemas.microsoft.com/office/drawing/2014/main" id="{9B63D7CE-03D6-AB44-8E6B-E1966E9248CA}"/>
              </a:ext>
            </a:extLst>
          </p:cNvPr>
          <p:cNvSpPr txBox="1"/>
          <p:nvPr/>
        </p:nvSpPr>
        <p:spPr>
          <a:xfrm>
            <a:off x="1100035" y="5535200"/>
            <a:ext cx="7735536" cy="646331"/>
          </a:xfrm>
          <a:prstGeom prst="rect">
            <a:avLst/>
          </a:prstGeom>
          <a:noFill/>
        </p:spPr>
        <p:txBody>
          <a:bodyPr wrap="square" rtlCol="0">
            <a:spAutoFit/>
          </a:bodyPr>
          <a:lstStyle/>
          <a:p>
            <a:pPr algn="ctr"/>
            <a:r>
              <a:rPr lang="fr-FR" b="1" dirty="0">
                <a:solidFill>
                  <a:srgbClr val="FFFF00"/>
                </a:solidFill>
              </a:rPr>
              <a:t>Contrer une partielle qui gagne, revient souvent à offrir une manche aux adversaires qu’ils n’avaient pas les moyens de déclarer</a:t>
            </a:r>
          </a:p>
        </p:txBody>
      </p:sp>
      <p:sp>
        <p:nvSpPr>
          <p:cNvPr id="14" name="Titre 3">
            <a:extLst>
              <a:ext uri="{FF2B5EF4-FFF2-40B4-BE49-F238E27FC236}">
                <a16:creationId xmlns:a16="http://schemas.microsoft.com/office/drawing/2014/main" id="{9BF16AC9-A878-6448-A5BA-E11179939F35}"/>
              </a:ext>
            </a:extLst>
          </p:cNvPr>
          <p:cNvSpPr>
            <a:spLocks noGrp="1"/>
          </p:cNvSpPr>
          <p:nvPr>
            <p:ph type="title"/>
          </p:nvPr>
        </p:nvSpPr>
        <p:spPr>
          <a:xfrm>
            <a:off x="1" y="-246659"/>
            <a:ext cx="9078762" cy="1219200"/>
          </a:xfrm>
        </p:spPr>
        <p:txBody>
          <a:bodyPr/>
          <a:lstStyle/>
          <a:p>
            <a:r>
              <a:rPr lang="fr-FR" dirty="0"/>
              <a:t>Les enchères à quatre </a:t>
            </a:r>
            <a:r>
              <a:rPr lang="fr-FR" sz="2800" dirty="0"/>
              <a:t>(sacrifice contre les manches)</a:t>
            </a:r>
          </a:p>
        </p:txBody>
      </p:sp>
    </p:spTree>
    <p:extLst>
      <p:ext uri="{BB962C8B-B14F-4D97-AF65-F5344CB8AC3E}">
        <p14:creationId xmlns:p14="http://schemas.microsoft.com/office/powerpoint/2010/main" val="3070100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9</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lstStyle/>
          <a:p>
            <a:r>
              <a:rPr lang="fr-FR" dirty="0"/>
              <a:t>Les bases d’une intervention</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9</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105880" cy="369332"/>
          </a:xfrm>
          <a:prstGeom prst="rect">
            <a:avLst/>
          </a:prstGeom>
          <a:noFill/>
        </p:spPr>
        <p:txBody>
          <a:bodyPr wrap="none" rtlCol="0">
            <a:spAutoFit/>
          </a:bodyPr>
          <a:lstStyle/>
          <a:p>
            <a:r>
              <a:rPr lang="fr-FR" dirty="0"/>
              <a:t>Séance 12</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6" y="1067988"/>
            <a:ext cx="8985517" cy="2862322"/>
          </a:xfrm>
          <a:prstGeom prst="rect">
            <a:avLst/>
          </a:prstGeom>
          <a:noFill/>
        </p:spPr>
        <p:txBody>
          <a:bodyPr wrap="square" rtlCol="0">
            <a:spAutoFit/>
          </a:bodyPr>
          <a:lstStyle/>
          <a:p>
            <a:r>
              <a:rPr lang="fr-FR" u="sng" dirty="0">
                <a:solidFill>
                  <a:srgbClr val="FFFF00"/>
                </a:solidFill>
              </a:rPr>
              <a:t>Introduction :</a:t>
            </a:r>
          </a:p>
          <a:p>
            <a:pPr algn="just"/>
            <a:r>
              <a:rPr lang="fr-FR" dirty="0">
                <a:solidFill>
                  <a:srgbClr val="FFFF00"/>
                </a:solidFill>
              </a:rPr>
              <a:t>	</a:t>
            </a:r>
            <a:r>
              <a:rPr lang="fr-FR" dirty="0"/>
              <a:t>Les principales raisons pour une intervention sont les suivantes :</a:t>
            </a:r>
          </a:p>
          <a:p>
            <a:pPr algn="just"/>
            <a:r>
              <a:rPr lang="fr-FR" dirty="0"/>
              <a:t>	- Déclarer un contrat gagnant.</a:t>
            </a:r>
          </a:p>
          <a:p>
            <a:pPr algn="just"/>
            <a:r>
              <a:rPr lang="fr-FR" dirty="0"/>
              <a:t>	- Préparer un contrat de sacrifice.</a:t>
            </a:r>
          </a:p>
          <a:p>
            <a:pPr algn="just"/>
            <a:r>
              <a:rPr lang="fr-FR" dirty="0"/>
              <a:t>	- Indiquer une bonne entame.</a:t>
            </a:r>
          </a:p>
          <a:p>
            <a:pPr algn="just"/>
            <a:r>
              <a:rPr lang="fr-FR" dirty="0"/>
              <a:t>	- Gêner les adversaires.</a:t>
            </a:r>
          </a:p>
          <a:p>
            <a:pPr algn="just"/>
            <a:r>
              <a:rPr lang="fr-FR" dirty="0"/>
              <a:t> 	Toutefois, il existe des inconvénients qui sont principalement au nombre de deux :</a:t>
            </a:r>
          </a:p>
          <a:p>
            <a:pPr algn="just"/>
            <a:r>
              <a:rPr lang="fr-FR" dirty="0"/>
              <a:t>	- Risque de pénalité.</a:t>
            </a:r>
          </a:p>
          <a:p>
            <a:pPr algn="just"/>
            <a:r>
              <a:rPr lang="fr-FR" dirty="0"/>
              <a:t>	- Aider le déclarant dans la conduite de son contrat.</a:t>
            </a:r>
          </a:p>
        </p:txBody>
      </p:sp>
      <p:sp>
        <p:nvSpPr>
          <p:cNvPr id="14" name="ZoneTexte 13">
            <a:extLst>
              <a:ext uri="{FF2B5EF4-FFF2-40B4-BE49-F238E27FC236}">
                <a16:creationId xmlns:a16="http://schemas.microsoft.com/office/drawing/2014/main" id="{F321ED6D-B8E5-764B-A1C7-E6259101BB6A}"/>
              </a:ext>
            </a:extLst>
          </p:cNvPr>
          <p:cNvSpPr txBox="1"/>
          <p:nvPr/>
        </p:nvSpPr>
        <p:spPr>
          <a:xfrm>
            <a:off x="158483" y="4163624"/>
            <a:ext cx="8985517" cy="2031325"/>
          </a:xfrm>
          <a:prstGeom prst="rect">
            <a:avLst/>
          </a:prstGeom>
          <a:noFill/>
        </p:spPr>
        <p:txBody>
          <a:bodyPr wrap="square" rtlCol="0">
            <a:spAutoFit/>
          </a:bodyPr>
          <a:lstStyle/>
          <a:p>
            <a:r>
              <a:rPr lang="fr-FR" u="sng" dirty="0">
                <a:solidFill>
                  <a:srgbClr val="FFFF00"/>
                </a:solidFill>
              </a:rPr>
              <a:t>Comment intervenir :</a:t>
            </a:r>
          </a:p>
          <a:p>
            <a:r>
              <a:rPr lang="fr-FR" dirty="0">
                <a:solidFill>
                  <a:srgbClr val="FFFF00"/>
                </a:solidFill>
              </a:rPr>
              <a:t>	</a:t>
            </a:r>
            <a:r>
              <a:rPr lang="fr-FR" dirty="0"/>
              <a:t>Les principales interventions sont les suivantes :</a:t>
            </a:r>
          </a:p>
          <a:p>
            <a:r>
              <a:rPr lang="fr-FR" dirty="0"/>
              <a:t>	- Intervention par une couleur.</a:t>
            </a:r>
          </a:p>
          <a:p>
            <a:r>
              <a:rPr lang="fr-FR" dirty="0"/>
              <a:t>	- Intervention à Sans Atout.</a:t>
            </a:r>
          </a:p>
          <a:p>
            <a:r>
              <a:rPr lang="fr-FR" dirty="0"/>
              <a:t>	- Intervention par une enchère de bicolore.</a:t>
            </a:r>
          </a:p>
          <a:p>
            <a:r>
              <a:rPr lang="fr-FR" dirty="0"/>
              <a:t>	- Intervention par contre.</a:t>
            </a:r>
          </a:p>
          <a:p>
            <a:endParaRPr lang="fr-FR" dirty="0"/>
          </a:p>
        </p:txBody>
      </p:sp>
    </p:spTree>
    <p:extLst>
      <p:ext uri="{BB962C8B-B14F-4D97-AF65-F5344CB8AC3E}">
        <p14:creationId xmlns:p14="http://schemas.microsoft.com/office/powerpoint/2010/main" val="3277302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Papier.thmx</Template>
  <TotalTime>22100</TotalTime>
  <Words>3966</Words>
  <Application>Microsoft Macintosh PowerPoint</Application>
  <PresentationFormat>Affichage à l'écran (4:3)</PresentationFormat>
  <Paragraphs>667</Paragraphs>
  <Slides>20</Slides>
  <Notes>19</Notes>
  <HiddenSlides>0</HiddenSlides>
  <MMClips>0</MMClips>
  <ScaleCrop>false</ScaleCrop>
  <HeadingPairs>
    <vt:vector size="8" baseType="variant">
      <vt:variant>
        <vt:lpstr>Polices utilisées</vt:lpstr>
      </vt:variant>
      <vt:variant>
        <vt:i4>10</vt:i4>
      </vt:variant>
      <vt:variant>
        <vt:lpstr>Thème</vt:lpstr>
      </vt:variant>
      <vt:variant>
        <vt:i4>1</vt:i4>
      </vt:variant>
      <vt:variant>
        <vt:lpstr>Serveurs OLE incorporés</vt:lpstr>
      </vt:variant>
      <vt:variant>
        <vt:i4>1</vt:i4>
      </vt:variant>
      <vt:variant>
        <vt:lpstr>Titres des diapositives</vt:lpstr>
      </vt:variant>
      <vt:variant>
        <vt:i4>20</vt:i4>
      </vt:variant>
    </vt:vector>
  </HeadingPairs>
  <TitlesOfParts>
    <vt:vector size="32" baseType="lpstr">
      <vt:lpstr>ＭＳ Ｐゴシック</vt:lpstr>
      <vt:lpstr>Apple Chancery</vt:lpstr>
      <vt:lpstr>Arial</vt:lpstr>
      <vt:lpstr>Calibri</vt:lpstr>
      <vt:lpstr>Cambria</vt:lpstr>
      <vt:lpstr>ÇlÇr ñæí©</vt:lpstr>
      <vt:lpstr>Constantia</vt:lpstr>
      <vt:lpstr>Symbol</vt:lpstr>
      <vt:lpstr>Times New Roman</vt:lpstr>
      <vt:lpstr>Wingdings 2</vt:lpstr>
      <vt:lpstr>Papier</vt:lpstr>
      <vt:lpstr>Feuille de calcul</vt:lpstr>
      <vt:lpstr>Initiation aux différentes interventions après une ouverture au Palier de 1</vt:lpstr>
      <vt:lpstr>Les enchères à quatre (les grands principes)</vt:lpstr>
      <vt:lpstr>Les enchères à quatre (les grands principes)</vt:lpstr>
      <vt:lpstr>Présentation PowerPoint</vt:lpstr>
      <vt:lpstr>Les enchères à quatre (les grands principes)</vt:lpstr>
      <vt:lpstr>Les enchères à quatre (sacrifice contre les manches)</vt:lpstr>
      <vt:lpstr>Les enchères à quatre (sacrifice contre les manches)</vt:lpstr>
      <vt:lpstr>Les enchères à quatre (sacrifice contre les manches)</vt:lpstr>
      <vt:lpstr>Les bases d’une intervention</vt:lpstr>
      <vt:lpstr>Les Interventions par une couleur</vt:lpstr>
      <vt:lpstr>Les Interventions par une couleur</vt:lpstr>
      <vt:lpstr>Présentation PowerPoint</vt:lpstr>
      <vt:lpstr>Les Interventions par Sans Atout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ENS de Cachan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 Luc NEAU</dc:creator>
  <cp:lastModifiedBy>jean luc neau</cp:lastModifiedBy>
  <cp:revision>651</cp:revision>
  <cp:lastPrinted>2018-04-12T10:00:19Z</cp:lastPrinted>
  <dcterms:created xsi:type="dcterms:W3CDTF">2014-03-10T09:34:54Z</dcterms:created>
  <dcterms:modified xsi:type="dcterms:W3CDTF">2021-11-23T07:15:28Z</dcterms:modified>
</cp:coreProperties>
</file>