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92" r:id="rId2"/>
    <p:sldId id="260" r:id="rId3"/>
    <p:sldId id="277" r:id="rId4"/>
    <p:sldId id="282" r:id="rId5"/>
    <p:sldId id="263" r:id="rId6"/>
    <p:sldId id="278" r:id="rId7"/>
    <p:sldId id="285" r:id="rId8"/>
    <p:sldId id="286" r:id="rId9"/>
    <p:sldId id="264" r:id="rId10"/>
    <p:sldId id="288" r:id="rId11"/>
    <p:sldId id="287" r:id="rId12"/>
    <p:sldId id="284" r:id="rId13"/>
    <p:sldId id="279" r:id="rId14"/>
    <p:sldId id="265" r:id="rId15"/>
    <p:sldId id="289" r:id="rId16"/>
    <p:sldId id="293" r:id="rId17"/>
    <p:sldId id="294" r:id="rId18"/>
    <p:sldId id="296" r:id="rId19"/>
    <p:sldId id="295" r:id="rId20"/>
    <p:sldId id="290" r:id="rId21"/>
    <p:sldId id="291" r:id="rId22"/>
    <p:sldId id="27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39"/>
    <p:restoredTop sz="92906"/>
  </p:normalViewPr>
  <p:slideViewPr>
    <p:cSldViewPr snapToGrid="0" snapToObjects="1">
      <p:cViewPr varScale="1">
        <p:scale>
          <a:sx n="117" d="100"/>
          <a:sy n="117" d="100"/>
        </p:scale>
        <p:origin x="171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7FA134-AE8B-BF41-A13D-B2DE56DFE49C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B64284-8432-854E-9716-CF8197D109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1440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Mêmes règles que pour une ouverture Majeure.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0940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Lors de sa deuxième enchère, l’ouvreur devra préciser la forme et la force de sa main. Les enchères à Sans Atout (main régulière) encadreront l’ouverture de 1SA.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67057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Comme dans le cour précédent, les enchères inutiles nous serviront de question sur la force de la main du partenaire pour des propositions de manche ou de chelem.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76045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Cette façon de procéder peut induire un contrat non optimal mais il n’y a pas de remède.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1811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Attention pour les deux dernières enchères, la première est non </a:t>
            </a:r>
            <a:r>
              <a:rPr lang="fr-FR" dirty="0" err="1"/>
              <a:t>Fittée</a:t>
            </a:r>
            <a:r>
              <a:rPr lang="fr-FR" dirty="0"/>
              <a:t>, la seconde est </a:t>
            </a:r>
            <a:r>
              <a:rPr lang="fr-FR" dirty="0" err="1"/>
              <a:t>fittée</a:t>
            </a:r>
            <a:r>
              <a:rPr lang="fr-FR" dirty="0"/>
              <a:t> par 4 cartes.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62586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Le bicolore économique est très élastique, 12 19HL. Donc sur un bicolore économique on ne reparle que si nous avons un minimum de 8-9H. On est déjà en danger au palier de 3.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01268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Pour la dernière donne, vous n’avez pas encore indiqué à votre partenaire que vous possédez 5 cartes à Trèfles. Il faut absolument les annoncer.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21837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Cette notion va être fondamentale pour la suite des enchères. Un bicolore cher promet :</a:t>
            </a:r>
          </a:p>
          <a:p>
            <a:r>
              <a:rPr lang="fr-FR" dirty="0"/>
              <a:t>	- Au moins 9 cartes dans les deux couleurs annoncées</a:t>
            </a:r>
          </a:p>
          <a:p>
            <a:r>
              <a:rPr lang="fr-FR" dirty="0"/>
              <a:t>	- un nombre de points compris entre 19HL et 23HL après une réponse au palier de 1, Forcing de manche après une réponse au palier de 2 (donc un minimum de 15H).</a:t>
            </a:r>
          </a:p>
          <a:p>
            <a:r>
              <a:rPr lang="fr-FR" dirty="0"/>
              <a:t>Le bicolore cher n'est pas forcing de manche mais impose à la paire de jouer au palier de 3.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03821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Quelques réponses conventionnelles :</a:t>
            </a:r>
          </a:p>
          <a:p>
            <a:r>
              <a:rPr lang="fr-FR" dirty="0"/>
              <a:t>	- 3SA : quantitatif pour 6SA si le partenaire est maximum de son enchère</a:t>
            </a:r>
          </a:p>
          <a:p>
            <a:r>
              <a:rPr lang="fr-FR" dirty="0"/>
              <a:t>	- 4SA : quantitatif pour 6SA si le partenaire n'est pas minimum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8235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C'est la technique du balayage pour retrouver un Fit au moins 4-4. Le répondant décrit en priorité sa distribution dans une zone de points déterminée.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6122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Ce dialogue doit permettre d'encadrer le nombre de points du camp afin de déterminer le bon contrat (partielle, manche ou chelem).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74093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Les différentes réponses sachant que la priorité est la </a:t>
            </a:r>
            <a:r>
              <a:rPr lang="fr-FR" dirty="0" err="1"/>
              <a:t>recher</a:t>
            </a:r>
            <a:r>
              <a:rPr lang="fr-FR" dirty="0"/>
              <a:t> d'un Fit Majeur puis les Sans Atout et enfin le contrat en mineure.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81393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Vous remarquerez qu'il y a 4 cartes dans la Majeure, du fait que l'ouverture n'a pas été faite en Majeure.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50969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Les </a:t>
            </a:r>
            <a:r>
              <a:rPr lang="fr-FR" dirty="0" err="1"/>
              <a:t>fits</a:t>
            </a:r>
            <a:r>
              <a:rPr lang="fr-FR" dirty="0"/>
              <a:t> de politesse de l’ouvreur.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828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Les différents </a:t>
            </a:r>
            <a:r>
              <a:rPr lang="fr-FR" dirty="0" err="1"/>
              <a:t>Fits</a:t>
            </a:r>
            <a:r>
              <a:rPr lang="fr-FR" dirty="0"/>
              <a:t> de l’ouvreur dans la couleur du partenaire. Les </a:t>
            </a:r>
            <a:r>
              <a:rPr lang="fr-FR" dirty="0" err="1"/>
              <a:t>Fits</a:t>
            </a:r>
            <a:r>
              <a:rPr lang="fr-FR" dirty="0"/>
              <a:t> directs sont Non Forcing.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73192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C’est la  technique du balayage pour retrouver un fit dans une des deux majeures.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15666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Même procédure pour les manches : palier inutile = question sur la force de la main</a:t>
            </a:r>
          </a:p>
          <a:p>
            <a:r>
              <a:rPr lang="fr-FR" dirty="0"/>
              <a:t>On passe ou on impose la manche en fonction de la force combinée des deux mains et de la table de décision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4858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Titr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space réservé de la date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C02B4E1-A15D-2248-A074-9D7BC002DAAA}" type="datetime1">
              <a:rPr lang="fr-FR" smtClean="0"/>
              <a:t>13/10/2021</a:t>
            </a:fld>
            <a:endParaRPr lang="en-US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A6ADADC-F5A5-084D-BC07-437CA41B219D}" type="datetime1">
              <a:rPr lang="fr-FR" smtClean="0"/>
              <a:t>13/10/2021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FCE305-3AA7-6242-BA07-250AC6B6452A}" type="datetime1">
              <a:rPr lang="fr-FR" smtClean="0"/>
              <a:t>13/10/2021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C61C36FF-ECE3-504D-AEE9-E023D7D7C719}" type="datetime1">
              <a:rPr lang="fr-FR" smtClean="0"/>
              <a:t>13/10/2021</a:t>
            </a:fld>
            <a:endParaRPr lang="en-US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6" name="Espace réservé du pied de pag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A69D854-6AE9-8144-BF77-3090FEB323C1}" type="datetime1">
              <a:rPr lang="fr-FR" smtClean="0"/>
              <a:t>13/10/2021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cxnSp>
        <p:nvCxnSpPr>
          <p:cNvPr id="7" name="Connecteur droit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3AE534E9-4C9C-EF41-AA95-58364E2553FA}" type="datetime1">
              <a:rPr lang="fr-FR" smtClean="0"/>
              <a:t>13/10/2021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C5E977A-388D-F74B-B8CA-1F64959F04AC}" type="datetime1">
              <a:rPr lang="fr-FR" smtClean="0"/>
              <a:t>13/10/2021</a:t>
            </a:fld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2" name="Espace réservé du contenu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34" name="Espace réservé du contenu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82ADD30-4C6C-DE48-9120-9DBE0D0D5F73}" type="datetime1">
              <a:rPr lang="fr-FR" smtClean="0"/>
              <a:t>13/10/2021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02168E8-6707-6D4C-9C53-A1731D7FBD75}" type="datetime1">
              <a:rPr lang="fr-FR" smtClean="0"/>
              <a:t>13/10/2021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ce réservé du contenu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1" name="Titr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D2474C2F-8C6E-844E-A8F9-DB141D63917B}" type="datetime1">
              <a:rPr lang="fr-FR" smtClean="0"/>
              <a:t>13/10/2021</a:t>
            </a:fld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fr-FR"/>
              <a:t>Faire glisser l'image vers l'espace réservé ou cliquer sur l'icône pour l'ajouter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B700349-1B6B-EB45-B7C4-624F57D96442}" type="datetime1">
              <a:rPr lang="fr-FR" smtClean="0"/>
              <a:t>13/10/2021</a:t>
            </a:fld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1E33348-66EB-564B-8BFE-0EB9735921BE}" type="datetime1">
              <a:rPr lang="fr-FR" smtClean="0"/>
              <a:t>13/10/2021</a:t>
            </a:fld>
            <a:endParaRPr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E6E45755-3121-504B-8EE8-9CED5FD2A1E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</a:t>
            </a:fld>
            <a:endParaRPr kumimoji="0" lang="en-US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7422998-A4EB-9644-A4CB-4E42B41FC1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3" y="162962"/>
            <a:ext cx="1377788" cy="59903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EDCD9EB-005A-734D-88CA-79D2DFA313E4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B483481-382E-8544-A239-1EC5316AEEC7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500B636-B009-7B4C-828D-FCC05D5F1106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6</a:t>
            </a:r>
          </a:p>
        </p:txBody>
      </p:sp>
      <p:sp>
        <p:nvSpPr>
          <p:cNvPr id="9" name="Titre 2">
            <a:extLst>
              <a:ext uri="{FF2B5EF4-FFF2-40B4-BE49-F238E27FC236}">
                <a16:creationId xmlns:a16="http://schemas.microsoft.com/office/drawing/2014/main" id="{68E1FB09-5D7F-E44C-8611-6748679CE589}"/>
              </a:ext>
            </a:extLst>
          </p:cNvPr>
          <p:cNvSpPr txBox="1">
            <a:spLocks/>
          </p:cNvSpPr>
          <p:nvPr/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lang="en-US" sz="48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Les enchères (partie 3)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1421EDF-5D9C-B247-9540-58279375D476}"/>
              </a:ext>
            </a:extLst>
          </p:cNvPr>
          <p:cNvSpPr txBox="1"/>
          <p:nvPr/>
        </p:nvSpPr>
        <p:spPr>
          <a:xfrm>
            <a:off x="2725794" y="1681375"/>
            <a:ext cx="34243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dirty="0">
                <a:solidFill>
                  <a:schemeClr val="tx2">
                    <a:lumMod val="90000"/>
                  </a:schemeClr>
                </a:solidFill>
              </a:rPr>
              <a:t>Les ouvertures mineures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5B3F5B8-6E54-174F-AC8D-04483F21DC53}"/>
              </a:ext>
            </a:extLst>
          </p:cNvPr>
          <p:cNvSpPr txBox="1"/>
          <p:nvPr/>
        </p:nvSpPr>
        <p:spPr>
          <a:xfrm>
            <a:off x="1971608" y="2411560"/>
            <a:ext cx="52007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dirty="0">
                <a:solidFill>
                  <a:schemeClr val="tx2">
                    <a:lumMod val="90000"/>
                  </a:schemeClr>
                </a:solidFill>
              </a:rPr>
              <a:t>Les réponses aux ouvertures mineures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5B80DC69-4845-B049-999C-7A1FEFBB4BEF}"/>
              </a:ext>
            </a:extLst>
          </p:cNvPr>
          <p:cNvSpPr txBox="1"/>
          <p:nvPr/>
        </p:nvSpPr>
        <p:spPr>
          <a:xfrm>
            <a:off x="2658622" y="3182142"/>
            <a:ext cx="38267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dirty="0">
                <a:solidFill>
                  <a:schemeClr val="tx2">
                    <a:lumMod val="90000"/>
                  </a:schemeClr>
                </a:solidFill>
              </a:rPr>
              <a:t>Les redemande de l’ouvreur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73672A84-4181-D24A-958E-150E9A4A2542}"/>
              </a:ext>
            </a:extLst>
          </p:cNvPr>
          <p:cNvSpPr txBox="1"/>
          <p:nvPr/>
        </p:nvSpPr>
        <p:spPr>
          <a:xfrm>
            <a:off x="1783571" y="3952724"/>
            <a:ext cx="54178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dirty="0">
                <a:solidFill>
                  <a:schemeClr val="tx2">
                    <a:lumMod val="90000"/>
                  </a:schemeClr>
                </a:solidFill>
              </a:rPr>
              <a:t>La notion de bicolore cher de l’ouvreur  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054978E-099F-864C-B7FB-DFF77FC518B4}"/>
              </a:ext>
            </a:extLst>
          </p:cNvPr>
          <p:cNvSpPr txBox="1"/>
          <p:nvPr/>
        </p:nvSpPr>
        <p:spPr>
          <a:xfrm>
            <a:off x="2398515" y="4733052"/>
            <a:ext cx="41879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dirty="0">
                <a:solidFill>
                  <a:schemeClr val="tx2">
                    <a:lumMod val="90000"/>
                  </a:schemeClr>
                </a:solidFill>
              </a:rPr>
              <a:t>Le  bicolore à saut de l’ouvreur</a:t>
            </a:r>
          </a:p>
        </p:txBody>
      </p:sp>
    </p:spTree>
    <p:extLst>
      <p:ext uri="{BB962C8B-B14F-4D97-AF65-F5344CB8AC3E}">
        <p14:creationId xmlns:p14="http://schemas.microsoft.com/office/powerpoint/2010/main" val="20031764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2" name="Titre 2">
            <a:extLst>
              <a:ext uri="{FF2B5EF4-FFF2-40B4-BE49-F238E27FC236}">
                <a16:creationId xmlns:a16="http://schemas.microsoft.com/office/drawing/2014/main" id="{9337347B-C908-4240-B941-903B8CC57994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L’attitude de l’ouvreur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2B3CE7CC-F35A-5148-99B8-65C04E83B207}"/>
              </a:ext>
            </a:extLst>
          </p:cNvPr>
          <p:cNvSpPr txBox="1"/>
          <p:nvPr/>
        </p:nvSpPr>
        <p:spPr>
          <a:xfrm>
            <a:off x="268843" y="1250800"/>
            <a:ext cx="33627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Dans ce cas l’ouvreur indique sa </a:t>
            </a:r>
          </a:p>
          <a:p>
            <a:r>
              <a:rPr lang="fr-FR"/>
              <a:t>majeure la plus économique.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D0473D3A-FB05-4042-B24E-206674A87034}"/>
              </a:ext>
            </a:extLst>
          </p:cNvPr>
          <p:cNvSpPr txBox="1"/>
          <p:nvPr/>
        </p:nvSpPr>
        <p:spPr>
          <a:xfrm>
            <a:off x="3915790" y="1112300"/>
            <a:ext cx="3297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92D050"/>
                </a:solidFill>
              </a:rPr>
              <a:t>Sud	</a:t>
            </a:r>
            <a:r>
              <a:rPr lang="fr-FR">
                <a:solidFill>
                  <a:srgbClr val="FF0000"/>
                </a:solidFill>
              </a:rPr>
              <a:t>Ouest	</a:t>
            </a:r>
            <a:r>
              <a:rPr lang="fr-FR">
                <a:solidFill>
                  <a:srgbClr val="92D050"/>
                </a:solidFill>
              </a:rPr>
              <a:t>Nord	</a:t>
            </a:r>
            <a:r>
              <a:rPr lang="fr-FR">
                <a:solidFill>
                  <a:srgbClr val="FF0000"/>
                </a:solidFill>
              </a:rPr>
              <a:t>Est</a:t>
            </a:r>
          </a:p>
          <a:p>
            <a:r>
              <a:rPr lang="fr-FR"/>
              <a:t>	1</a:t>
            </a:r>
            <a:r>
              <a:rPr lang="fr-FR" b="1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>
                <a:sym typeface="Symbol"/>
              </a:rPr>
              <a:t>passe	</a:t>
            </a:r>
            <a:r>
              <a:rPr lang="fr-FR"/>
              <a:t> 1</a:t>
            </a:r>
            <a:r>
              <a:rPr lang="fr-FR" b="1">
                <a:solidFill>
                  <a:srgbClr val="FF0000"/>
                </a:solidFill>
                <a:sym typeface="Symbol"/>
              </a:rPr>
              <a:t></a:t>
            </a:r>
            <a:endParaRPr lang="fr-FR"/>
          </a:p>
          <a:p>
            <a:r>
              <a:rPr lang="fr-FR" b="1">
                <a:sym typeface="Symbol"/>
              </a:rPr>
              <a:t>passe	</a:t>
            </a:r>
            <a:r>
              <a:rPr lang="fr-FR"/>
              <a:t>1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r>
              <a:rPr lang="fr-FR" b="1">
                <a:solidFill>
                  <a:schemeClr val="bg1"/>
                </a:solidFill>
                <a:sym typeface="Symbol"/>
              </a:rPr>
              <a:t> </a:t>
            </a:r>
            <a:r>
              <a:rPr lang="fr-FR" b="1">
                <a:sym typeface="Symbol"/>
              </a:rPr>
              <a:t>	</a:t>
            </a:r>
          </a:p>
        </p:txBody>
      </p:sp>
      <p:pic>
        <p:nvPicPr>
          <p:cNvPr id="27" name="Image 26">
            <a:extLst>
              <a:ext uri="{FF2B5EF4-FFF2-40B4-BE49-F238E27FC236}">
                <a16:creationId xmlns:a16="http://schemas.microsoft.com/office/drawing/2014/main" id="{C99EE797-F32E-D644-9D34-CDF5A9049E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415" y="1897131"/>
            <a:ext cx="1016000" cy="1016000"/>
          </a:xfrm>
          <a:prstGeom prst="rect">
            <a:avLst/>
          </a:prstGeom>
        </p:spPr>
      </p:pic>
      <p:sp>
        <p:nvSpPr>
          <p:cNvPr id="28" name="Text Box 1">
            <a:extLst>
              <a:ext uri="{FF2B5EF4-FFF2-40B4-BE49-F238E27FC236}">
                <a16:creationId xmlns:a16="http://schemas.microsoft.com/office/drawing/2014/main" id="{DEA8B20F-7D61-CF45-9C50-F058220912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411" y="198603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RD87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RV98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AD109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690F2228-E3D7-5E42-BA3B-6975D19DB953}"/>
              </a:ext>
            </a:extLst>
          </p:cNvPr>
          <p:cNvSpPr txBox="1"/>
          <p:nvPr/>
        </p:nvSpPr>
        <p:spPr>
          <a:xfrm>
            <a:off x="325396" y="3039016"/>
            <a:ext cx="3480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FF00"/>
                </a:solidFill>
              </a:rPr>
              <a:t>Développement des enchères :</a:t>
            </a:r>
            <a:endParaRPr lang="fr-FR"/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862DE5E4-2F12-EB40-84BE-3B6C6F323CC4}"/>
              </a:ext>
            </a:extLst>
          </p:cNvPr>
          <p:cNvSpPr txBox="1"/>
          <p:nvPr/>
        </p:nvSpPr>
        <p:spPr>
          <a:xfrm>
            <a:off x="183070" y="3319785"/>
            <a:ext cx="892827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Évoquons le cas maintenant où le répondant possède 4 cartes dans la couleur majeure de</a:t>
            </a:r>
          </a:p>
          <a:p>
            <a:r>
              <a:rPr lang="fr-FR"/>
              <a:t>l’ouvreur. Toutes ces enchères sont </a:t>
            </a:r>
            <a:r>
              <a:rPr lang="fr-FR">
                <a:solidFill>
                  <a:srgbClr val="FFFF00"/>
                </a:solidFill>
              </a:rPr>
              <a:t>Non Forcing </a:t>
            </a:r>
            <a:r>
              <a:rPr lang="fr-FR"/>
              <a:t>et expriment :</a:t>
            </a:r>
          </a:p>
          <a:p>
            <a:r>
              <a:rPr lang="fr-FR">
                <a:solidFill>
                  <a:srgbClr val="FFFF00"/>
                </a:solidFill>
              </a:rPr>
              <a:t>	- Au palier de 2 6-10HLD</a:t>
            </a:r>
          </a:p>
          <a:p>
            <a:r>
              <a:rPr lang="fr-FR">
                <a:solidFill>
                  <a:srgbClr val="FFFF00"/>
                </a:solidFill>
              </a:rPr>
              <a:t>	- Au palier de 3 11-12HLD</a:t>
            </a:r>
          </a:p>
          <a:p>
            <a:r>
              <a:rPr lang="fr-FR">
                <a:solidFill>
                  <a:srgbClr val="FFFF00"/>
                </a:solidFill>
              </a:rPr>
              <a:t>	- Au palier de 4 13-15HLD</a:t>
            </a:r>
          </a:p>
        </p:txBody>
      </p:sp>
      <p:pic>
        <p:nvPicPr>
          <p:cNvPr id="32" name="Image 31">
            <a:extLst>
              <a:ext uri="{FF2B5EF4-FFF2-40B4-BE49-F238E27FC236}">
                <a16:creationId xmlns:a16="http://schemas.microsoft.com/office/drawing/2014/main" id="{A9580C78-BEC7-8946-A45B-3615D4EB49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533" y="4986155"/>
            <a:ext cx="1016000" cy="1016000"/>
          </a:xfrm>
          <a:prstGeom prst="rect">
            <a:avLst/>
          </a:prstGeom>
        </p:spPr>
      </p:pic>
      <p:sp>
        <p:nvSpPr>
          <p:cNvPr id="33" name="Text Box 1">
            <a:extLst>
              <a:ext uri="{FF2B5EF4-FFF2-40B4-BE49-F238E27FC236}">
                <a16:creationId xmlns:a16="http://schemas.microsoft.com/office/drawing/2014/main" id="{8ADE2EA1-016E-9A45-A904-0ECDB599F3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6" y="507505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RV102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ADV98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4" name="Text Box 1">
            <a:extLst>
              <a:ext uri="{FF2B5EF4-FFF2-40B4-BE49-F238E27FC236}">
                <a16:creationId xmlns:a16="http://schemas.microsoft.com/office/drawing/2014/main" id="{D973E32A-9DEC-6C41-9C68-2E4B1CF85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8880" y="507505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D973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D864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D82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73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6D29EDA1-34AC-5C40-9390-76AE043011CE}"/>
              </a:ext>
            </a:extLst>
          </p:cNvPr>
          <p:cNvSpPr txBox="1"/>
          <p:nvPr/>
        </p:nvSpPr>
        <p:spPr>
          <a:xfrm>
            <a:off x="4427764" y="4968173"/>
            <a:ext cx="32976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92D050"/>
                </a:solidFill>
              </a:rPr>
              <a:t>Sud	</a:t>
            </a:r>
            <a:r>
              <a:rPr lang="fr-FR">
                <a:solidFill>
                  <a:srgbClr val="FF0000"/>
                </a:solidFill>
              </a:rPr>
              <a:t>Ouest	</a:t>
            </a:r>
            <a:r>
              <a:rPr lang="fr-FR">
                <a:solidFill>
                  <a:srgbClr val="92D050"/>
                </a:solidFill>
              </a:rPr>
              <a:t>Nord	</a:t>
            </a:r>
            <a:r>
              <a:rPr lang="fr-FR">
                <a:solidFill>
                  <a:srgbClr val="FF0000"/>
                </a:solidFill>
              </a:rPr>
              <a:t>Est</a:t>
            </a:r>
          </a:p>
          <a:p>
            <a:r>
              <a:rPr lang="fr-FR"/>
              <a:t>	 1</a:t>
            </a:r>
            <a:r>
              <a:rPr lang="fr-FR" b="1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>
                <a:sym typeface="Symbol"/>
              </a:rPr>
              <a:t>passe	</a:t>
            </a:r>
            <a:r>
              <a:rPr lang="fr-FR"/>
              <a:t> 1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endParaRPr lang="fr-FR"/>
          </a:p>
          <a:p>
            <a:r>
              <a:rPr lang="fr-FR" b="1">
                <a:sym typeface="Symbol"/>
              </a:rPr>
              <a:t>passe	</a:t>
            </a:r>
            <a:r>
              <a:rPr lang="fr-FR"/>
              <a:t> 1</a:t>
            </a:r>
            <a:r>
              <a:rPr lang="fr-FR" b="1">
                <a:solidFill>
                  <a:schemeClr val="bg1"/>
                </a:solidFill>
                <a:sym typeface="Symbol"/>
              </a:rPr>
              <a:t>	</a:t>
            </a:r>
            <a:r>
              <a:rPr lang="fr-FR" b="1">
                <a:sym typeface="Symbol"/>
              </a:rPr>
              <a:t> passe	</a:t>
            </a:r>
            <a:r>
              <a:rPr lang="fr-FR"/>
              <a:t> 2</a:t>
            </a:r>
            <a:r>
              <a:rPr lang="fr-FR" b="1">
                <a:solidFill>
                  <a:schemeClr val="bg1"/>
                </a:solidFill>
                <a:sym typeface="Symbol"/>
              </a:rPr>
              <a:t></a:t>
            </a:r>
          </a:p>
          <a:p>
            <a:r>
              <a:rPr lang="fr-FR" b="1">
                <a:sym typeface="Symbol"/>
              </a:rPr>
              <a:t>passe	</a:t>
            </a:r>
            <a:r>
              <a:rPr lang="fr-FR"/>
              <a:t> 3</a:t>
            </a:r>
            <a:r>
              <a:rPr lang="fr-FR" b="1">
                <a:solidFill>
                  <a:schemeClr val="bg1"/>
                </a:solidFill>
                <a:sym typeface="Symbol"/>
              </a:rPr>
              <a:t>	 </a:t>
            </a:r>
            <a:r>
              <a:rPr lang="fr-FR" b="1">
                <a:sym typeface="Symbol"/>
              </a:rPr>
              <a:t>Fin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8290ECB-046A-3745-BD6D-AAD00B2C833B}"/>
              </a:ext>
            </a:extLst>
          </p:cNvPr>
          <p:cNvSpPr txBox="1"/>
          <p:nvPr/>
        </p:nvSpPr>
        <p:spPr>
          <a:xfrm>
            <a:off x="5202047" y="6120231"/>
            <a:ext cx="2732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La proposition est refusée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52570DA5-232E-EF42-9DC8-6DB1DA788A7E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6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5A14B271-E991-EB41-9C85-A13CFFFF6FD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10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07607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2" name="Titre 2">
            <a:extLst>
              <a:ext uri="{FF2B5EF4-FFF2-40B4-BE49-F238E27FC236}">
                <a16:creationId xmlns:a16="http://schemas.microsoft.com/office/drawing/2014/main" id="{9337347B-C908-4240-B941-903B8CC57994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L’attitude de l’ouvreur</a:t>
            </a:r>
          </a:p>
        </p:txBody>
      </p:sp>
      <p:pic>
        <p:nvPicPr>
          <p:cNvPr id="32" name="Image 31">
            <a:extLst>
              <a:ext uri="{FF2B5EF4-FFF2-40B4-BE49-F238E27FC236}">
                <a16:creationId xmlns:a16="http://schemas.microsoft.com/office/drawing/2014/main" id="{A9580C78-BEC7-8946-A45B-3615D4EB49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533" y="3722667"/>
            <a:ext cx="1016000" cy="1016000"/>
          </a:xfrm>
          <a:prstGeom prst="rect">
            <a:avLst/>
          </a:prstGeom>
        </p:spPr>
      </p:pic>
      <p:sp>
        <p:nvSpPr>
          <p:cNvPr id="33" name="Text Box 1">
            <a:extLst>
              <a:ext uri="{FF2B5EF4-FFF2-40B4-BE49-F238E27FC236}">
                <a16:creationId xmlns:a16="http://schemas.microsoft.com/office/drawing/2014/main" id="{8ADE2EA1-016E-9A45-A904-0ECDB599F3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6" y="381156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RV102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ADV98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4" name="Text Box 1">
            <a:extLst>
              <a:ext uri="{FF2B5EF4-FFF2-40B4-BE49-F238E27FC236}">
                <a16:creationId xmlns:a16="http://schemas.microsoft.com/office/drawing/2014/main" id="{D973E32A-9DEC-6C41-9C68-2E4B1CF85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8880" y="381156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D973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RDV6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D82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73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6D29EDA1-34AC-5C40-9390-76AE043011CE}"/>
              </a:ext>
            </a:extLst>
          </p:cNvPr>
          <p:cNvSpPr txBox="1"/>
          <p:nvPr/>
        </p:nvSpPr>
        <p:spPr>
          <a:xfrm>
            <a:off x="4427764" y="3704685"/>
            <a:ext cx="32976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92D050"/>
                </a:solidFill>
              </a:rPr>
              <a:t>Sud	</a:t>
            </a:r>
            <a:r>
              <a:rPr lang="fr-FR">
                <a:solidFill>
                  <a:srgbClr val="FF0000"/>
                </a:solidFill>
              </a:rPr>
              <a:t>Ouest	</a:t>
            </a:r>
            <a:r>
              <a:rPr lang="fr-FR">
                <a:solidFill>
                  <a:srgbClr val="92D050"/>
                </a:solidFill>
              </a:rPr>
              <a:t>Nord	</a:t>
            </a:r>
            <a:r>
              <a:rPr lang="fr-FR">
                <a:solidFill>
                  <a:srgbClr val="FF0000"/>
                </a:solidFill>
              </a:rPr>
              <a:t>Est</a:t>
            </a:r>
          </a:p>
          <a:p>
            <a:r>
              <a:rPr lang="fr-FR"/>
              <a:t>	 1</a:t>
            </a:r>
            <a:r>
              <a:rPr lang="fr-FR" b="1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>
                <a:sym typeface="Symbol"/>
              </a:rPr>
              <a:t>passe	</a:t>
            </a:r>
            <a:r>
              <a:rPr lang="fr-FR"/>
              <a:t> 1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endParaRPr lang="fr-FR"/>
          </a:p>
          <a:p>
            <a:r>
              <a:rPr lang="fr-FR" b="1">
                <a:sym typeface="Symbol"/>
              </a:rPr>
              <a:t>passe	</a:t>
            </a:r>
            <a:r>
              <a:rPr lang="fr-FR"/>
              <a:t> 1</a:t>
            </a:r>
            <a:r>
              <a:rPr lang="fr-FR" b="1">
                <a:solidFill>
                  <a:schemeClr val="bg1"/>
                </a:solidFill>
                <a:sym typeface="Symbol"/>
              </a:rPr>
              <a:t>	</a:t>
            </a:r>
            <a:r>
              <a:rPr lang="fr-FR" b="1">
                <a:sym typeface="Symbol"/>
              </a:rPr>
              <a:t> passe	</a:t>
            </a:r>
            <a:r>
              <a:rPr lang="fr-FR"/>
              <a:t> 2</a:t>
            </a:r>
            <a:r>
              <a:rPr lang="fr-FR" b="1">
                <a:solidFill>
                  <a:schemeClr val="bg1"/>
                </a:solidFill>
                <a:sym typeface="Symbol"/>
              </a:rPr>
              <a:t></a:t>
            </a:r>
          </a:p>
          <a:p>
            <a:r>
              <a:rPr lang="fr-FR" b="1">
                <a:sym typeface="Symbol"/>
              </a:rPr>
              <a:t>passe	</a:t>
            </a:r>
            <a:r>
              <a:rPr lang="fr-FR"/>
              <a:t> 3</a:t>
            </a:r>
            <a:r>
              <a:rPr lang="fr-FR" b="1">
                <a:solidFill>
                  <a:schemeClr val="bg1"/>
                </a:solidFill>
                <a:sym typeface="Symbol"/>
              </a:rPr>
              <a:t>	 </a:t>
            </a:r>
            <a:r>
              <a:rPr lang="fr-FR" b="1">
                <a:sym typeface="Symbol"/>
              </a:rPr>
              <a:t>passe	</a:t>
            </a:r>
            <a:r>
              <a:rPr lang="fr-FR"/>
              <a:t> 4</a:t>
            </a:r>
            <a:r>
              <a:rPr lang="fr-FR" b="1">
                <a:solidFill>
                  <a:schemeClr val="bg1"/>
                </a:solidFill>
                <a:sym typeface="Symbol"/>
              </a:rPr>
              <a:t></a:t>
            </a:r>
            <a:endParaRPr lang="fr-FR" b="1">
              <a:sym typeface="Symbol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8290ECB-046A-3745-BD6D-AAD00B2C833B}"/>
              </a:ext>
            </a:extLst>
          </p:cNvPr>
          <p:cNvSpPr txBox="1"/>
          <p:nvPr/>
        </p:nvSpPr>
        <p:spPr>
          <a:xfrm>
            <a:off x="4816365" y="4981126"/>
            <a:ext cx="2870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La proposition est acceptée</a:t>
            </a:r>
          </a:p>
        </p:txBody>
      </p:sp>
      <p:pic>
        <p:nvPicPr>
          <p:cNvPr id="36" name="Image 35">
            <a:extLst>
              <a:ext uri="{FF2B5EF4-FFF2-40B4-BE49-F238E27FC236}">
                <a16:creationId xmlns:a16="http://schemas.microsoft.com/office/drawing/2014/main" id="{2E4E1E4E-00DF-D348-83B3-C3819BA68E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533" y="1190628"/>
            <a:ext cx="1016000" cy="1016000"/>
          </a:xfrm>
          <a:prstGeom prst="rect">
            <a:avLst/>
          </a:prstGeom>
        </p:spPr>
      </p:pic>
      <p:sp>
        <p:nvSpPr>
          <p:cNvPr id="37" name="Text Box 1">
            <a:extLst>
              <a:ext uri="{FF2B5EF4-FFF2-40B4-BE49-F238E27FC236}">
                <a16:creationId xmlns:a16="http://schemas.microsoft.com/office/drawing/2014/main" id="{6275A5F5-616B-524F-BEE8-1C92E8F465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6" y="127952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RV102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ADV98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8" name="Text Box 1">
            <a:extLst>
              <a:ext uri="{FF2B5EF4-FFF2-40B4-BE49-F238E27FC236}">
                <a16:creationId xmlns:a16="http://schemas.microsoft.com/office/drawing/2014/main" id="{F0E58E28-C6C2-D64A-92D4-0FBB8EF926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8880" y="127952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D973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D864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D82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73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D45404C4-6781-FF43-B937-DC5BFEC2E1FD}"/>
              </a:ext>
            </a:extLst>
          </p:cNvPr>
          <p:cNvSpPr txBox="1"/>
          <p:nvPr/>
        </p:nvSpPr>
        <p:spPr>
          <a:xfrm>
            <a:off x="4427764" y="1172646"/>
            <a:ext cx="32976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92D050"/>
                </a:solidFill>
              </a:rPr>
              <a:t>Sud	</a:t>
            </a:r>
            <a:r>
              <a:rPr lang="fr-FR">
                <a:solidFill>
                  <a:srgbClr val="FF0000"/>
                </a:solidFill>
              </a:rPr>
              <a:t>Ouest	</a:t>
            </a:r>
            <a:r>
              <a:rPr lang="fr-FR">
                <a:solidFill>
                  <a:srgbClr val="92D050"/>
                </a:solidFill>
              </a:rPr>
              <a:t>Nord	</a:t>
            </a:r>
            <a:r>
              <a:rPr lang="fr-FR">
                <a:solidFill>
                  <a:srgbClr val="FF0000"/>
                </a:solidFill>
              </a:rPr>
              <a:t>Est</a:t>
            </a:r>
          </a:p>
          <a:p>
            <a:r>
              <a:rPr lang="fr-FR"/>
              <a:t>	 1</a:t>
            </a:r>
            <a:r>
              <a:rPr lang="fr-FR" b="1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>
                <a:sym typeface="Symbol"/>
              </a:rPr>
              <a:t>passe	</a:t>
            </a:r>
            <a:r>
              <a:rPr lang="fr-FR"/>
              <a:t> 1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endParaRPr lang="fr-FR"/>
          </a:p>
          <a:p>
            <a:r>
              <a:rPr lang="fr-FR" b="1">
                <a:sym typeface="Symbol"/>
              </a:rPr>
              <a:t>passe	</a:t>
            </a:r>
            <a:r>
              <a:rPr lang="fr-FR"/>
              <a:t> 1</a:t>
            </a:r>
            <a:r>
              <a:rPr lang="fr-FR" b="1">
                <a:solidFill>
                  <a:schemeClr val="bg1"/>
                </a:solidFill>
                <a:sym typeface="Symbol"/>
              </a:rPr>
              <a:t>	</a:t>
            </a:r>
            <a:r>
              <a:rPr lang="fr-FR" b="1">
                <a:sym typeface="Symbol"/>
              </a:rPr>
              <a:t> passe	</a:t>
            </a:r>
            <a:r>
              <a:rPr lang="fr-FR"/>
              <a:t> 2</a:t>
            </a:r>
            <a:r>
              <a:rPr lang="fr-FR" b="1">
                <a:solidFill>
                  <a:schemeClr val="bg1"/>
                </a:solidFill>
                <a:sym typeface="Symbol"/>
              </a:rPr>
              <a:t></a:t>
            </a:r>
          </a:p>
          <a:p>
            <a:r>
              <a:rPr lang="fr-FR" b="1">
                <a:sym typeface="Symbol"/>
              </a:rPr>
              <a:t>passe	</a:t>
            </a:r>
            <a:r>
              <a:rPr lang="fr-FR"/>
              <a:t> 4</a:t>
            </a:r>
            <a:r>
              <a:rPr lang="fr-FR" b="1">
                <a:solidFill>
                  <a:schemeClr val="bg1"/>
                </a:solidFill>
                <a:sym typeface="Symbol"/>
              </a:rPr>
              <a:t>	 </a:t>
            </a:r>
            <a:r>
              <a:rPr lang="fr-FR" b="1">
                <a:sym typeface="Symbol"/>
              </a:rPr>
              <a:t>Fin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9B9DE488-C595-044D-9A07-09BA3BAC2E65}"/>
              </a:ext>
            </a:extLst>
          </p:cNvPr>
          <p:cNvSpPr txBox="1"/>
          <p:nvPr/>
        </p:nvSpPr>
        <p:spPr>
          <a:xfrm>
            <a:off x="4427764" y="2402055"/>
            <a:ext cx="4002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L’ouvreur a de quoi imposer la manche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1176A2B4-BDBA-2841-AB36-8E3B812C135D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6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F3357A62-774C-4740-BE56-14D25B27E0F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11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53716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2" grpId="0"/>
      <p:bldP spid="39" grpId="0"/>
      <p:bldP spid="4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916B07B-1198-6548-9B46-A6386D7957D7}"/>
              </a:ext>
            </a:extLst>
          </p:cNvPr>
          <p:cNvSpPr txBox="1"/>
          <p:nvPr/>
        </p:nvSpPr>
        <p:spPr>
          <a:xfrm>
            <a:off x="609600" y="948267"/>
            <a:ext cx="1624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FF00"/>
                </a:solidFill>
              </a:rPr>
              <a:t>Priorité N° 3 :</a:t>
            </a:r>
            <a:endParaRPr lang="fr-FR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B7E46D03-F0E3-B346-83F6-F7BF4ABDA5FB}"/>
              </a:ext>
            </a:extLst>
          </p:cNvPr>
          <p:cNvSpPr txBox="1"/>
          <p:nvPr/>
        </p:nvSpPr>
        <p:spPr>
          <a:xfrm>
            <a:off x="190714" y="3528915"/>
            <a:ext cx="26337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FFFF00"/>
                </a:solidFill>
              </a:rPr>
              <a:t>Voyons deux  exemples : </a:t>
            </a:r>
          </a:p>
          <a:p>
            <a:endParaRPr lang="fr-FR"/>
          </a:p>
        </p:txBody>
      </p:sp>
      <p:sp>
        <p:nvSpPr>
          <p:cNvPr id="22" name="Titre 2">
            <a:extLst>
              <a:ext uri="{FF2B5EF4-FFF2-40B4-BE49-F238E27FC236}">
                <a16:creationId xmlns:a16="http://schemas.microsoft.com/office/drawing/2014/main" id="{9337347B-C908-4240-B941-903B8CC57994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L’attitude de l’ouvreur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2B3CE7CC-F35A-5148-99B8-65C04E83B207}"/>
              </a:ext>
            </a:extLst>
          </p:cNvPr>
          <p:cNvSpPr txBox="1"/>
          <p:nvPr/>
        </p:nvSpPr>
        <p:spPr>
          <a:xfrm>
            <a:off x="268843" y="1250800"/>
            <a:ext cx="858869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La description d’un jeu régulier :</a:t>
            </a:r>
          </a:p>
          <a:p>
            <a:r>
              <a:rPr lang="fr-FR"/>
              <a:t>Si l’ouvreur ne peut ni soutenir la majeure du répondant, ni nommer une majeure au </a:t>
            </a:r>
          </a:p>
          <a:p>
            <a:r>
              <a:rPr lang="fr-FR"/>
              <a:t>palier de 1, il fait une enchère à Sans Atout avec une distribution régulière :</a:t>
            </a:r>
          </a:p>
          <a:p>
            <a:r>
              <a:rPr lang="fr-FR"/>
              <a:t>	 1SA : 12-14H</a:t>
            </a:r>
          </a:p>
          <a:p>
            <a:r>
              <a:rPr lang="fr-FR"/>
              <a:t>	2SA : 18-19H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B6CD3261-51EC-284D-9425-955E62EE5565}"/>
              </a:ext>
            </a:extLst>
          </p:cNvPr>
          <p:cNvSpPr txBox="1"/>
          <p:nvPr/>
        </p:nvSpPr>
        <p:spPr>
          <a:xfrm>
            <a:off x="712061" y="2736418"/>
            <a:ext cx="75608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>
                <a:solidFill>
                  <a:srgbClr val="FFFF00"/>
                </a:solidFill>
              </a:rPr>
              <a:t>La redemande de l’ouvreur à 1SA exprime une main régulière dont la </a:t>
            </a:r>
          </a:p>
          <a:p>
            <a:pPr algn="ctr"/>
            <a:r>
              <a:rPr lang="fr-FR" b="1">
                <a:solidFill>
                  <a:srgbClr val="FFFF00"/>
                </a:solidFill>
              </a:rPr>
              <a:t>force est inférieure à celle de l’ouverture à 1SA</a:t>
            </a:r>
            <a:endParaRPr lang="fr-FR" b="1" u="sng">
              <a:solidFill>
                <a:srgbClr val="FFFF00"/>
              </a:solidFill>
            </a:endParaRPr>
          </a:p>
        </p:txBody>
      </p:sp>
      <p:pic>
        <p:nvPicPr>
          <p:cNvPr id="25" name="Image 24">
            <a:extLst>
              <a:ext uri="{FF2B5EF4-FFF2-40B4-BE49-F238E27FC236}">
                <a16:creationId xmlns:a16="http://schemas.microsoft.com/office/drawing/2014/main" id="{ABF21781-4410-0141-B29B-8786671ABC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965" y="3960033"/>
            <a:ext cx="1016000" cy="1016000"/>
          </a:xfrm>
          <a:prstGeom prst="rect">
            <a:avLst/>
          </a:prstGeom>
        </p:spPr>
      </p:pic>
      <p:sp>
        <p:nvSpPr>
          <p:cNvPr id="26" name="Text Box 1">
            <a:extLst>
              <a:ext uri="{FF2B5EF4-FFF2-40B4-BE49-F238E27FC236}">
                <a16:creationId xmlns:a16="http://schemas.microsoft.com/office/drawing/2014/main" id="{8814BA80-6980-5A4C-8B2A-11651B2ABF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218" y="404893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RD10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FF0000"/>
                </a:solidFill>
                <a:ea typeface="ÇlÇr ñæí©" charset="0"/>
              </a:rPr>
              <a:t>9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62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D32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AV982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" name="Text Box 1">
            <a:extLst>
              <a:ext uri="{FF2B5EF4-FFF2-40B4-BE49-F238E27FC236}">
                <a16:creationId xmlns:a16="http://schemas.microsoft.com/office/drawing/2014/main" id="{DC35C29C-3943-8F4A-B27E-B28D748563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312" y="404893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D973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D864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D82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73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704F9C3D-006C-D846-AEC8-7073FC324278}"/>
              </a:ext>
            </a:extLst>
          </p:cNvPr>
          <p:cNvSpPr txBox="1"/>
          <p:nvPr/>
        </p:nvSpPr>
        <p:spPr>
          <a:xfrm>
            <a:off x="4489196" y="3942051"/>
            <a:ext cx="32640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92D050"/>
                </a:solidFill>
              </a:rPr>
              <a:t>Sud	</a:t>
            </a:r>
            <a:r>
              <a:rPr lang="fr-FR">
                <a:solidFill>
                  <a:srgbClr val="FF0000"/>
                </a:solidFill>
              </a:rPr>
              <a:t>Ouest	</a:t>
            </a:r>
            <a:r>
              <a:rPr lang="fr-FR">
                <a:solidFill>
                  <a:srgbClr val="92D050"/>
                </a:solidFill>
              </a:rPr>
              <a:t>Nord	</a:t>
            </a:r>
            <a:r>
              <a:rPr lang="fr-FR">
                <a:solidFill>
                  <a:srgbClr val="FF0000"/>
                </a:solidFill>
              </a:rPr>
              <a:t>Est</a:t>
            </a:r>
          </a:p>
          <a:p>
            <a:r>
              <a:rPr lang="fr-FR"/>
              <a:t>	 1</a:t>
            </a:r>
            <a:r>
              <a:rPr lang="fr-FR" b="1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>
                <a:sym typeface="Symbol"/>
              </a:rPr>
              <a:t>passe	</a:t>
            </a:r>
            <a:r>
              <a:rPr lang="fr-FR"/>
              <a:t> 1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endParaRPr lang="fr-FR"/>
          </a:p>
          <a:p>
            <a:r>
              <a:rPr lang="fr-FR" b="1">
                <a:sym typeface="Symbol"/>
              </a:rPr>
              <a:t>passe	</a:t>
            </a:r>
            <a:r>
              <a:rPr lang="fr-FR"/>
              <a:t> 1SA</a:t>
            </a:r>
            <a:r>
              <a:rPr lang="fr-FR" b="1">
                <a:solidFill>
                  <a:schemeClr val="bg1"/>
                </a:solidFill>
                <a:sym typeface="Symbol"/>
              </a:rPr>
              <a:t>	 </a:t>
            </a:r>
            <a:r>
              <a:rPr lang="fr-FR" b="1">
                <a:sym typeface="Symbol"/>
              </a:rPr>
              <a:t>Fin</a:t>
            </a:r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C782A303-8F22-DF42-BEDB-72A5ECD3DF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965" y="5229042"/>
            <a:ext cx="1016000" cy="1016000"/>
          </a:xfrm>
          <a:prstGeom prst="rect">
            <a:avLst/>
          </a:prstGeom>
        </p:spPr>
      </p:pic>
      <p:sp>
        <p:nvSpPr>
          <p:cNvPr id="30" name="Text Box 1">
            <a:extLst>
              <a:ext uri="{FF2B5EF4-FFF2-40B4-BE49-F238E27FC236}">
                <a16:creationId xmlns:a16="http://schemas.microsoft.com/office/drawing/2014/main" id="{AD79A8F4-F0C4-9B40-B622-7CDE99742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218" y="531794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RV10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A43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ADV98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1" name="Text Box 1">
            <a:extLst>
              <a:ext uri="{FF2B5EF4-FFF2-40B4-BE49-F238E27FC236}">
                <a16:creationId xmlns:a16="http://schemas.microsoft.com/office/drawing/2014/main" id="{BB7D6514-A9A3-A745-81BA-A5A6F8971C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312" y="531794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D9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RDV642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D82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73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DE763B26-1EF3-774A-AC74-AFE856D98B19}"/>
              </a:ext>
            </a:extLst>
          </p:cNvPr>
          <p:cNvSpPr txBox="1"/>
          <p:nvPr/>
        </p:nvSpPr>
        <p:spPr>
          <a:xfrm>
            <a:off x="4489196" y="5211060"/>
            <a:ext cx="33073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92D050"/>
                </a:solidFill>
              </a:rPr>
              <a:t>Sud	</a:t>
            </a:r>
            <a:r>
              <a:rPr lang="fr-FR">
                <a:solidFill>
                  <a:srgbClr val="FF0000"/>
                </a:solidFill>
              </a:rPr>
              <a:t>Ouest	</a:t>
            </a:r>
            <a:r>
              <a:rPr lang="fr-FR">
                <a:solidFill>
                  <a:srgbClr val="92D050"/>
                </a:solidFill>
              </a:rPr>
              <a:t>Nord	</a:t>
            </a:r>
            <a:r>
              <a:rPr lang="fr-FR">
                <a:solidFill>
                  <a:srgbClr val="FF0000"/>
                </a:solidFill>
              </a:rPr>
              <a:t>Est</a:t>
            </a:r>
          </a:p>
          <a:p>
            <a:r>
              <a:rPr lang="fr-FR"/>
              <a:t>	 1</a:t>
            </a:r>
            <a:r>
              <a:rPr lang="fr-FR" b="1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>
                <a:sym typeface="Symbol"/>
              </a:rPr>
              <a:t>passe	</a:t>
            </a:r>
            <a:r>
              <a:rPr lang="fr-FR"/>
              <a:t> 1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endParaRPr lang="fr-FR"/>
          </a:p>
          <a:p>
            <a:r>
              <a:rPr lang="fr-FR" b="1">
                <a:sym typeface="Symbol"/>
              </a:rPr>
              <a:t>passe	</a:t>
            </a:r>
            <a:r>
              <a:rPr lang="fr-FR"/>
              <a:t> 2SA</a:t>
            </a:r>
            <a:r>
              <a:rPr lang="fr-FR" b="1">
                <a:solidFill>
                  <a:schemeClr val="bg1"/>
                </a:solidFill>
                <a:sym typeface="Symbol"/>
              </a:rPr>
              <a:t>	</a:t>
            </a:r>
            <a:r>
              <a:rPr lang="fr-FR" b="1">
                <a:sym typeface="Symbol"/>
              </a:rPr>
              <a:t> passe	</a:t>
            </a:r>
            <a:r>
              <a:rPr lang="fr-FR"/>
              <a:t> 4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endParaRPr lang="fr-FR" b="1">
              <a:solidFill>
                <a:schemeClr val="bg1"/>
              </a:solidFill>
              <a:sym typeface="Symbol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99DE655-16B1-5748-B9FC-1F4CBA551E6E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6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6B20BA6-151E-7441-8CAC-F5D4031C746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12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2530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26" grpId="0" animBg="1"/>
      <p:bldP spid="27" grpId="0" animBg="1"/>
      <p:bldP spid="28" grpId="0"/>
      <p:bldP spid="28" grpId="1"/>
      <p:bldP spid="30" grpId="0" animBg="1"/>
      <p:bldP spid="31" grpId="0" animBg="1"/>
      <p:bldP spid="32" grpId="0"/>
      <p:bldP spid="3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2" name="Titre 2">
            <a:extLst>
              <a:ext uri="{FF2B5EF4-FFF2-40B4-BE49-F238E27FC236}">
                <a16:creationId xmlns:a16="http://schemas.microsoft.com/office/drawing/2014/main" id="{BA6A5AC8-235E-B347-ADB8-1B5015772089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L’attitude de l’ouvreur</a:t>
            </a:r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80879577-1B31-6A40-90FF-92603D7D1B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533" y="1190628"/>
            <a:ext cx="1016000" cy="1016000"/>
          </a:xfrm>
          <a:prstGeom prst="rect">
            <a:avLst/>
          </a:prstGeom>
        </p:spPr>
      </p:pic>
      <p:sp>
        <p:nvSpPr>
          <p:cNvPr id="25" name="Text Box 1">
            <a:extLst>
              <a:ext uri="{FF2B5EF4-FFF2-40B4-BE49-F238E27FC236}">
                <a16:creationId xmlns:a16="http://schemas.microsoft.com/office/drawing/2014/main" id="{EB88776D-A11B-A746-A042-C311BF3BF6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6" y="127952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A10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1042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RDV98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Text Box 1">
            <a:extLst>
              <a:ext uri="{FF2B5EF4-FFF2-40B4-BE49-F238E27FC236}">
                <a16:creationId xmlns:a16="http://schemas.microsoft.com/office/drawing/2014/main" id="{1280052D-DDAA-C941-85F6-5FD2D14DF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8880" y="127952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RD973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RD864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BB430925-AFB8-044A-8FBB-939FD9DC0987}"/>
              </a:ext>
            </a:extLst>
          </p:cNvPr>
          <p:cNvSpPr txBox="1"/>
          <p:nvPr/>
        </p:nvSpPr>
        <p:spPr>
          <a:xfrm>
            <a:off x="4427764" y="1172646"/>
            <a:ext cx="32976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92D050"/>
                </a:solidFill>
              </a:rPr>
              <a:t>Sud	</a:t>
            </a:r>
            <a:r>
              <a:rPr lang="fr-FR">
                <a:solidFill>
                  <a:srgbClr val="FF0000"/>
                </a:solidFill>
              </a:rPr>
              <a:t>Ouest	</a:t>
            </a:r>
            <a:r>
              <a:rPr lang="fr-FR">
                <a:solidFill>
                  <a:srgbClr val="92D050"/>
                </a:solidFill>
              </a:rPr>
              <a:t>Nord	</a:t>
            </a:r>
            <a:r>
              <a:rPr lang="fr-FR">
                <a:solidFill>
                  <a:srgbClr val="FF0000"/>
                </a:solidFill>
              </a:rPr>
              <a:t>Est</a:t>
            </a:r>
          </a:p>
          <a:p>
            <a:r>
              <a:rPr lang="fr-FR"/>
              <a:t>	 1</a:t>
            </a:r>
            <a:r>
              <a:rPr lang="fr-FR" b="1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>
                <a:sym typeface="Symbol"/>
              </a:rPr>
              <a:t>passe	</a:t>
            </a:r>
            <a:r>
              <a:rPr lang="fr-FR"/>
              <a:t> 1</a:t>
            </a:r>
            <a:r>
              <a:rPr lang="fr-FR" b="1">
                <a:solidFill>
                  <a:schemeClr val="bg1"/>
                </a:solidFill>
                <a:sym typeface="Symbol"/>
              </a:rPr>
              <a:t></a:t>
            </a:r>
            <a:endParaRPr lang="fr-FR"/>
          </a:p>
          <a:p>
            <a:r>
              <a:rPr lang="fr-FR" b="1">
                <a:sym typeface="Symbol"/>
              </a:rPr>
              <a:t>passe	</a:t>
            </a:r>
            <a:r>
              <a:rPr lang="fr-FR"/>
              <a:t> 1SA</a:t>
            </a:r>
            <a:r>
              <a:rPr lang="fr-FR" b="1">
                <a:solidFill>
                  <a:schemeClr val="bg1"/>
                </a:solidFill>
                <a:sym typeface="Symbol"/>
              </a:rPr>
              <a:t>	</a:t>
            </a:r>
            <a:r>
              <a:rPr lang="fr-FR" b="1">
                <a:sym typeface="Symbol"/>
              </a:rPr>
              <a:t> passe	</a:t>
            </a:r>
            <a:r>
              <a:rPr lang="fr-FR"/>
              <a:t> 4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endParaRPr lang="fr-FR" b="1">
              <a:solidFill>
                <a:schemeClr val="bg1"/>
              </a:solidFill>
              <a:sym typeface="Symbol"/>
            </a:endParaRPr>
          </a:p>
          <a:p>
            <a:r>
              <a:rPr lang="fr-FR" b="1">
                <a:sym typeface="Symbol"/>
              </a:rPr>
              <a:t>Fin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DEF8616D-99EC-984F-89F7-4D937EA9EFD6}"/>
              </a:ext>
            </a:extLst>
          </p:cNvPr>
          <p:cNvSpPr txBox="1"/>
          <p:nvPr/>
        </p:nvSpPr>
        <p:spPr>
          <a:xfrm>
            <a:off x="3443280" y="2327799"/>
            <a:ext cx="5352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Le répondant impose la manche (choix de l’ouvreur)</a:t>
            </a:r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09C1AF1A-6630-634D-9CED-22B3B68C20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5434" y="3004274"/>
            <a:ext cx="1016000" cy="1016000"/>
          </a:xfrm>
          <a:prstGeom prst="rect">
            <a:avLst/>
          </a:prstGeom>
        </p:spPr>
      </p:pic>
      <p:sp>
        <p:nvSpPr>
          <p:cNvPr id="30" name="Text Box 1">
            <a:extLst>
              <a:ext uri="{FF2B5EF4-FFF2-40B4-BE49-F238E27FC236}">
                <a16:creationId xmlns:a16="http://schemas.microsoft.com/office/drawing/2014/main" id="{273557E6-1D4D-914E-BBAA-93BFCCA936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87" y="309317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RV10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V98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AV98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1" name="Text Box 1">
            <a:extLst>
              <a:ext uri="{FF2B5EF4-FFF2-40B4-BE49-F238E27FC236}">
                <a16:creationId xmlns:a16="http://schemas.microsoft.com/office/drawing/2014/main" id="{C83F08F9-E41C-5A47-8650-D551CA058B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4781" y="309317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A1092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D864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73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1834D164-AF3C-E24F-9302-AF4E0521479E}"/>
              </a:ext>
            </a:extLst>
          </p:cNvPr>
          <p:cNvSpPr txBox="1"/>
          <p:nvPr/>
        </p:nvSpPr>
        <p:spPr>
          <a:xfrm>
            <a:off x="4473665" y="2986292"/>
            <a:ext cx="339708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92D050"/>
                </a:solidFill>
              </a:rPr>
              <a:t>Sud	</a:t>
            </a:r>
            <a:r>
              <a:rPr lang="fr-FR">
                <a:solidFill>
                  <a:srgbClr val="FF0000"/>
                </a:solidFill>
              </a:rPr>
              <a:t>Ouest	</a:t>
            </a:r>
            <a:r>
              <a:rPr lang="fr-FR">
                <a:solidFill>
                  <a:srgbClr val="92D050"/>
                </a:solidFill>
              </a:rPr>
              <a:t>Nord	</a:t>
            </a:r>
            <a:r>
              <a:rPr lang="fr-FR">
                <a:solidFill>
                  <a:srgbClr val="FF0000"/>
                </a:solidFill>
              </a:rPr>
              <a:t>Est</a:t>
            </a:r>
          </a:p>
          <a:p>
            <a:r>
              <a:rPr lang="fr-FR"/>
              <a:t>	 1</a:t>
            </a:r>
            <a:r>
              <a:rPr lang="fr-FR" b="1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>
                <a:sym typeface="Symbol"/>
              </a:rPr>
              <a:t>passe	</a:t>
            </a:r>
            <a:r>
              <a:rPr lang="fr-FR"/>
              <a:t> 1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endParaRPr lang="fr-FR"/>
          </a:p>
          <a:p>
            <a:r>
              <a:rPr lang="fr-FR" b="1">
                <a:sym typeface="Symbol"/>
              </a:rPr>
              <a:t>passe	</a:t>
            </a:r>
            <a:r>
              <a:rPr lang="fr-FR"/>
              <a:t> 1SA</a:t>
            </a:r>
            <a:r>
              <a:rPr lang="fr-FR" b="1">
                <a:solidFill>
                  <a:schemeClr val="bg1"/>
                </a:solidFill>
                <a:sym typeface="Symbol"/>
              </a:rPr>
              <a:t>	</a:t>
            </a:r>
            <a:r>
              <a:rPr lang="fr-FR" b="1">
                <a:sym typeface="Symbol"/>
              </a:rPr>
              <a:t> passe	</a:t>
            </a:r>
            <a:r>
              <a:rPr lang="fr-FR"/>
              <a:t> 2SA</a:t>
            </a:r>
            <a:endParaRPr lang="fr-FR" b="1">
              <a:solidFill>
                <a:schemeClr val="bg1"/>
              </a:solidFill>
              <a:sym typeface="Symbol"/>
            </a:endParaRPr>
          </a:p>
          <a:p>
            <a:r>
              <a:rPr lang="fr-FR" b="1">
                <a:sym typeface="Symbol"/>
              </a:rPr>
              <a:t>passe	</a:t>
            </a:r>
            <a:r>
              <a:rPr lang="fr-FR"/>
              <a:t> 3SA</a:t>
            </a:r>
            <a:r>
              <a:rPr lang="fr-FR" b="1">
                <a:solidFill>
                  <a:schemeClr val="bg1"/>
                </a:solidFill>
                <a:sym typeface="Symbol"/>
              </a:rPr>
              <a:t>	 </a:t>
            </a:r>
            <a:r>
              <a:rPr lang="fr-FR" b="1">
                <a:sym typeface="Symbol"/>
              </a:rPr>
              <a:t>Fin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15943A9F-018A-244D-B640-BD4A99CC449A}"/>
              </a:ext>
            </a:extLst>
          </p:cNvPr>
          <p:cNvSpPr txBox="1"/>
          <p:nvPr/>
        </p:nvSpPr>
        <p:spPr>
          <a:xfrm>
            <a:off x="3443280" y="4193128"/>
            <a:ext cx="525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L’ouvreur a de quoi imposer la manche avec ses 14H</a:t>
            </a:r>
          </a:p>
        </p:txBody>
      </p:sp>
      <p:pic>
        <p:nvPicPr>
          <p:cNvPr id="34" name="Image 33">
            <a:extLst>
              <a:ext uri="{FF2B5EF4-FFF2-40B4-BE49-F238E27FC236}">
                <a16:creationId xmlns:a16="http://schemas.microsoft.com/office/drawing/2014/main" id="{C254B544-5B7E-034A-9E68-C4341D7BF2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5434" y="4804629"/>
            <a:ext cx="1016000" cy="1016000"/>
          </a:xfrm>
          <a:prstGeom prst="rect">
            <a:avLst/>
          </a:prstGeom>
        </p:spPr>
      </p:pic>
      <p:sp>
        <p:nvSpPr>
          <p:cNvPr id="35" name="Text Box 1">
            <a:extLst>
              <a:ext uri="{FF2B5EF4-FFF2-40B4-BE49-F238E27FC236}">
                <a16:creationId xmlns:a16="http://schemas.microsoft.com/office/drawing/2014/main" id="{9C49E85E-9E17-0E45-B37D-17D476110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87" y="489352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V1092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ADV98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6" name="Text Box 1">
            <a:extLst>
              <a:ext uri="{FF2B5EF4-FFF2-40B4-BE49-F238E27FC236}">
                <a16:creationId xmlns:a16="http://schemas.microsoft.com/office/drawing/2014/main" id="{4C457594-2D20-5241-91A4-13ECDBC879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4781" y="489352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RD7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DX64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AD109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R10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B9D39AA4-0B17-4F4D-9BA7-315840561F60}"/>
              </a:ext>
            </a:extLst>
          </p:cNvPr>
          <p:cNvSpPr txBox="1"/>
          <p:nvPr/>
        </p:nvSpPr>
        <p:spPr>
          <a:xfrm>
            <a:off x="4473665" y="4786647"/>
            <a:ext cx="33906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92D050"/>
                </a:solidFill>
              </a:rPr>
              <a:t>Sud	</a:t>
            </a:r>
            <a:r>
              <a:rPr lang="fr-FR">
                <a:solidFill>
                  <a:srgbClr val="FF0000"/>
                </a:solidFill>
              </a:rPr>
              <a:t>Ouest	</a:t>
            </a:r>
            <a:r>
              <a:rPr lang="fr-FR">
                <a:solidFill>
                  <a:srgbClr val="92D050"/>
                </a:solidFill>
              </a:rPr>
              <a:t>Nord	</a:t>
            </a:r>
            <a:r>
              <a:rPr lang="fr-FR">
                <a:solidFill>
                  <a:srgbClr val="FF0000"/>
                </a:solidFill>
              </a:rPr>
              <a:t>Est</a:t>
            </a:r>
          </a:p>
          <a:p>
            <a:r>
              <a:rPr lang="fr-FR"/>
              <a:t>	 1</a:t>
            </a:r>
            <a:r>
              <a:rPr lang="fr-FR" b="1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>
                <a:sym typeface="Symbol"/>
              </a:rPr>
              <a:t>passe	</a:t>
            </a:r>
            <a:r>
              <a:rPr lang="fr-FR"/>
              <a:t> 1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endParaRPr lang="fr-FR"/>
          </a:p>
          <a:p>
            <a:r>
              <a:rPr lang="fr-FR" b="1">
                <a:sym typeface="Symbol"/>
              </a:rPr>
              <a:t>passe	</a:t>
            </a:r>
            <a:r>
              <a:rPr lang="fr-FR"/>
              <a:t> 1</a:t>
            </a:r>
            <a:r>
              <a:rPr lang="fr-FR" b="1">
                <a:solidFill>
                  <a:schemeClr val="bg1"/>
                </a:solidFill>
                <a:sym typeface="Symbol"/>
              </a:rPr>
              <a:t>	</a:t>
            </a:r>
            <a:r>
              <a:rPr lang="fr-FR" b="1">
                <a:sym typeface="Symbol"/>
              </a:rPr>
              <a:t> passe	</a:t>
            </a:r>
            <a:r>
              <a:rPr lang="fr-FR"/>
              <a:t> 3SA</a:t>
            </a:r>
            <a:endParaRPr lang="fr-FR" b="1">
              <a:solidFill>
                <a:schemeClr val="bg1"/>
              </a:solidFill>
              <a:sym typeface="Symbol"/>
            </a:endParaRPr>
          </a:p>
          <a:p>
            <a:r>
              <a:rPr lang="fr-FR" b="1">
                <a:sym typeface="Symbol"/>
              </a:rPr>
              <a:t>passe	</a:t>
            </a:r>
            <a:r>
              <a:rPr lang="fr-FR"/>
              <a:t> 4SA</a:t>
            </a:r>
            <a:r>
              <a:rPr lang="fr-FR" b="1">
                <a:solidFill>
                  <a:schemeClr val="bg1"/>
                </a:solidFill>
                <a:sym typeface="Symbol"/>
              </a:rPr>
              <a:t>	 </a:t>
            </a:r>
            <a:r>
              <a:rPr lang="fr-FR" b="1">
                <a:sym typeface="Symbol"/>
              </a:rPr>
              <a:t>passe	 </a:t>
            </a:r>
            <a:r>
              <a:rPr lang="fr-FR">
                <a:sym typeface="Symbol"/>
              </a:rPr>
              <a:t>6SA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6A6A55EB-2275-8D4E-BD91-DC692403AAE1}"/>
              </a:ext>
            </a:extLst>
          </p:cNvPr>
          <p:cNvSpPr txBox="1"/>
          <p:nvPr/>
        </p:nvSpPr>
        <p:spPr>
          <a:xfrm>
            <a:off x="527819" y="5948713"/>
            <a:ext cx="8178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L’ouvreur indique une main de 18-19H, le répondant avec 16H demande le chelem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B1948A51-8027-434B-A6DD-A60E5F12E5B7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6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4FACFEF-EBBD-AA4C-9149-E82CFF27873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13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49613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32" grpId="0"/>
      <p:bldP spid="33" grpId="0"/>
      <p:bldP spid="37" grpId="0"/>
      <p:bldP spid="3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8" name="Titre 2">
            <a:extLst>
              <a:ext uri="{FF2B5EF4-FFF2-40B4-BE49-F238E27FC236}">
                <a16:creationId xmlns:a16="http://schemas.microsoft.com/office/drawing/2014/main" id="{77FFEE5E-3650-B944-8BE9-53EE8D91AA11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L’attitude de l’ouvreur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49FEE8AE-A85B-8A45-91F6-7B1F0D63A7A7}"/>
              </a:ext>
            </a:extLst>
          </p:cNvPr>
          <p:cNvSpPr txBox="1"/>
          <p:nvPr/>
        </p:nvSpPr>
        <p:spPr>
          <a:xfrm>
            <a:off x="266875" y="954673"/>
            <a:ext cx="5300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FF00"/>
                </a:solidFill>
              </a:rPr>
              <a:t>Le cas des bicolores majeures 5-5 du répondant :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D0102DD-E64E-ED42-ACC9-EC31618DB520}"/>
              </a:ext>
            </a:extLst>
          </p:cNvPr>
          <p:cNvSpPr txBox="1"/>
          <p:nvPr/>
        </p:nvSpPr>
        <p:spPr>
          <a:xfrm>
            <a:off x="377687" y="1436914"/>
            <a:ext cx="820634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enchères doivent permettre à la paire de retrouver un fit majeur.</a:t>
            </a:r>
          </a:p>
          <a:p>
            <a:r>
              <a:rPr lang="fr-FR" dirty="0"/>
              <a:t>On annonce d’abord les piques, si l’ouvreur ne peut soutenir, le fit reste possible à</a:t>
            </a:r>
          </a:p>
          <a:p>
            <a:r>
              <a:rPr lang="fr-FR" dirty="0"/>
              <a:t>Cœur ou à Pique (3 cartes de l’ouvreur). Le répondant nommera les cœurs à sa </a:t>
            </a:r>
          </a:p>
          <a:p>
            <a:r>
              <a:rPr lang="fr-FR" dirty="0"/>
              <a:t>deuxième enchère indiquant qu’il avait 5 cartes à Pique.</a:t>
            </a:r>
          </a:p>
          <a:p>
            <a:r>
              <a:rPr lang="fr-FR" dirty="0"/>
              <a:t>	- Au palier de 2 dans la zone 6-10HL</a:t>
            </a:r>
          </a:p>
          <a:p>
            <a:r>
              <a:rPr lang="fr-FR" dirty="0"/>
              <a:t>	- Au palier de 3 dans la zone 11-12HL</a:t>
            </a:r>
          </a:p>
          <a:p>
            <a:r>
              <a:rPr lang="fr-FR" dirty="0"/>
              <a:t>	- Au palier de 4 dans la zone 13HL-15HL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C99AB7A5-E163-BA42-A6C3-A160DE2DFD09}"/>
              </a:ext>
            </a:extLst>
          </p:cNvPr>
          <p:cNvSpPr txBox="1"/>
          <p:nvPr/>
        </p:nvSpPr>
        <p:spPr>
          <a:xfrm>
            <a:off x="377687" y="3519190"/>
            <a:ext cx="8317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FF00"/>
                </a:solidFill>
              </a:rPr>
              <a:t>Attention : dans la zone 6-10, le répondant indique 5 Piques  et 4 ou 5 Cœurs.</a:t>
            </a: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270E7FBB-6F28-1B46-9316-5FDA484A34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689" y="4424938"/>
            <a:ext cx="1016000" cy="1016000"/>
          </a:xfrm>
          <a:prstGeom prst="rect">
            <a:avLst/>
          </a:prstGeom>
        </p:spPr>
      </p:pic>
      <p:sp>
        <p:nvSpPr>
          <p:cNvPr id="22" name="Text Box 1">
            <a:extLst>
              <a:ext uri="{FF2B5EF4-FFF2-40B4-BE49-F238E27FC236}">
                <a16:creationId xmlns:a16="http://schemas.microsoft.com/office/drawing/2014/main" id="{DCFC0D0F-5BD9-1945-8615-EBAA08FAF9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942" y="451383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R10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1042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RDV98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Text Box 1">
            <a:extLst>
              <a:ext uri="{FF2B5EF4-FFF2-40B4-BE49-F238E27FC236}">
                <a16:creationId xmlns:a16="http://schemas.microsoft.com/office/drawing/2014/main" id="{227C8ED9-B901-C542-9266-158723CFAC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3036" y="451383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V10973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R9864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F73DCEDD-6891-094F-82A8-B505E31CA774}"/>
              </a:ext>
            </a:extLst>
          </p:cNvPr>
          <p:cNvSpPr txBox="1"/>
          <p:nvPr/>
        </p:nvSpPr>
        <p:spPr>
          <a:xfrm>
            <a:off x="4341920" y="4406956"/>
            <a:ext cx="32976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92D050"/>
                </a:solidFill>
              </a:rPr>
              <a:t>Sud	</a:t>
            </a:r>
            <a:r>
              <a:rPr lang="fr-FR">
                <a:solidFill>
                  <a:srgbClr val="FF0000"/>
                </a:solidFill>
              </a:rPr>
              <a:t>Ouest	</a:t>
            </a:r>
            <a:r>
              <a:rPr lang="fr-FR">
                <a:solidFill>
                  <a:srgbClr val="92D050"/>
                </a:solidFill>
              </a:rPr>
              <a:t>Nord	</a:t>
            </a:r>
            <a:r>
              <a:rPr lang="fr-FR">
                <a:solidFill>
                  <a:srgbClr val="FF0000"/>
                </a:solidFill>
              </a:rPr>
              <a:t>Est</a:t>
            </a:r>
          </a:p>
          <a:p>
            <a:r>
              <a:rPr lang="fr-FR"/>
              <a:t>	 1</a:t>
            </a:r>
            <a:r>
              <a:rPr lang="fr-FR" b="1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>
                <a:sym typeface="Symbol"/>
              </a:rPr>
              <a:t>passe	</a:t>
            </a:r>
            <a:r>
              <a:rPr lang="fr-FR"/>
              <a:t> 1</a:t>
            </a:r>
            <a:r>
              <a:rPr lang="fr-FR" b="1">
                <a:solidFill>
                  <a:schemeClr val="bg1"/>
                </a:solidFill>
                <a:sym typeface="Symbol"/>
              </a:rPr>
              <a:t></a:t>
            </a:r>
            <a:endParaRPr lang="fr-FR"/>
          </a:p>
          <a:p>
            <a:r>
              <a:rPr lang="fr-FR" b="1">
                <a:sym typeface="Symbol"/>
              </a:rPr>
              <a:t>passe	</a:t>
            </a:r>
            <a:r>
              <a:rPr lang="fr-FR"/>
              <a:t> 1SA</a:t>
            </a:r>
            <a:r>
              <a:rPr lang="fr-FR" b="1">
                <a:solidFill>
                  <a:schemeClr val="bg1"/>
                </a:solidFill>
                <a:sym typeface="Symbol"/>
              </a:rPr>
              <a:t>	</a:t>
            </a:r>
            <a:r>
              <a:rPr lang="fr-FR" b="1">
                <a:sym typeface="Symbol"/>
              </a:rPr>
              <a:t> passe	</a:t>
            </a:r>
            <a:r>
              <a:rPr lang="fr-FR"/>
              <a:t> 2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endParaRPr lang="fr-FR" b="1">
              <a:solidFill>
                <a:schemeClr val="bg1"/>
              </a:solidFill>
              <a:sym typeface="Symbol"/>
            </a:endParaRPr>
          </a:p>
          <a:p>
            <a:r>
              <a:rPr lang="fr-FR" b="1">
                <a:sym typeface="Symbol"/>
              </a:rPr>
              <a:t>Passe	</a:t>
            </a:r>
            <a:r>
              <a:rPr lang="fr-FR"/>
              <a:t> 2</a:t>
            </a:r>
            <a:r>
              <a:rPr lang="fr-FR" b="1">
                <a:solidFill>
                  <a:schemeClr val="bg1"/>
                </a:solidFill>
                <a:sym typeface="Symbol"/>
              </a:rPr>
              <a:t>	 </a:t>
            </a:r>
            <a:r>
              <a:rPr lang="fr-FR" b="1">
                <a:sym typeface="Symbol"/>
              </a:rPr>
              <a:t>Fin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75C45200-1EBF-1C48-87B8-FF18F84CE06E}"/>
              </a:ext>
            </a:extLst>
          </p:cNvPr>
          <p:cNvSpPr txBox="1"/>
          <p:nvPr/>
        </p:nvSpPr>
        <p:spPr>
          <a:xfrm>
            <a:off x="214681" y="5643801"/>
            <a:ext cx="5113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L’ouvreur choisit de jouer à Pique dans un Fit 5-2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E87BFE7-456B-FC4E-9237-1B5995E9BA26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6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E7460F49-3436-BB4F-B123-DC121DFAEE5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14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3780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8" name="Titre 2">
            <a:extLst>
              <a:ext uri="{FF2B5EF4-FFF2-40B4-BE49-F238E27FC236}">
                <a16:creationId xmlns:a16="http://schemas.microsoft.com/office/drawing/2014/main" id="{77FFEE5E-3650-B944-8BE9-53EE8D91AA11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L’attitude de l’ouvreur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49FEE8AE-A85B-8A45-91F6-7B1F0D63A7A7}"/>
              </a:ext>
            </a:extLst>
          </p:cNvPr>
          <p:cNvSpPr txBox="1"/>
          <p:nvPr/>
        </p:nvSpPr>
        <p:spPr>
          <a:xfrm>
            <a:off x="266875" y="954673"/>
            <a:ext cx="2754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FF00"/>
                </a:solidFill>
              </a:rPr>
              <a:t>Résumé des séquences :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59A76531-39C5-F541-A126-5DAB6DD341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29" y="1630697"/>
            <a:ext cx="8496779" cy="2627870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B95BB87D-3FEB-7545-9C01-F08746A2348E}"/>
              </a:ext>
            </a:extLst>
          </p:cNvPr>
          <p:cNvSpPr txBox="1"/>
          <p:nvPr/>
        </p:nvSpPr>
        <p:spPr>
          <a:xfrm>
            <a:off x="675503" y="4547286"/>
            <a:ext cx="64184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En orange : mains </a:t>
            </a:r>
            <a:r>
              <a:rPr lang="fr-FR" dirty="0" err="1"/>
              <a:t>fittées</a:t>
            </a:r>
            <a:r>
              <a:rPr lang="fr-FR" dirty="0"/>
              <a:t> (donc décompte des points en HLD)</a:t>
            </a:r>
          </a:p>
          <a:p>
            <a:r>
              <a:rPr lang="fr-FR" dirty="0"/>
              <a:t>En jaune : mains non </a:t>
            </a:r>
            <a:r>
              <a:rPr lang="fr-FR" dirty="0" err="1"/>
              <a:t>fittées</a:t>
            </a:r>
            <a:r>
              <a:rPr lang="fr-FR" dirty="0"/>
              <a:t> (donc décompte </a:t>
            </a:r>
            <a:r>
              <a:rPr lang="fr-FR"/>
              <a:t>des points en HL)</a:t>
            </a:r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A731CBD4-AEB3-F445-9804-7880C800B76B}"/>
              </a:ext>
            </a:extLst>
          </p:cNvPr>
          <p:cNvSpPr txBox="1"/>
          <p:nvPr/>
        </p:nvSpPr>
        <p:spPr>
          <a:xfrm>
            <a:off x="2372323" y="1779478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C00000"/>
                </a:solidFill>
              </a:rPr>
              <a:t>12-16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7B4D1C42-B1E1-BF42-8BE3-FD2CB2B10C40}"/>
              </a:ext>
            </a:extLst>
          </p:cNvPr>
          <p:cNvSpPr txBox="1"/>
          <p:nvPr/>
        </p:nvSpPr>
        <p:spPr>
          <a:xfrm>
            <a:off x="5494772" y="1779478"/>
            <a:ext cx="646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C00000"/>
                </a:solidFill>
              </a:rPr>
              <a:t>17-19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36E61DB3-8680-9E42-964D-7DD99F8172F1}"/>
              </a:ext>
            </a:extLst>
          </p:cNvPr>
          <p:cNvSpPr txBox="1"/>
          <p:nvPr/>
        </p:nvSpPr>
        <p:spPr>
          <a:xfrm>
            <a:off x="8491834" y="1779478"/>
            <a:ext cx="719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20-23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D4D84A9A-2EE8-764F-89CB-A907615FB946}"/>
              </a:ext>
            </a:extLst>
          </p:cNvPr>
          <p:cNvSpPr txBox="1"/>
          <p:nvPr/>
        </p:nvSpPr>
        <p:spPr>
          <a:xfrm>
            <a:off x="8475632" y="2759648"/>
            <a:ext cx="6214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13-15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D60282EE-5FB8-E94D-9B9F-6F6B364F91D2}"/>
              </a:ext>
            </a:extLst>
          </p:cNvPr>
          <p:cNvSpPr txBox="1"/>
          <p:nvPr/>
        </p:nvSpPr>
        <p:spPr>
          <a:xfrm>
            <a:off x="8475632" y="3680726"/>
            <a:ext cx="702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19-20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82C7C362-64F3-B345-923D-461B7B4E4B1F}"/>
              </a:ext>
            </a:extLst>
          </p:cNvPr>
          <p:cNvSpPr txBox="1"/>
          <p:nvPr/>
        </p:nvSpPr>
        <p:spPr>
          <a:xfrm>
            <a:off x="2372322" y="2673638"/>
            <a:ext cx="590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C00000"/>
                </a:solidFill>
              </a:rPr>
              <a:t>6-10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6EF38506-059A-3342-90A8-80006F1EB3F1}"/>
              </a:ext>
            </a:extLst>
          </p:cNvPr>
          <p:cNvSpPr txBox="1"/>
          <p:nvPr/>
        </p:nvSpPr>
        <p:spPr>
          <a:xfrm>
            <a:off x="2342666" y="3671722"/>
            <a:ext cx="957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C00000"/>
                </a:solidFill>
              </a:rPr>
              <a:t>12-14HL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F5BF6F22-D7E1-8E4D-8689-EDBE54B93F25}"/>
              </a:ext>
            </a:extLst>
          </p:cNvPr>
          <p:cNvSpPr txBox="1"/>
          <p:nvPr/>
        </p:nvSpPr>
        <p:spPr>
          <a:xfrm>
            <a:off x="5491822" y="2690503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C00000"/>
                </a:solidFill>
              </a:rPr>
              <a:t>11-12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E77802F3-7565-9845-A7D2-0357678319D7}"/>
              </a:ext>
            </a:extLst>
          </p:cNvPr>
          <p:cNvSpPr txBox="1"/>
          <p:nvPr/>
        </p:nvSpPr>
        <p:spPr>
          <a:xfrm>
            <a:off x="5493296" y="3626631"/>
            <a:ext cx="972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C00000"/>
                </a:solidFill>
              </a:rPr>
              <a:t>18-19HL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CC1F85C1-6C69-C249-B0F1-394F62880B49}"/>
              </a:ext>
            </a:extLst>
          </p:cNvPr>
          <p:cNvSpPr txBox="1"/>
          <p:nvPr/>
        </p:nvSpPr>
        <p:spPr>
          <a:xfrm>
            <a:off x="166750" y="5369847"/>
            <a:ext cx="69310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Les séquences ci-dessus seraient inchangées sur une ouverture de </a:t>
            </a:r>
            <a:r>
              <a:rPr lang="fr-FR" dirty="0"/>
              <a:t>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dirty="0">
                <a:solidFill>
                  <a:srgbClr val="FFFF00"/>
                </a:solidFill>
              </a:rPr>
              <a:t> </a:t>
            </a:r>
          </a:p>
          <a:p>
            <a:endParaRPr lang="fr-FR" dirty="0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FA7C8634-8457-474A-AC01-78ACE44997CB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6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C3BEB61B-CEB1-414D-88D8-D0F2119E7A7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15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20476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CE3684B-1C99-AB49-80ED-AB66A0D444C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16</a:t>
            </a:fld>
            <a:endParaRPr kumimoji="0" lang="en-US"/>
          </a:p>
        </p:txBody>
      </p:sp>
      <p:sp>
        <p:nvSpPr>
          <p:cNvPr id="5" name="Titre 2">
            <a:extLst>
              <a:ext uri="{FF2B5EF4-FFF2-40B4-BE49-F238E27FC236}">
                <a16:creationId xmlns:a16="http://schemas.microsoft.com/office/drawing/2014/main" id="{4D78AF9B-8210-9B40-962D-CA8920CE241C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La notion de bicolore économique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7B043C-B5C6-B84C-8DB1-6EA838045E6A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DA2C610-E1FE-A549-917C-1A3ACEE74D09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21EAAE6-2396-E748-A496-69994C74A19F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6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D9F1EF1-39E8-0744-B388-220CC0FF5A51}"/>
              </a:ext>
            </a:extLst>
          </p:cNvPr>
          <p:cNvSpPr txBox="1"/>
          <p:nvPr/>
        </p:nvSpPr>
        <p:spPr>
          <a:xfrm>
            <a:off x="240648" y="969449"/>
            <a:ext cx="85036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L’ouvreur décrit une main bicolore lorsqu’il annonce une deuxième couleur au palier</a:t>
            </a:r>
          </a:p>
          <a:p>
            <a:r>
              <a:rPr lang="fr-FR"/>
              <a:t>de 2 et plus : il promet au moins 9 cartes dans les deux couleurs annoncées.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01D706B-86BE-5F45-9E12-06470B7D4E17}"/>
              </a:ext>
            </a:extLst>
          </p:cNvPr>
          <p:cNvSpPr txBox="1"/>
          <p:nvPr/>
        </p:nvSpPr>
        <p:spPr>
          <a:xfrm>
            <a:off x="240648" y="1674404"/>
            <a:ext cx="84070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FFFF00"/>
                </a:solidFill>
              </a:rPr>
              <a:t>Un bicolore est dit économique s’il permet au répondant d’exprimer le soutien dans</a:t>
            </a:r>
          </a:p>
          <a:p>
            <a:r>
              <a:rPr lang="fr-FR">
                <a:solidFill>
                  <a:srgbClr val="FFFF00"/>
                </a:solidFill>
              </a:rPr>
              <a:t>la couleur d’ouverture au palier de 2.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10825DE-CA2F-A54E-B87C-234B33AD3FCA}"/>
              </a:ext>
            </a:extLst>
          </p:cNvPr>
          <p:cNvSpPr txBox="1"/>
          <p:nvPr/>
        </p:nvSpPr>
        <p:spPr>
          <a:xfrm>
            <a:off x="240648" y="2418651"/>
            <a:ext cx="2819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FF00"/>
                </a:solidFill>
              </a:rPr>
              <a:t>Exemples d’application :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B721397-513A-9446-B1FB-5B6BADCC4728}"/>
              </a:ext>
            </a:extLst>
          </p:cNvPr>
          <p:cNvSpPr/>
          <p:nvPr/>
        </p:nvSpPr>
        <p:spPr>
          <a:xfrm>
            <a:off x="126500" y="2820455"/>
            <a:ext cx="34758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>
                <a:solidFill>
                  <a:srgbClr val="92D050"/>
                </a:solidFill>
              </a:rPr>
              <a:t>Sud	</a:t>
            </a:r>
            <a:r>
              <a:rPr lang="fr-FR">
                <a:solidFill>
                  <a:srgbClr val="FF0000"/>
                </a:solidFill>
              </a:rPr>
              <a:t>Ouest	</a:t>
            </a:r>
            <a:r>
              <a:rPr lang="fr-FR">
                <a:solidFill>
                  <a:srgbClr val="92D050"/>
                </a:solidFill>
              </a:rPr>
              <a:t>Nord	</a:t>
            </a:r>
            <a:r>
              <a:rPr lang="fr-FR">
                <a:solidFill>
                  <a:srgbClr val="FF0000"/>
                </a:solidFill>
              </a:rPr>
              <a:t>Est</a:t>
            </a:r>
          </a:p>
          <a:p>
            <a:r>
              <a:rPr lang="fr-FR"/>
              <a:t>	 1</a:t>
            </a:r>
            <a:r>
              <a:rPr lang="fr-FR" b="1">
                <a:solidFill>
                  <a:srgbClr val="FF0000"/>
                </a:solidFill>
                <a:sym typeface="Symbol"/>
              </a:rPr>
              <a:t></a:t>
            </a:r>
            <a:r>
              <a:rPr lang="fr-FR" b="1">
                <a:solidFill>
                  <a:schemeClr val="bg1"/>
                </a:solidFill>
                <a:sym typeface="Symbol"/>
              </a:rPr>
              <a:t>      	 </a:t>
            </a:r>
            <a:r>
              <a:rPr lang="fr-FR" b="1">
                <a:sym typeface="Symbol"/>
              </a:rPr>
              <a:t>passe	</a:t>
            </a:r>
            <a:r>
              <a:rPr lang="fr-FR"/>
              <a:t> 1</a:t>
            </a:r>
            <a:r>
              <a:rPr lang="fr-FR" b="1">
                <a:solidFill>
                  <a:schemeClr val="bg1"/>
                </a:solidFill>
                <a:sym typeface="Symbol"/>
              </a:rPr>
              <a:t></a:t>
            </a:r>
            <a:endParaRPr lang="fr-FR"/>
          </a:p>
          <a:p>
            <a:r>
              <a:rPr lang="fr-FR" b="1">
                <a:sym typeface="Symbol"/>
              </a:rPr>
              <a:t>passe	</a:t>
            </a:r>
            <a:r>
              <a:rPr lang="fr-FR"/>
              <a:t> 2</a:t>
            </a:r>
            <a:r>
              <a:rPr lang="fr-FR" b="1">
                <a:solidFill>
                  <a:schemeClr val="bg1"/>
                </a:solidFill>
                <a:sym typeface="Symbol"/>
              </a:rPr>
              <a:t> </a:t>
            </a:r>
            <a:r>
              <a:rPr lang="fr-FR" b="1">
                <a:sym typeface="Symbol"/>
              </a:rPr>
              <a:t>	</a:t>
            </a:r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FC152AF-0FF8-2747-9CA4-AE9B368E4474}"/>
              </a:ext>
            </a:extLst>
          </p:cNvPr>
          <p:cNvSpPr txBox="1"/>
          <p:nvPr/>
        </p:nvSpPr>
        <p:spPr>
          <a:xfrm>
            <a:off x="3602356" y="2814560"/>
            <a:ext cx="3297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92D050"/>
                </a:solidFill>
              </a:rPr>
              <a:t>Sud	</a:t>
            </a:r>
            <a:r>
              <a:rPr lang="fr-FR">
                <a:solidFill>
                  <a:srgbClr val="FF0000"/>
                </a:solidFill>
              </a:rPr>
              <a:t>Ouest	</a:t>
            </a:r>
            <a:r>
              <a:rPr lang="fr-FR">
                <a:solidFill>
                  <a:srgbClr val="92D050"/>
                </a:solidFill>
              </a:rPr>
              <a:t>Nord	</a:t>
            </a:r>
            <a:r>
              <a:rPr lang="fr-FR">
                <a:solidFill>
                  <a:srgbClr val="FF0000"/>
                </a:solidFill>
              </a:rPr>
              <a:t>Est</a:t>
            </a:r>
          </a:p>
          <a:p>
            <a:r>
              <a:rPr lang="fr-FR"/>
              <a:t>	 1</a:t>
            </a:r>
            <a:r>
              <a:rPr lang="fr-FR" b="1">
                <a:solidFill>
                  <a:schemeClr val="bg1"/>
                </a:solidFill>
                <a:sym typeface="Symbol"/>
              </a:rPr>
              <a:t>      	 </a:t>
            </a:r>
            <a:r>
              <a:rPr lang="fr-FR" b="1">
                <a:sym typeface="Symbol"/>
              </a:rPr>
              <a:t>passe	</a:t>
            </a:r>
            <a:r>
              <a:rPr lang="fr-FR"/>
              <a:t> 2</a:t>
            </a:r>
            <a:r>
              <a:rPr lang="fr-FR" b="1">
                <a:solidFill>
                  <a:srgbClr val="FF0000"/>
                </a:solidFill>
                <a:sym typeface="Symbol"/>
              </a:rPr>
              <a:t></a:t>
            </a:r>
            <a:endParaRPr lang="fr-FR"/>
          </a:p>
          <a:p>
            <a:r>
              <a:rPr lang="fr-FR" b="1">
                <a:sym typeface="Symbol"/>
              </a:rPr>
              <a:t>passe	 </a:t>
            </a:r>
            <a:r>
              <a:rPr lang="fr-FR" b="1"/>
              <a:t>2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r>
              <a:rPr lang="fr-FR" b="1">
                <a:solidFill>
                  <a:schemeClr val="bg1"/>
                </a:solidFill>
                <a:sym typeface="Symbol"/>
              </a:rPr>
              <a:t>	</a:t>
            </a:r>
            <a:endParaRPr lang="fr-FR" b="1">
              <a:sym typeface="Symbol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66AA05C8-0428-4640-BC1A-2B116B7EA6B6}"/>
              </a:ext>
            </a:extLst>
          </p:cNvPr>
          <p:cNvSpPr txBox="1"/>
          <p:nvPr/>
        </p:nvSpPr>
        <p:spPr>
          <a:xfrm>
            <a:off x="179440" y="3931639"/>
            <a:ext cx="33570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92D050"/>
                </a:solidFill>
              </a:rPr>
              <a:t>Sud	</a:t>
            </a:r>
            <a:r>
              <a:rPr lang="fr-FR">
                <a:solidFill>
                  <a:srgbClr val="FF0000"/>
                </a:solidFill>
              </a:rPr>
              <a:t>Ouest	</a:t>
            </a:r>
            <a:r>
              <a:rPr lang="fr-FR">
                <a:solidFill>
                  <a:srgbClr val="92D050"/>
                </a:solidFill>
              </a:rPr>
              <a:t>Nord	</a:t>
            </a:r>
            <a:r>
              <a:rPr lang="fr-FR">
                <a:solidFill>
                  <a:srgbClr val="FF0000"/>
                </a:solidFill>
              </a:rPr>
              <a:t>Est</a:t>
            </a:r>
          </a:p>
          <a:p>
            <a:r>
              <a:rPr lang="fr-FR"/>
              <a:t>	1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r>
              <a:rPr lang="fr-FR" b="1">
                <a:solidFill>
                  <a:schemeClr val="bg1"/>
                </a:solidFill>
                <a:sym typeface="Symbol"/>
              </a:rPr>
              <a:t>      	 </a:t>
            </a:r>
            <a:r>
              <a:rPr lang="fr-FR" b="1">
                <a:sym typeface="Symbol"/>
              </a:rPr>
              <a:t>passe	</a:t>
            </a:r>
            <a:r>
              <a:rPr lang="fr-FR"/>
              <a:t> 1SA</a:t>
            </a:r>
          </a:p>
          <a:p>
            <a:r>
              <a:rPr lang="fr-FR" b="1">
                <a:sym typeface="Symbol"/>
              </a:rPr>
              <a:t>passe	</a:t>
            </a:r>
            <a:r>
              <a:rPr lang="fr-FR"/>
              <a:t>2</a:t>
            </a:r>
            <a:r>
              <a:rPr lang="fr-FR" b="1">
                <a:solidFill>
                  <a:schemeClr val="bg1"/>
                </a:solidFill>
                <a:sym typeface="Symbol"/>
              </a:rPr>
              <a:t> </a:t>
            </a:r>
            <a:r>
              <a:rPr lang="fr-FR" b="1">
                <a:sym typeface="Symbol"/>
              </a:rPr>
              <a:t>	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EC5A06D0-5081-104B-8F39-E0966744523A}"/>
              </a:ext>
            </a:extLst>
          </p:cNvPr>
          <p:cNvSpPr txBox="1"/>
          <p:nvPr/>
        </p:nvSpPr>
        <p:spPr>
          <a:xfrm>
            <a:off x="167312" y="4956415"/>
            <a:ext cx="74066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Il promet :</a:t>
            </a:r>
          </a:p>
          <a:p>
            <a:r>
              <a:rPr lang="fr-FR" dirty="0"/>
              <a:t>	Une main de 12 à 19HL</a:t>
            </a:r>
          </a:p>
          <a:p>
            <a:r>
              <a:rPr lang="fr-FR" dirty="0"/>
              <a:t>	5 cartes dans l’ouverture et au moins 4 dans la deuxième couleur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1CAE04D-EDA4-2A44-9562-8222E62CF952}"/>
              </a:ext>
            </a:extLst>
          </p:cNvPr>
          <p:cNvSpPr txBox="1"/>
          <p:nvPr/>
        </p:nvSpPr>
        <p:spPr>
          <a:xfrm>
            <a:off x="512420" y="5981191"/>
            <a:ext cx="7863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FF00"/>
                </a:solidFill>
              </a:rPr>
              <a:t>En principe, l’ouvreur doit toujours annoncer son bicolore économique</a:t>
            </a:r>
          </a:p>
        </p:txBody>
      </p:sp>
    </p:spTree>
    <p:extLst>
      <p:ext uri="{BB962C8B-B14F-4D97-AF65-F5344CB8AC3E}">
        <p14:creationId xmlns:p14="http://schemas.microsoft.com/office/powerpoint/2010/main" val="1786172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CE3684B-1C99-AB49-80ED-AB66A0D444C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17</a:t>
            </a:fld>
            <a:endParaRPr kumimoji="0" lang="en-US"/>
          </a:p>
        </p:txBody>
      </p:sp>
      <p:sp>
        <p:nvSpPr>
          <p:cNvPr id="5" name="Titre 2">
            <a:extLst>
              <a:ext uri="{FF2B5EF4-FFF2-40B4-BE49-F238E27FC236}">
                <a16:creationId xmlns:a16="http://schemas.microsoft.com/office/drawing/2014/main" id="{4D78AF9B-8210-9B40-962D-CA8920CE241C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La notion de bicolore à saut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7B043C-B5C6-B84C-8DB1-6EA838045E6A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DA2C610-E1FE-A549-917C-1A3ACEE74D09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21EAAE6-2396-E748-A496-69994C74A19F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6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359694B-9FD7-634F-98A9-7B0C4B2A3B61}"/>
              </a:ext>
            </a:extLst>
          </p:cNvPr>
          <p:cNvSpPr txBox="1"/>
          <p:nvPr/>
        </p:nvSpPr>
        <p:spPr>
          <a:xfrm>
            <a:off x="218346" y="1072238"/>
            <a:ext cx="9010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Un bicolore est dit à saut quand la deuxième couleur de l’ouvreur aurait pu être annoncée </a:t>
            </a:r>
          </a:p>
          <a:p>
            <a:r>
              <a:rPr lang="fr-FR" dirty="0">
                <a:solidFill>
                  <a:srgbClr val="FFFF00"/>
                </a:solidFill>
              </a:rPr>
              <a:t>à un palier plus bas. Il est la suite logique du </a:t>
            </a:r>
            <a:r>
              <a:rPr lang="fr-FR">
                <a:solidFill>
                  <a:srgbClr val="FFFF00"/>
                </a:solidFill>
              </a:rPr>
              <a:t>bicolore économique.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7C6F5A-0F7C-F849-B291-25233C4071CB}"/>
              </a:ext>
            </a:extLst>
          </p:cNvPr>
          <p:cNvSpPr/>
          <p:nvPr/>
        </p:nvSpPr>
        <p:spPr>
          <a:xfrm>
            <a:off x="126500" y="2280033"/>
            <a:ext cx="36983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>
                <a:solidFill>
                  <a:srgbClr val="92D050"/>
                </a:solidFill>
              </a:rPr>
              <a:t>Sud	</a:t>
            </a:r>
            <a:r>
              <a:rPr lang="fr-FR">
                <a:solidFill>
                  <a:srgbClr val="FF0000"/>
                </a:solidFill>
              </a:rPr>
              <a:t>Ouest	</a:t>
            </a:r>
            <a:r>
              <a:rPr lang="fr-FR">
                <a:solidFill>
                  <a:srgbClr val="92D050"/>
                </a:solidFill>
              </a:rPr>
              <a:t>Nord	</a:t>
            </a:r>
            <a:r>
              <a:rPr lang="fr-FR">
                <a:solidFill>
                  <a:srgbClr val="FF0000"/>
                </a:solidFill>
              </a:rPr>
              <a:t>Est</a:t>
            </a:r>
          </a:p>
          <a:p>
            <a:r>
              <a:rPr lang="fr-FR"/>
              <a:t>	 1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r>
              <a:rPr lang="fr-FR" b="1">
                <a:solidFill>
                  <a:schemeClr val="bg1"/>
                </a:solidFill>
                <a:sym typeface="Symbol"/>
              </a:rPr>
              <a:t>      	 </a:t>
            </a:r>
            <a:r>
              <a:rPr lang="fr-FR" b="1">
                <a:sym typeface="Symbol"/>
              </a:rPr>
              <a:t>passe	</a:t>
            </a:r>
            <a:r>
              <a:rPr lang="fr-FR"/>
              <a:t> 1</a:t>
            </a:r>
            <a:r>
              <a:rPr lang="fr-FR" b="1">
                <a:solidFill>
                  <a:schemeClr val="bg1"/>
                </a:solidFill>
                <a:sym typeface="Symbol"/>
              </a:rPr>
              <a:t></a:t>
            </a:r>
            <a:r>
              <a:rPr lang="fr-FR">
                <a:sym typeface="Symbol"/>
              </a:rPr>
              <a:t>/1SA</a:t>
            </a:r>
            <a:endParaRPr lang="fr-FR"/>
          </a:p>
          <a:p>
            <a:r>
              <a:rPr lang="fr-FR" b="1">
                <a:sym typeface="Symbol"/>
              </a:rPr>
              <a:t>passe	</a:t>
            </a:r>
            <a:r>
              <a:rPr lang="fr-FR"/>
              <a:t> 3</a:t>
            </a:r>
            <a:r>
              <a:rPr lang="fr-FR" b="1">
                <a:solidFill>
                  <a:schemeClr val="bg1"/>
                </a:solidFill>
                <a:sym typeface="Symbol"/>
              </a:rPr>
              <a:t> </a:t>
            </a:r>
            <a:r>
              <a:rPr lang="fr-FR" b="1">
                <a:sym typeface="Symbol"/>
              </a:rPr>
              <a:t>	</a:t>
            </a:r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E0BF33F-6819-6140-B55C-F9454A5A05EF}"/>
              </a:ext>
            </a:extLst>
          </p:cNvPr>
          <p:cNvSpPr txBox="1"/>
          <p:nvPr/>
        </p:nvSpPr>
        <p:spPr>
          <a:xfrm>
            <a:off x="4492486" y="2176165"/>
            <a:ext cx="3297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92D050"/>
                </a:solidFill>
              </a:rPr>
              <a:t>Sud	</a:t>
            </a:r>
            <a:r>
              <a:rPr lang="fr-FR">
                <a:solidFill>
                  <a:srgbClr val="FF0000"/>
                </a:solidFill>
              </a:rPr>
              <a:t>Ouest	</a:t>
            </a:r>
            <a:r>
              <a:rPr lang="fr-FR">
                <a:solidFill>
                  <a:srgbClr val="92D050"/>
                </a:solidFill>
              </a:rPr>
              <a:t>Nord	</a:t>
            </a:r>
            <a:r>
              <a:rPr lang="fr-FR">
                <a:solidFill>
                  <a:srgbClr val="FF0000"/>
                </a:solidFill>
              </a:rPr>
              <a:t>Est</a:t>
            </a:r>
          </a:p>
          <a:p>
            <a:r>
              <a:rPr lang="fr-FR"/>
              <a:t>	 1</a:t>
            </a:r>
            <a:r>
              <a:rPr lang="fr-FR" b="1">
                <a:solidFill>
                  <a:srgbClr val="FF0000"/>
                </a:solidFill>
                <a:sym typeface="Symbol"/>
              </a:rPr>
              <a:t></a:t>
            </a:r>
            <a:r>
              <a:rPr lang="fr-FR" b="1">
                <a:solidFill>
                  <a:schemeClr val="bg1"/>
                </a:solidFill>
                <a:sym typeface="Symbol"/>
              </a:rPr>
              <a:t>      	 </a:t>
            </a:r>
            <a:r>
              <a:rPr lang="fr-FR" b="1">
                <a:sym typeface="Symbol"/>
              </a:rPr>
              <a:t>passe	</a:t>
            </a:r>
            <a:r>
              <a:rPr lang="fr-FR"/>
              <a:t> </a:t>
            </a:r>
            <a:r>
              <a:rPr lang="fr-FR" b="1"/>
              <a:t>1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endParaRPr lang="fr-FR"/>
          </a:p>
          <a:p>
            <a:r>
              <a:rPr lang="fr-FR" b="1">
                <a:sym typeface="Symbol"/>
              </a:rPr>
              <a:t>passe	 </a:t>
            </a:r>
            <a:r>
              <a:rPr lang="fr-FR" b="1"/>
              <a:t>2</a:t>
            </a:r>
            <a:r>
              <a:rPr lang="fr-FR" b="1">
                <a:solidFill>
                  <a:schemeClr val="bg1"/>
                </a:solidFill>
                <a:sym typeface="Symbol"/>
              </a:rPr>
              <a:t> 	</a:t>
            </a:r>
            <a:endParaRPr lang="fr-FR" b="1">
              <a:sym typeface="Symbol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BA332766-1351-9C4C-BBC8-B2230B98B13C}"/>
              </a:ext>
            </a:extLst>
          </p:cNvPr>
          <p:cNvSpPr txBox="1"/>
          <p:nvPr/>
        </p:nvSpPr>
        <p:spPr>
          <a:xfrm>
            <a:off x="218346" y="1806833"/>
            <a:ext cx="2819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FF00"/>
                </a:solidFill>
              </a:rPr>
              <a:t>Exemples d’application :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166209CF-5623-2D48-A967-E57F2DBE66F1}"/>
              </a:ext>
            </a:extLst>
          </p:cNvPr>
          <p:cNvSpPr txBox="1"/>
          <p:nvPr/>
        </p:nvSpPr>
        <p:spPr>
          <a:xfrm>
            <a:off x="126500" y="3369135"/>
            <a:ext cx="74066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Il promet :</a:t>
            </a:r>
          </a:p>
          <a:p>
            <a:r>
              <a:rPr lang="fr-FR"/>
              <a:t>	Une main de 20 à 23HL et il est </a:t>
            </a:r>
            <a:r>
              <a:rPr lang="fr-FR" b="1">
                <a:solidFill>
                  <a:srgbClr val="FFFF00"/>
                </a:solidFill>
              </a:rPr>
              <a:t>forcing de manche</a:t>
            </a:r>
            <a:endParaRPr lang="fr-FR"/>
          </a:p>
          <a:p>
            <a:r>
              <a:rPr lang="fr-FR"/>
              <a:t>	5 cartes dans l’ouverture et au moins 4 dans la deuxième couleur</a:t>
            </a:r>
          </a:p>
        </p:txBody>
      </p:sp>
      <p:sp>
        <p:nvSpPr>
          <p:cNvPr id="14" name="Text Box 1">
            <a:extLst>
              <a:ext uri="{FF2B5EF4-FFF2-40B4-BE49-F238E27FC236}">
                <a16:creationId xmlns:a16="http://schemas.microsoft.com/office/drawing/2014/main" id="{1EE1FFD0-4CB3-494B-ADA7-C0E2757A58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5703" y="233076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RD87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RDV86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2B7652C0-E5FF-B24E-856D-833846D9F0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504" y="4707795"/>
            <a:ext cx="1016000" cy="1016000"/>
          </a:xfrm>
          <a:prstGeom prst="rect">
            <a:avLst/>
          </a:prstGeom>
        </p:spPr>
      </p:pic>
      <p:sp>
        <p:nvSpPr>
          <p:cNvPr id="18" name="Text Box 1">
            <a:extLst>
              <a:ext uri="{FF2B5EF4-FFF2-40B4-BE49-F238E27FC236}">
                <a16:creationId xmlns:a16="http://schemas.microsoft.com/office/drawing/2014/main" id="{8FD7A61E-5EB0-F24D-978D-D20FBB3F40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500" y="479669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AR8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-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AR1092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ARV109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F35D997-B0DA-D843-93A6-C02FC54F0CA6}"/>
              </a:ext>
            </a:extLst>
          </p:cNvPr>
          <p:cNvSpPr/>
          <p:nvPr/>
        </p:nvSpPr>
        <p:spPr>
          <a:xfrm>
            <a:off x="2754471" y="4713032"/>
            <a:ext cx="36983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 	 </a:t>
            </a:r>
            <a:r>
              <a:rPr lang="fr-FR" b="1" dirty="0">
                <a:sym typeface="Symbol"/>
              </a:rPr>
              <a:t>passe	</a:t>
            </a:r>
            <a:r>
              <a:rPr lang="fr-FR" b="1" dirty="0"/>
              <a:t>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endParaRPr lang="fr-FR" dirty="0"/>
          </a:p>
          <a:p>
            <a:r>
              <a:rPr lang="fr-FR" b="1" dirty="0">
                <a:sym typeface="Symbol"/>
              </a:rPr>
              <a:t>passe	</a:t>
            </a:r>
            <a:r>
              <a:rPr lang="fr-FR" dirty="0"/>
              <a:t> 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b="1" dirty="0">
                <a:sym typeface="Symbol"/>
              </a:rPr>
              <a:t>	 passe	 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</a:p>
          <a:p>
            <a:r>
              <a:rPr lang="fr-FR" b="1" dirty="0">
                <a:sym typeface="Symbol"/>
              </a:rPr>
              <a:t>passe	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1672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CE3684B-1C99-AB49-80ED-AB66A0D444C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18</a:t>
            </a:fld>
            <a:endParaRPr kumimoji="0" lang="en-US"/>
          </a:p>
        </p:txBody>
      </p:sp>
      <p:sp>
        <p:nvSpPr>
          <p:cNvPr id="5" name="Titre 2">
            <a:extLst>
              <a:ext uri="{FF2B5EF4-FFF2-40B4-BE49-F238E27FC236}">
                <a16:creationId xmlns:a16="http://schemas.microsoft.com/office/drawing/2014/main" id="{4D78AF9B-8210-9B40-962D-CA8920CE241C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La notion de bicolore cher</a:t>
            </a:r>
            <a:r>
              <a:rPr lang="fr-FR" sz="2400"/>
              <a:t>(1)</a:t>
            </a: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7B043C-B5C6-B84C-8DB1-6EA838045E6A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DA2C610-E1FE-A549-917C-1A3ACEE74D09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21EAAE6-2396-E748-A496-69994C74A19F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6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280FEFB-1AA6-2B43-99BD-8C2EEC2207DB}"/>
              </a:ext>
            </a:extLst>
          </p:cNvPr>
          <p:cNvSpPr txBox="1"/>
          <p:nvPr/>
        </p:nvSpPr>
        <p:spPr>
          <a:xfrm>
            <a:off x="218346" y="1072238"/>
            <a:ext cx="86160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FFFF00"/>
                </a:solidFill>
              </a:rPr>
              <a:t>Un bicolore est cher quand le répondant ne peut plus soutenir la première couleur de </a:t>
            </a:r>
          </a:p>
          <a:p>
            <a:r>
              <a:rPr lang="fr-FR">
                <a:solidFill>
                  <a:srgbClr val="FFFF00"/>
                </a:solidFill>
              </a:rPr>
              <a:t>l’ouvreur au palier de 2.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EB555B6-CB85-7B4B-A738-15F0CE18E3E3}"/>
              </a:ext>
            </a:extLst>
          </p:cNvPr>
          <p:cNvSpPr txBox="1"/>
          <p:nvPr/>
        </p:nvSpPr>
        <p:spPr>
          <a:xfrm>
            <a:off x="211700" y="1806833"/>
            <a:ext cx="7068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 bicolore cher de l’ouvreur est </a:t>
            </a:r>
            <a:r>
              <a:rPr lang="fr-FR" b="1" dirty="0">
                <a:solidFill>
                  <a:srgbClr val="FFFF00"/>
                </a:solidFill>
              </a:rPr>
              <a:t>auto forcing </a:t>
            </a:r>
            <a:r>
              <a:rPr lang="fr-FR" dirty="0"/>
              <a:t>et promet 18HL à 23HL.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ABD84FB8-59F3-2D43-AE5D-6B41173DDB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242" y="2386016"/>
            <a:ext cx="1016000" cy="1016000"/>
          </a:xfrm>
          <a:prstGeom prst="rect">
            <a:avLst/>
          </a:prstGeom>
        </p:spPr>
      </p:pic>
      <p:sp>
        <p:nvSpPr>
          <p:cNvPr id="12" name="Text Box 1">
            <a:extLst>
              <a:ext uri="{FF2B5EF4-FFF2-40B4-BE49-F238E27FC236}">
                <a16:creationId xmlns:a16="http://schemas.microsoft.com/office/drawing/2014/main" id="{3579B890-6756-AC48-A4A6-653BE48F1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38" y="247491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ADV8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D10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ARV109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416A5F-3E80-3D40-9BA0-BABE4724DCAA}"/>
              </a:ext>
            </a:extLst>
          </p:cNvPr>
          <p:cNvSpPr/>
          <p:nvPr/>
        </p:nvSpPr>
        <p:spPr>
          <a:xfrm>
            <a:off x="2809209" y="2391253"/>
            <a:ext cx="36983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>
                <a:solidFill>
                  <a:srgbClr val="92D050"/>
                </a:solidFill>
              </a:rPr>
              <a:t>Sud	</a:t>
            </a:r>
            <a:r>
              <a:rPr lang="fr-FR">
                <a:solidFill>
                  <a:srgbClr val="FF0000"/>
                </a:solidFill>
              </a:rPr>
              <a:t>Ouest	</a:t>
            </a:r>
            <a:r>
              <a:rPr lang="fr-FR">
                <a:solidFill>
                  <a:srgbClr val="92D050"/>
                </a:solidFill>
              </a:rPr>
              <a:t>Nord	</a:t>
            </a:r>
            <a:r>
              <a:rPr lang="fr-FR">
                <a:solidFill>
                  <a:srgbClr val="FF0000"/>
                </a:solidFill>
              </a:rPr>
              <a:t>Est</a:t>
            </a:r>
          </a:p>
          <a:p>
            <a:r>
              <a:rPr lang="fr-FR"/>
              <a:t>	 1</a:t>
            </a:r>
            <a:r>
              <a:rPr lang="fr-FR" b="1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>
                <a:sym typeface="Symbol"/>
              </a:rPr>
              <a:t>passe	</a:t>
            </a:r>
            <a:r>
              <a:rPr lang="fr-FR" b="1"/>
              <a:t> 1</a:t>
            </a:r>
            <a:r>
              <a:rPr lang="fr-FR" b="1">
                <a:solidFill>
                  <a:schemeClr val="bg1"/>
                </a:solidFill>
                <a:sym typeface="Symbol"/>
              </a:rPr>
              <a:t></a:t>
            </a:r>
            <a:endParaRPr lang="fr-FR"/>
          </a:p>
          <a:p>
            <a:r>
              <a:rPr lang="fr-FR" b="1">
                <a:sym typeface="Symbol"/>
              </a:rPr>
              <a:t>passe	</a:t>
            </a:r>
            <a:r>
              <a:rPr lang="fr-FR"/>
              <a:t> 2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r>
              <a:rPr lang="fr-FR" b="1">
                <a:solidFill>
                  <a:schemeClr val="bg1"/>
                </a:solidFill>
                <a:sym typeface="Symbol"/>
              </a:rPr>
              <a:t> </a:t>
            </a:r>
            <a:r>
              <a:rPr lang="fr-FR" b="1">
                <a:sym typeface="Symbol"/>
              </a:rPr>
              <a:t>	</a:t>
            </a:r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C95CE6B-D43B-D146-922B-629322017997}"/>
              </a:ext>
            </a:extLst>
          </p:cNvPr>
          <p:cNvSpPr txBox="1"/>
          <p:nvPr/>
        </p:nvSpPr>
        <p:spPr>
          <a:xfrm>
            <a:off x="173803" y="3770862"/>
            <a:ext cx="86373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FFFF00"/>
                </a:solidFill>
              </a:rPr>
              <a:t>Remarque : </a:t>
            </a:r>
            <a:r>
              <a:rPr lang="fr-FR"/>
              <a:t>Après une enchère 2 sur 1 du répondant, le bicolore cher se fait à partir de </a:t>
            </a:r>
          </a:p>
          <a:p>
            <a:r>
              <a:rPr lang="fr-FR"/>
              <a:t>16HL et devient </a:t>
            </a:r>
            <a:r>
              <a:rPr lang="fr-FR" b="1">
                <a:solidFill>
                  <a:srgbClr val="FFFF00"/>
                </a:solidFill>
              </a:rPr>
              <a:t>forcing de manche </a:t>
            </a:r>
            <a:r>
              <a:rPr lang="fr-FR"/>
              <a:t>.</a:t>
            </a:r>
            <a:endParaRPr lang="fr-FR">
              <a:solidFill>
                <a:srgbClr val="FFFF00"/>
              </a:solidFill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F68D1796-BB2A-114C-A737-9378AB1AA31F}"/>
              </a:ext>
            </a:extLst>
          </p:cNvPr>
          <p:cNvSpPr txBox="1"/>
          <p:nvPr/>
        </p:nvSpPr>
        <p:spPr>
          <a:xfrm>
            <a:off x="181238" y="4696685"/>
            <a:ext cx="889871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Attitude du répondant :</a:t>
            </a:r>
          </a:p>
          <a:p>
            <a:r>
              <a:rPr lang="fr-FR" dirty="0"/>
              <a:t>Il doit décrire sa main et demander la meilleure manche possible sauf avec une main </a:t>
            </a:r>
          </a:p>
          <a:p>
            <a:r>
              <a:rPr lang="fr-FR" dirty="0"/>
              <a:t>très faible ou il annonce conventionnellement </a:t>
            </a:r>
            <a:r>
              <a:rPr lang="fr-FR" dirty="0">
                <a:solidFill>
                  <a:srgbClr val="FFFF00"/>
                </a:solidFill>
              </a:rPr>
              <a:t>2SA</a:t>
            </a:r>
            <a:r>
              <a:rPr lang="fr-FR" dirty="0"/>
              <a:t> (dit modérateur) sur lequel l’ouvreur </a:t>
            </a:r>
          </a:p>
          <a:p>
            <a:r>
              <a:rPr lang="fr-FR" dirty="0"/>
              <a:t>revient dans sa première couleur.</a:t>
            </a:r>
          </a:p>
          <a:p>
            <a:r>
              <a:rPr lang="fr-FR" dirty="0"/>
              <a:t>Toute autre réponse est </a:t>
            </a:r>
            <a:r>
              <a:rPr lang="fr-FR" b="1" dirty="0">
                <a:solidFill>
                  <a:srgbClr val="FFFF00"/>
                </a:solidFill>
              </a:rPr>
              <a:t>forcing de manche</a:t>
            </a:r>
            <a:r>
              <a:rPr 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1411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4" grpId="0"/>
      <p:bldP spid="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CE3684B-1C99-AB49-80ED-AB66A0D444C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19</a:t>
            </a:fld>
            <a:endParaRPr kumimoji="0" lang="en-US"/>
          </a:p>
        </p:txBody>
      </p:sp>
      <p:sp>
        <p:nvSpPr>
          <p:cNvPr id="5" name="Titre 2">
            <a:extLst>
              <a:ext uri="{FF2B5EF4-FFF2-40B4-BE49-F238E27FC236}">
                <a16:creationId xmlns:a16="http://schemas.microsoft.com/office/drawing/2014/main" id="{4D78AF9B-8210-9B40-962D-CA8920CE241C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La notion de bicolore cher</a:t>
            </a:r>
            <a:r>
              <a:rPr lang="fr-FR" sz="2400"/>
              <a:t>(2)</a:t>
            </a: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7B043C-B5C6-B84C-8DB1-6EA838045E6A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DA2C610-E1FE-A549-917C-1A3ACEE74D09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21EAAE6-2396-E748-A496-69994C74A19F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6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280FEFB-1AA6-2B43-99BD-8C2EEC2207DB}"/>
              </a:ext>
            </a:extLst>
          </p:cNvPr>
          <p:cNvSpPr txBox="1"/>
          <p:nvPr/>
        </p:nvSpPr>
        <p:spPr>
          <a:xfrm>
            <a:off x="218346" y="1072238"/>
            <a:ext cx="852265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Une réponse conventionnelle :</a:t>
            </a:r>
          </a:p>
          <a:p>
            <a:r>
              <a:rPr lang="fr-FR" dirty="0">
                <a:solidFill>
                  <a:srgbClr val="FFFF00"/>
                </a:solidFill>
              </a:rPr>
              <a:t>	</a:t>
            </a:r>
            <a:r>
              <a:rPr lang="fr-FR" dirty="0"/>
              <a:t>- 3SA = 11-12H c’est un quantitatif pour 6SA (si vous voulez jouer 3SA passer</a:t>
            </a:r>
          </a:p>
          <a:p>
            <a:r>
              <a:rPr lang="fr-FR" dirty="0"/>
              <a:t>par l ’enchère de 2SA puis mettez 3SA sur la rectification de l’ouvreur).</a:t>
            </a:r>
          </a:p>
          <a:p>
            <a:r>
              <a:rPr lang="fr-FR" dirty="0"/>
              <a:t>	- 4SA = 13-14H c’est un quantitatif pour 6SA.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ABD84FB8-59F3-2D43-AE5D-6B41173DDB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3206" y="3919532"/>
            <a:ext cx="1016000" cy="1016000"/>
          </a:xfrm>
          <a:prstGeom prst="rect">
            <a:avLst/>
          </a:prstGeom>
        </p:spPr>
      </p:pic>
      <p:sp>
        <p:nvSpPr>
          <p:cNvPr id="12" name="Text Box 1">
            <a:extLst>
              <a:ext uri="{FF2B5EF4-FFF2-40B4-BE49-F238E27FC236}">
                <a16:creationId xmlns:a16="http://schemas.microsoft.com/office/drawing/2014/main" id="{3579B890-6756-AC48-A4A6-653BE48F1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168" y="391953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AV82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A9842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416A5F-3E80-3D40-9BA0-BABE4724DCAA}"/>
              </a:ext>
            </a:extLst>
          </p:cNvPr>
          <p:cNvSpPr/>
          <p:nvPr/>
        </p:nvSpPr>
        <p:spPr>
          <a:xfrm>
            <a:off x="2459844" y="3898807"/>
            <a:ext cx="36983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>
                <a:solidFill>
                  <a:srgbClr val="92D050"/>
                </a:solidFill>
              </a:rPr>
              <a:t>Sud	</a:t>
            </a:r>
            <a:r>
              <a:rPr lang="fr-FR">
                <a:solidFill>
                  <a:srgbClr val="FF0000"/>
                </a:solidFill>
              </a:rPr>
              <a:t>Ouest	</a:t>
            </a:r>
            <a:r>
              <a:rPr lang="fr-FR">
                <a:solidFill>
                  <a:srgbClr val="92D050"/>
                </a:solidFill>
              </a:rPr>
              <a:t>Nord	</a:t>
            </a:r>
            <a:r>
              <a:rPr lang="fr-FR">
                <a:solidFill>
                  <a:srgbClr val="FF0000"/>
                </a:solidFill>
              </a:rPr>
              <a:t>Est</a:t>
            </a:r>
          </a:p>
          <a:p>
            <a:r>
              <a:rPr lang="fr-FR"/>
              <a:t>	 1</a:t>
            </a:r>
            <a:r>
              <a:rPr lang="fr-FR" b="1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>
                <a:sym typeface="Symbol"/>
              </a:rPr>
              <a:t>passe	</a:t>
            </a:r>
            <a:r>
              <a:rPr lang="fr-FR" b="1"/>
              <a:t> 1</a:t>
            </a:r>
            <a:r>
              <a:rPr lang="fr-FR" b="1">
                <a:solidFill>
                  <a:schemeClr val="bg1"/>
                </a:solidFill>
                <a:sym typeface="Symbol"/>
              </a:rPr>
              <a:t></a:t>
            </a:r>
            <a:endParaRPr lang="fr-FR"/>
          </a:p>
          <a:p>
            <a:r>
              <a:rPr lang="fr-FR" b="1">
                <a:sym typeface="Symbol"/>
              </a:rPr>
              <a:t>passe	</a:t>
            </a:r>
            <a:r>
              <a:rPr lang="fr-FR"/>
              <a:t> 1SA</a:t>
            </a:r>
            <a:r>
              <a:rPr lang="fr-FR" b="1">
                <a:solidFill>
                  <a:schemeClr val="bg1"/>
                </a:solidFill>
                <a:sym typeface="Symbol"/>
              </a:rPr>
              <a:t> </a:t>
            </a:r>
            <a:r>
              <a:rPr lang="fr-FR" b="1">
                <a:sym typeface="Symbol"/>
              </a:rPr>
              <a:t>	</a:t>
            </a:r>
            <a:endParaRPr lang="fr-FR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2F8C97E0-B8CE-AD47-9643-17D0A86B5E3D}"/>
              </a:ext>
            </a:extLst>
          </p:cNvPr>
          <p:cNvSpPr txBox="1"/>
          <p:nvPr/>
        </p:nvSpPr>
        <p:spPr>
          <a:xfrm>
            <a:off x="319297" y="2397458"/>
            <a:ext cx="75369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Que faire quand la force de la main ne permet pas d’annoncer un bicolore :</a:t>
            </a:r>
          </a:p>
          <a:p>
            <a:r>
              <a:rPr lang="fr-FR" dirty="0">
                <a:solidFill>
                  <a:srgbClr val="FFFF00"/>
                </a:solidFill>
              </a:rPr>
              <a:t>	</a:t>
            </a:r>
            <a:r>
              <a:rPr lang="fr-FR" dirty="0"/>
              <a:t>- Répéter sa couleur d’ouverture</a:t>
            </a:r>
          </a:p>
          <a:p>
            <a:r>
              <a:rPr lang="fr-FR" dirty="0"/>
              <a:t>	- Annoncer les Sans Atout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3B32649-ADFB-1445-A34E-B394F9145CB6}"/>
              </a:ext>
            </a:extLst>
          </p:cNvPr>
          <p:cNvSpPr txBox="1"/>
          <p:nvPr/>
        </p:nvSpPr>
        <p:spPr>
          <a:xfrm>
            <a:off x="319297" y="3435494"/>
            <a:ext cx="294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FFFF00"/>
                </a:solidFill>
              </a:rPr>
              <a:t>Voyons plusieurs exemples :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C782845-7409-0C46-9FCA-40D0E2B4C8F2}"/>
              </a:ext>
            </a:extLst>
          </p:cNvPr>
          <p:cNvSpPr txBox="1"/>
          <p:nvPr/>
        </p:nvSpPr>
        <p:spPr>
          <a:xfrm>
            <a:off x="5955675" y="3969300"/>
            <a:ext cx="3079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Convient mieux que 2 Trèfles</a:t>
            </a:r>
          </a:p>
          <a:p>
            <a:r>
              <a:rPr lang="fr-FR"/>
              <a:t>avec cette main régulière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57B7FDE5-EC3C-AA47-A9E2-75707ABF6C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6359" y="5115648"/>
            <a:ext cx="1016000" cy="1016000"/>
          </a:xfrm>
          <a:prstGeom prst="rect">
            <a:avLst/>
          </a:prstGeom>
        </p:spPr>
      </p:pic>
      <p:sp>
        <p:nvSpPr>
          <p:cNvPr id="18" name="Text Box 1">
            <a:extLst>
              <a:ext uri="{FF2B5EF4-FFF2-40B4-BE49-F238E27FC236}">
                <a16:creationId xmlns:a16="http://schemas.microsoft.com/office/drawing/2014/main" id="{36E016BB-699D-3F44-BEA3-4B793DB1B4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321" y="511564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AD932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D92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A984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6F1EF1A-60D3-1247-BAD6-59C34269DA94}"/>
              </a:ext>
            </a:extLst>
          </p:cNvPr>
          <p:cNvSpPr/>
          <p:nvPr/>
        </p:nvSpPr>
        <p:spPr>
          <a:xfrm>
            <a:off x="2472997" y="5094923"/>
            <a:ext cx="36983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>
                <a:solidFill>
                  <a:srgbClr val="92D050"/>
                </a:solidFill>
              </a:rPr>
              <a:t>Sud	</a:t>
            </a:r>
            <a:r>
              <a:rPr lang="fr-FR">
                <a:solidFill>
                  <a:srgbClr val="FF0000"/>
                </a:solidFill>
              </a:rPr>
              <a:t>Ouest	</a:t>
            </a:r>
            <a:r>
              <a:rPr lang="fr-FR">
                <a:solidFill>
                  <a:srgbClr val="92D050"/>
                </a:solidFill>
              </a:rPr>
              <a:t>Nord	</a:t>
            </a:r>
            <a:r>
              <a:rPr lang="fr-FR">
                <a:solidFill>
                  <a:srgbClr val="FF0000"/>
                </a:solidFill>
              </a:rPr>
              <a:t>Est</a:t>
            </a:r>
          </a:p>
          <a:p>
            <a:r>
              <a:rPr lang="fr-FR"/>
              <a:t>	 </a:t>
            </a:r>
            <a:r>
              <a:rPr lang="fr-FR" b="1"/>
              <a:t>1</a:t>
            </a:r>
            <a:r>
              <a:rPr lang="fr-FR" b="1">
                <a:solidFill>
                  <a:schemeClr val="bg1"/>
                </a:solidFill>
                <a:sym typeface="Symbol"/>
              </a:rPr>
              <a:t>      	 </a:t>
            </a:r>
            <a:r>
              <a:rPr lang="fr-FR" b="1">
                <a:sym typeface="Symbol"/>
              </a:rPr>
              <a:t>passe	</a:t>
            </a:r>
            <a:r>
              <a:rPr lang="fr-FR" b="1"/>
              <a:t> </a:t>
            </a:r>
            <a:r>
              <a:rPr lang="fr-FR"/>
              <a:t>2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endParaRPr lang="fr-FR"/>
          </a:p>
          <a:p>
            <a:r>
              <a:rPr lang="fr-FR" b="1">
                <a:sym typeface="Symbol"/>
              </a:rPr>
              <a:t>passe	</a:t>
            </a:r>
            <a:r>
              <a:rPr lang="fr-FR"/>
              <a:t> </a:t>
            </a:r>
            <a:r>
              <a:rPr lang="fr-FR" b="1"/>
              <a:t>2</a:t>
            </a:r>
            <a:r>
              <a:rPr lang="fr-FR" b="1">
                <a:solidFill>
                  <a:schemeClr val="bg1"/>
                </a:solidFill>
                <a:sym typeface="Symbol"/>
              </a:rPr>
              <a:t> </a:t>
            </a:r>
            <a:r>
              <a:rPr lang="fr-FR" b="1">
                <a:sym typeface="Symbol"/>
              </a:rPr>
              <a:t>	</a:t>
            </a:r>
            <a:endParaRPr lang="fr-FR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23CA4AF5-B34E-7649-B6F2-75DC4C93337F}"/>
              </a:ext>
            </a:extLst>
          </p:cNvPr>
          <p:cNvSpPr txBox="1"/>
          <p:nvPr/>
        </p:nvSpPr>
        <p:spPr>
          <a:xfrm>
            <a:off x="5968828" y="5165416"/>
            <a:ext cx="321594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Attention, 3 Trèfle promettrait</a:t>
            </a:r>
          </a:p>
          <a:p>
            <a:r>
              <a:rPr lang="fr-FR" dirty="0"/>
              <a:t>Une main main beaucoup plus</a:t>
            </a:r>
          </a:p>
          <a:p>
            <a:r>
              <a:rPr lang="fr-FR" dirty="0"/>
              <a:t>Forte et serait Forcing de</a:t>
            </a:r>
          </a:p>
          <a:p>
            <a:r>
              <a:rPr lang="fr-FR" dirty="0"/>
              <a:t>Manche.</a:t>
            </a:r>
          </a:p>
        </p:txBody>
      </p:sp>
    </p:spTree>
    <p:extLst>
      <p:ext uri="{BB962C8B-B14F-4D97-AF65-F5344CB8AC3E}">
        <p14:creationId xmlns:p14="http://schemas.microsoft.com/office/powerpoint/2010/main" val="2938603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4" grpId="0"/>
      <p:bldP spid="18" grpId="0" animBg="1"/>
      <p:bldP spid="19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6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93949" y="1014480"/>
            <a:ext cx="875848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Ce sont toutes les ouvertures ne correspondant pas à SA ni en Majeures dans la zone de</a:t>
            </a:r>
          </a:p>
          <a:p>
            <a:r>
              <a:rPr lang="fr-FR" dirty="0"/>
              <a:t>12 à 23H.</a:t>
            </a:r>
          </a:p>
          <a:p>
            <a:r>
              <a:rPr lang="fr-FR" dirty="0"/>
              <a:t>On ouvre de la couleur la plus  longue</a:t>
            </a:r>
          </a:p>
          <a:p>
            <a:r>
              <a:rPr lang="fr-FR" dirty="0"/>
              <a:t>A égalité de longueur, de la plus chère sauf si 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dirty="0">
                <a:sym typeface="Symbol"/>
              </a:rPr>
              <a:t>et 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dirty="0">
                <a:sym typeface="Symbol"/>
              </a:rPr>
              <a:t>, on ouvre de 1 Trèfle.</a:t>
            </a:r>
            <a:r>
              <a:rPr lang="fr-FR" dirty="0"/>
              <a:t> </a:t>
            </a:r>
          </a:p>
        </p:txBody>
      </p:sp>
      <p:sp>
        <p:nvSpPr>
          <p:cNvPr id="8" name="Titre 2">
            <a:extLst>
              <a:ext uri="{FF2B5EF4-FFF2-40B4-BE49-F238E27FC236}">
                <a16:creationId xmlns:a16="http://schemas.microsoft.com/office/drawing/2014/main" id="{3B476272-C145-C442-A02F-0C57F21A8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fr-FR" dirty="0"/>
              <a:t>L’Ouverture en mineure  au palier de 1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4EB5F7F-7525-4E47-A9DC-96A262D9C397}"/>
              </a:ext>
            </a:extLst>
          </p:cNvPr>
          <p:cNvSpPr txBox="1"/>
          <p:nvPr/>
        </p:nvSpPr>
        <p:spPr>
          <a:xfrm>
            <a:off x="293949" y="2460234"/>
            <a:ext cx="41702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quelques exemples d’ouverture : </a:t>
            </a:r>
          </a:p>
          <a:p>
            <a:endParaRPr lang="fr-FR" dirty="0"/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2D1F4E18-5DB4-0740-8A30-DF50797EE9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220" y="304465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AD987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Text Box 1">
            <a:extLst>
              <a:ext uri="{FF2B5EF4-FFF2-40B4-BE49-F238E27FC236}">
                <a16:creationId xmlns:a16="http://schemas.microsoft.com/office/drawing/2014/main" id="{9F63C2FC-DC9C-7D44-AE79-3F70B37F3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4428" y="304465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DV104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ARD10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F46B634E-541E-4845-AED7-268A73932F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6281" y="304465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Text Box 1">
            <a:extLst>
              <a:ext uri="{FF2B5EF4-FFF2-40B4-BE49-F238E27FC236}">
                <a16:creationId xmlns:a16="http://schemas.microsoft.com/office/drawing/2014/main" id="{0C87CD15-28EB-0D47-A158-B36940440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8134" y="303624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A765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Text Box 1">
            <a:extLst>
              <a:ext uri="{FF2B5EF4-FFF2-40B4-BE49-F238E27FC236}">
                <a16:creationId xmlns:a16="http://schemas.microsoft.com/office/drawing/2014/main" id="{CF7F4527-CE80-2444-8353-B5891335B7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9987" y="302783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AR65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Text Box 1">
            <a:extLst>
              <a:ext uri="{FF2B5EF4-FFF2-40B4-BE49-F238E27FC236}">
                <a16:creationId xmlns:a16="http://schemas.microsoft.com/office/drawing/2014/main" id="{2229A213-F49E-3940-A234-5F09E3972F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9403" y="3026687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RV10432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 Box 1">
            <a:extLst>
              <a:ext uri="{FF2B5EF4-FFF2-40B4-BE49-F238E27FC236}">
                <a16:creationId xmlns:a16="http://schemas.microsoft.com/office/drawing/2014/main" id="{E422D223-D90A-834E-BF9B-81688D8071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220" y="464465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AD9872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Text Box 1">
            <a:extLst>
              <a:ext uri="{FF2B5EF4-FFF2-40B4-BE49-F238E27FC236}">
                <a16:creationId xmlns:a16="http://schemas.microsoft.com/office/drawing/2014/main" id="{08CD5498-828D-A441-8FF1-FF098FFB7A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4428" y="464465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DV10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Text Box 1">
            <a:extLst>
              <a:ext uri="{FF2B5EF4-FFF2-40B4-BE49-F238E27FC236}">
                <a16:creationId xmlns:a16="http://schemas.microsoft.com/office/drawing/2014/main" id="{1CAAE7E4-AFE9-7944-A571-79F8B522D5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6281" y="464465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RV104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38319F2D-A0DA-EC43-A5BC-9D6953B847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8134" y="463624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D65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Text Box 1">
            <a:extLst>
              <a:ext uri="{FF2B5EF4-FFF2-40B4-BE49-F238E27FC236}">
                <a16:creationId xmlns:a16="http://schemas.microsoft.com/office/drawing/2014/main" id="{9E756623-B1CB-6643-8A84-83DAB4013E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9987" y="462783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A942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C7456D95-E4E9-194F-8747-FC74FE51E8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9403" y="4626685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RD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109843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1093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415394AE-B8A7-FA4F-8AAF-CED330B07FB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576799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AAB17EA2-CF2B-8545-97FC-9D0C0C62CE98}"/>
              </a:ext>
            </a:extLst>
          </p:cNvPr>
          <p:cNvSpPr txBox="1"/>
          <p:nvPr/>
        </p:nvSpPr>
        <p:spPr>
          <a:xfrm>
            <a:off x="353961" y="722671"/>
            <a:ext cx="5994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1 : </a:t>
            </a:r>
            <a:r>
              <a:rPr lang="fr-FR" dirty="0"/>
              <a:t>Sud joue 4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dirty="0"/>
              <a:t> sur l’entame de la Dame de Carreau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0831EAA-FB3D-924B-B025-57DDD8F89FF4}"/>
              </a:ext>
            </a:extLst>
          </p:cNvPr>
          <p:cNvSpPr txBox="1"/>
          <p:nvPr/>
        </p:nvSpPr>
        <p:spPr>
          <a:xfrm>
            <a:off x="353961" y="3588775"/>
            <a:ext cx="6024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2 : </a:t>
            </a:r>
            <a:r>
              <a:rPr lang="fr-FR" dirty="0"/>
              <a:t>Sud joue 6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dirty="0"/>
              <a:t> sur l’entame de la Dame de Carreau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B961C76-B506-254C-A5A0-7D939EA6E2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3497" y="1328174"/>
            <a:ext cx="1016000" cy="1016000"/>
          </a:xfrm>
          <a:prstGeom prst="rect">
            <a:avLst/>
          </a:prstGeom>
        </p:spPr>
      </p:pic>
      <p:sp>
        <p:nvSpPr>
          <p:cNvPr id="7" name="Text Box 1">
            <a:extLst>
              <a:ext uri="{FF2B5EF4-FFF2-40B4-BE49-F238E27FC236}">
                <a16:creationId xmlns:a16="http://schemas.microsoft.com/office/drawing/2014/main" id="{F93BD8DF-B633-1B44-ADCE-D30E1D5067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3497" y="33022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D94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RX72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A864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" name="Text Box 1">
            <a:extLst>
              <a:ext uri="{FF2B5EF4-FFF2-40B4-BE49-F238E27FC236}">
                <a16:creationId xmlns:a16="http://schemas.microsoft.com/office/drawing/2014/main" id="{10356A51-7948-C64D-AEFE-92C0023D1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6052" y="2506390"/>
            <a:ext cx="841845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V52</a:t>
            </a:r>
          </a:p>
          <a:p>
            <a:pPr lvl="0"/>
            <a:r>
              <a:rPr lang="en-GB" sz="1100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lang="en-GB" sz="1100" b="1" dirty="0">
                <a:solidFill>
                  <a:srgbClr val="FF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ADV653</a:t>
            </a:r>
          </a:p>
          <a:p>
            <a:pPr lvl="0"/>
            <a:r>
              <a:rPr lang="en-GB" sz="1100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sz="1100" b="1" dirty="0">
                <a:solidFill>
                  <a:srgbClr val="FF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R3</a:t>
            </a:r>
            <a:endParaRPr lang="en-GB" sz="1100" dirty="0">
              <a:solidFill>
                <a:srgbClr val="FF0000"/>
              </a:solidFill>
              <a:latin typeface="Times New Roman" charset="0"/>
              <a:ea typeface="ÇlÇr ñæí©" charset="0"/>
            </a:endParaRPr>
          </a:p>
          <a:p>
            <a:pPr lvl="0"/>
            <a:r>
              <a:rPr lang="en-GB" sz="1100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en-GB" sz="1100" b="1" dirty="0">
                <a:solidFill>
                  <a:srgbClr val="00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AD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02AD4F8-4792-AF47-932E-336A9186A72A}"/>
              </a:ext>
            </a:extLst>
          </p:cNvPr>
          <p:cNvSpPr txBox="1"/>
          <p:nvPr/>
        </p:nvSpPr>
        <p:spPr>
          <a:xfrm>
            <a:off x="353960" y="1363424"/>
            <a:ext cx="593777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Mise sur la voie :</a:t>
            </a:r>
          </a:p>
          <a:p>
            <a:r>
              <a:rPr lang="fr-FR" dirty="0"/>
              <a:t>Il y a 9 levées de tête (6 à cœur, 2 à carreau et 1 à trèfle ).</a:t>
            </a:r>
          </a:p>
          <a:p>
            <a:r>
              <a:rPr lang="fr-FR" dirty="0"/>
              <a:t>Il semble que l’impasse Trèfle soit indispensable.</a:t>
            </a:r>
          </a:p>
          <a:p>
            <a:r>
              <a:rPr lang="fr-FR" dirty="0"/>
              <a:t>Comment jouez vous pour obtenir la meilleure probabilité</a:t>
            </a:r>
          </a:p>
          <a:p>
            <a:r>
              <a:rPr lang="fr-FR" dirty="0"/>
              <a:t>de réussite?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041835F-6234-254A-8D18-7ECCA84128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680" y="4552663"/>
            <a:ext cx="1016000" cy="1016000"/>
          </a:xfrm>
          <a:prstGeom prst="rect">
            <a:avLst/>
          </a:prstGeom>
        </p:spPr>
      </p:pic>
      <p:sp>
        <p:nvSpPr>
          <p:cNvPr id="11" name="Text Box 1">
            <a:extLst>
              <a:ext uri="{FF2B5EF4-FFF2-40B4-BE49-F238E27FC236}">
                <a16:creationId xmlns:a16="http://schemas.microsoft.com/office/drawing/2014/main" id="{0F8FFB32-5EE7-3441-B0DF-C54A4BAE9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97" y="3596367"/>
            <a:ext cx="914400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AX853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X86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6A4B67AF-B329-9D48-89B0-BB6C1122D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0480" y="5686760"/>
            <a:ext cx="9652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AV6</a:t>
            </a:r>
          </a:p>
          <a:p>
            <a:pPr lvl="0"/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FF0000"/>
                </a:solidFill>
                <a:ea typeface="ÇlÇr ñæí©" charset="0"/>
              </a:rPr>
              <a:t>AR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lvl="0"/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000000"/>
                </a:solidFill>
                <a:ea typeface="ÇlÇr ñæí©" charset="0"/>
              </a:rPr>
              <a:t>ARDV953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409A780-917C-7949-BDED-316F4033046B}"/>
              </a:ext>
            </a:extLst>
          </p:cNvPr>
          <p:cNvSpPr txBox="1"/>
          <p:nvPr/>
        </p:nvSpPr>
        <p:spPr>
          <a:xfrm>
            <a:off x="353960" y="4137195"/>
            <a:ext cx="583794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  <a:p>
            <a:r>
              <a:rPr lang="fr-FR" dirty="0"/>
              <a:t>Mise sur la voie :</a:t>
            </a:r>
          </a:p>
          <a:p>
            <a:r>
              <a:rPr lang="fr-FR" dirty="0"/>
              <a:t>Il y a 11 levées de tête. Comment réaliser la douzième avec</a:t>
            </a:r>
          </a:p>
          <a:p>
            <a:r>
              <a:rPr lang="fr-FR" dirty="0"/>
              <a:t>le maximum de chances de réussir.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BBDA964-1B62-9341-9EDE-1FD234154B57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11F5CB8-C354-FA49-916F-B1440EBDB2C4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751C095E-4A91-FB4B-88AD-AB42704ECCAA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6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4368908-FD90-0749-AF64-F4AAE776050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20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74876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AAB17EA2-CF2B-8545-97FC-9D0C0C62CE98}"/>
              </a:ext>
            </a:extLst>
          </p:cNvPr>
          <p:cNvSpPr txBox="1"/>
          <p:nvPr/>
        </p:nvSpPr>
        <p:spPr>
          <a:xfrm>
            <a:off x="353961" y="722671"/>
            <a:ext cx="5376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/>
              <a:t>Donne 3 : </a:t>
            </a:r>
            <a:r>
              <a:rPr lang="fr-FR"/>
              <a:t>Sud joue 7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r>
              <a:rPr lang="fr-FR"/>
              <a:t> sur l’entame du Roi de Cœur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0831EAA-FB3D-924B-B025-57DDD8F89FF4}"/>
              </a:ext>
            </a:extLst>
          </p:cNvPr>
          <p:cNvSpPr txBox="1"/>
          <p:nvPr/>
        </p:nvSpPr>
        <p:spPr>
          <a:xfrm>
            <a:off x="353961" y="3588775"/>
            <a:ext cx="57567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4 : </a:t>
            </a:r>
            <a:r>
              <a:rPr lang="fr-FR" dirty="0"/>
              <a:t>Nord joue 4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fr-FR" dirty="0"/>
              <a:t> sur l’entame du 7 de Trèfle,</a:t>
            </a:r>
          </a:p>
          <a:p>
            <a:r>
              <a:rPr lang="fr-FR" dirty="0"/>
              <a:t>Pour la Dame d’Ouest et le 4 de la main. Ouest retourne </a:t>
            </a:r>
          </a:p>
          <a:p>
            <a:r>
              <a:rPr lang="fr-FR" dirty="0"/>
              <a:t>Carreau.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B961C76-B506-254C-A5A0-7D939EA6E2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3497" y="1328174"/>
            <a:ext cx="1016000" cy="1016000"/>
          </a:xfrm>
          <a:prstGeom prst="rect">
            <a:avLst/>
          </a:prstGeom>
        </p:spPr>
      </p:pic>
      <p:sp>
        <p:nvSpPr>
          <p:cNvPr id="7" name="Text Box 1">
            <a:extLst>
              <a:ext uri="{FF2B5EF4-FFF2-40B4-BE49-F238E27FC236}">
                <a16:creationId xmlns:a16="http://schemas.microsoft.com/office/drawing/2014/main" id="{F93BD8DF-B633-1B44-ADCE-D30E1D5067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3497" y="33022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A874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D76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R82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" name="Text Box 1">
            <a:extLst>
              <a:ext uri="{FF2B5EF4-FFF2-40B4-BE49-F238E27FC236}">
                <a16:creationId xmlns:a16="http://schemas.microsoft.com/office/drawing/2014/main" id="{10356A51-7948-C64D-AEFE-92C0023D1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6052" y="2506390"/>
            <a:ext cx="9144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rgbClr val="000000"/>
                </a:solidFill>
                <a:ea typeface="ÇlÇr ñæí©" charset="0"/>
              </a:rPr>
              <a:t>AV972</a:t>
            </a:r>
          </a:p>
          <a:p>
            <a:pPr lvl="0"/>
            <a:r>
              <a:rPr lang="en-GB" sz="1100" b="1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lang="en-GB" sz="1100" b="1">
                <a:solidFill>
                  <a:srgbClr val="FF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FF0000"/>
                </a:solidFill>
                <a:ea typeface="ÇlÇr ñæí©" charset="0"/>
              </a:rPr>
              <a:t>V</a:t>
            </a:r>
          </a:p>
          <a:p>
            <a:pPr lvl="0"/>
            <a:r>
              <a:rPr lang="en-GB" sz="1100" b="1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sz="1100" b="1">
                <a:solidFill>
                  <a:srgbClr val="FF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FF0000"/>
                </a:solidFill>
                <a:ea typeface="ÇlÇr ñæí©" charset="0"/>
              </a:rPr>
              <a:t>AR82</a:t>
            </a:r>
            <a:endParaRPr lang="en-GB" sz="1100">
              <a:solidFill>
                <a:srgbClr val="FF0000"/>
              </a:solidFill>
              <a:latin typeface="Times New Roman" charset="0"/>
              <a:ea typeface="ÇlÇr ñæí©" charset="0"/>
            </a:endParaRPr>
          </a:p>
          <a:p>
            <a:pPr lvl="0"/>
            <a:r>
              <a:rPr lang="en-GB" sz="1100" b="1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en-GB" sz="1100" b="1">
                <a:solidFill>
                  <a:srgbClr val="00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000000"/>
                </a:solidFill>
                <a:ea typeface="ÇlÇr ñæí©" charset="0"/>
              </a:rPr>
              <a:t>AD5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041835F-6234-254A-8D18-7ECCA84128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680" y="4552663"/>
            <a:ext cx="1016000" cy="1016000"/>
          </a:xfrm>
          <a:prstGeom prst="rect">
            <a:avLst/>
          </a:prstGeom>
        </p:spPr>
      </p:pic>
      <p:sp>
        <p:nvSpPr>
          <p:cNvPr id="11" name="Text Box 1">
            <a:extLst>
              <a:ext uri="{FF2B5EF4-FFF2-40B4-BE49-F238E27FC236}">
                <a16:creationId xmlns:a16="http://schemas.microsoft.com/office/drawing/2014/main" id="{0F8FFB32-5EE7-3441-B0DF-C54A4BAE9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97" y="3596367"/>
            <a:ext cx="9144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ARV952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AV5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X64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6A4B67AF-B329-9D48-89B0-BB6C1122D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0480" y="568676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DX84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R762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V8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R53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409A780-917C-7949-BDED-316F4033046B}"/>
              </a:ext>
            </a:extLst>
          </p:cNvPr>
          <p:cNvSpPr txBox="1"/>
          <p:nvPr/>
        </p:nvSpPr>
        <p:spPr>
          <a:xfrm>
            <a:off x="353960" y="4579854"/>
            <a:ext cx="586404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  <a:p>
            <a:r>
              <a:rPr lang="fr-FR" dirty="0"/>
              <a:t>Mise sur la voie :</a:t>
            </a:r>
          </a:p>
          <a:p>
            <a:r>
              <a:rPr lang="fr-FR" dirty="0"/>
              <a:t>Il y a 9 levées de tête avec les atouts .Il faut donc réaliser 1 </a:t>
            </a:r>
          </a:p>
          <a:p>
            <a:r>
              <a:rPr lang="fr-FR" dirty="0"/>
              <a:t>levée supplémentaire. Rappelez vous la 1</a:t>
            </a:r>
            <a:r>
              <a:rPr lang="fr-FR" baseline="30000" dirty="0"/>
              <a:t>ére</a:t>
            </a:r>
            <a:r>
              <a:rPr lang="fr-FR" dirty="0"/>
              <a:t> levée!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BBDA964-1B62-9341-9EDE-1FD234154B57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11F5CB8-C354-FA49-916F-B1440EBDB2C4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68C8F3B0-0392-A94F-B397-1B9C7E0FF68E}"/>
              </a:ext>
            </a:extLst>
          </p:cNvPr>
          <p:cNvSpPr txBox="1"/>
          <p:nvPr/>
        </p:nvSpPr>
        <p:spPr>
          <a:xfrm>
            <a:off x="353960" y="1304208"/>
            <a:ext cx="579639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  <a:p>
            <a:r>
              <a:rPr lang="fr-FR" dirty="0"/>
              <a:t>Mise sur la voie :</a:t>
            </a:r>
          </a:p>
          <a:p>
            <a:r>
              <a:rPr lang="fr-FR" dirty="0"/>
              <a:t>Il y a 7 levées en dehors des atouts .Il faut donc réaliser 6 </a:t>
            </a:r>
          </a:p>
          <a:p>
            <a:r>
              <a:rPr lang="fr-FR" dirty="0"/>
              <a:t>levées d’atout. A vous!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497A1794-25D2-0449-BB88-2DE32D41B1A2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6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2A295E2-4E64-1349-B982-35BD411337E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21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60146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876857" y="3007048"/>
            <a:ext cx="28519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 </a:t>
            </a:r>
            <a:r>
              <a:rPr lang="fr-FR" sz="4000"/>
              <a:t>Questions ?</a:t>
            </a:r>
          </a:p>
        </p:txBody>
      </p:sp>
      <p:sp>
        <p:nvSpPr>
          <p:cNvPr id="5" name="Rectangle 4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3614" y="1285276"/>
            <a:ext cx="1538422" cy="1560881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3" y="162962"/>
            <a:ext cx="1377788" cy="599038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986161" y="3965337"/>
            <a:ext cx="4557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FFFF00"/>
                </a:solidFill>
              </a:rPr>
              <a:t>Place maintenant au jeu de la carte à la table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901405" y="3692803"/>
            <a:ext cx="4866467" cy="914400"/>
          </a:xfrm>
          <a:prstGeom prst="roundRect">
            <a:avLst/>
          </a:prstGeom>
          <a:solidFill>
            <a:schemeClr val="accent3">
              <a:lumMod val="20000"/>
              <a:lumOff val="80000"/>
              <a:alpha val="41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121733" y="628375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092FD09-0C43-F64F-BF03-310D752EE2F2}"/>
              </a:ext>
            </a:extLst>
          </p:cNvPr>
          <p:cNvSpPr txBox="1"/>
          <p:nvPr/>
        </p:nvSpPr>
        <p:spPr>
          <a:xfrm>
            <a:off x="349873" y="4957482"/>
            <a:ext cx="721056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Pour chaque donne, après les explications de l’enchère :</a:t>
            </a:r>
          </a:p>
          <a:p>
            <a:pPr marL="285750" indent="-285750">
              <a:buFontTx/>
              <a:buChar char="-"/>
            </a:pPr>
            <a:r>
              <a:rPr lang="fr-FR"/>
              <a:t>L’</a:t>
            </a:r>
            <a:r>
              <a:rPr lang="fr-FR" err="1"/>
              <a:t>entameur</a:t>
            </a:r>
            <a:r>
              <a:rPr lang="fr-FR"/>
              <a:t> précise sa carte avec son raisonnement</a:t>
            </a:r>
          </a:p>
          <a:p>
            <a:pPr marL="285750" indent="-285750">
              <a:buFontTx/>
              <a:buChar char="-"/>
            </a:pPr>
            <a:r>
              <a:rPr lang="fr-FR"/>
              <a:t>Les deux défenseurs remplissent les grilles de levées</a:t>
            </a:r>
          </a:p>
          <a:p>
            <a:pPr marL="285750" indent="-285750">
              <a:buFontTx/>
              <a:buChar char="-"/>
            </a:pPr>
            <a:r>
              <a:rPr lang="fr-FR"/>
              <a:t>Le déclarant comptabilise son nombre de levées sûres et potentielles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5832C070-AF83-994E-87D0-B6C25FA24F32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6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FC142C5-9DE8-E643-A8EF-51D434E8DAE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22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29639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77686" y="-235226"/>
            <a:ext cx="8612017" cy="1219200"/>
          </a:xfrm>
        </p:spPr>
        <p:txBody>
          <a:bodyPr/>
          <a:lstStyle/>
          <a:p>
            <a:r>
              <a:rPr lang="fr-FR" dirty="0"/>
              <a:t>Les réponses aux ouvertures mineures</a:t>
            </a:r>
          </a:p>
        </p:txBody>
      </p:sp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EB5079F-B5E4-A748-BD9D-F86117AC4112}"/>
              </a:ext>
            </a:extLst>
          </p:cNvPr>
          <p:cNvSpPr txBox="1"/>
          <p:nvPr/>
        </p:nvSpPr>
        <p:spPr>
          <a:xfrm>
            <a:off x="278753" y="1077356"/>
            <a:ext cx="8403583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Les grands principes</a:t>
            </a:r>
            <a:r>
              <a:rPr lang="fr-FR" u="sng" dirty="0">
                <a:solidFill>
                  <a:srgbClr val="FFFF00"/>
                </a:solidFill>
                <a:sym typeface="Symbol"/>
              </a:rPr>
              <a:t> </a:t>
            </a:r>
            <a:r>
              <a:rPr lang="fr-FR" u="sng" dirty="0">
                <a:solidFill>
                  <a:srgbClr val="FFFF00"/>
                </a:solidFill>
              </a:rPr>
              <a:t>:</a:t>
            </a:r>
          </a:p>
          <a:p>
            <a:pPr lvl="1"/>
            <a:r>
              <a:rPr lang="fr-FR" dirty="0"/>
              <a:t>A partir de 6H , il faut répondre à l’ouvreur</a:t>
            </a:r>
          </a:p>
          <a:p>
            <a:pPr lvl="1"/>
            <a:r>
              <a:rPr lang="fr-FR" dirty="0"/>
              <a:t>En face de l’ouverture mineure, l’expression du fit n’est pas une priorité.</a:t>
            </a:r>
          </a:p>
          <a:p>
            <a:pPr lvl="1"/>
            <a:r>
              <a:rPr lang="fr-FR" dirty="0"/>
              <a:t>On va privilégier la recherche d’un fit en Majeur.</a:t>
            </a:r>
          </a:p>
          <a:p>
            <a:pPr lvl="1"/>
            <a:r>
              <a:rPr lang="fr-FR" dirty="0"/>
              <a:t>Le répondant annoncera sa couleur la plus longue. </a:t>
            </a:r>
          </a:p>
          <a:p>
            <a:pPr lvl="1"/>
            <a:r>
              <a:rPr lang="fr-FR" dirty="0"/>
              <a:t>En cas d’égalité, entre deux couleurs </a:t>
            </a:r>
            <a:r>
              <a:rPr lang="fr-FR" dirty="0" err="1"/>
              <a:t>annonçables</a:t>
            </a:r>
            <a:r>
              <a:rPr lang="fr-FR" dirty="0"/>
              <a:t>, il donnera la priorité à :</a:t>
            </a:r>
          </a:p>
          <a:p>
            <a:pPr lvl="1"/>
            <a:r>
              <a:rPr lang="fr-FR" dirty="0"/>
              <a:t>	- Avec deux couleurs 5</a:t>
            </a:r>
            <a:r>
              <a:rPr lang="fr-FR" baseline="30000" dirty="0"/>
              <a:t>ème</a:t>
            </a:r>
            <a:r>
              <a:rPr lang="fr-FR" dirty="0"/>
              <a:t>, la plus chère</a:t>
            </a:r>
          </a:p>
          <a:p>
            <a:pPr lvl="1"/>
            <a:r>
              <a:rPr lang="fr-FR" dirty="0"/>
              <a:t>	- Avec deux couleurs 4</a:t>
            </a:r>
            <a:r>
              <a:rPr lang="fr-FR" baseline="30000" dirty="0"/>
              <a:t>ème</a:t>
            </a:r>
            <a:r>
              <a:rPr lang="fr-FR" dirty="0"/>
              <a:t> la plus économique</a:t>
            </a:r>
          </a:p>
          <a:p>
            <a:pPr lvl="1"/>
            <a:r>
              <a:rPr lang="fr-FR" dirty="0">
                <a:solidFill>
                  <a:srgbClr val="FFFF00"/>
                </a:solidFill>
              </a:rPr>
              <a:t>Exception,</a:t>
            </a:r>
            <a:r>
              <a:rPr lang="fr-FR" dirty="0"/>
              <a:t> dans la zone 6 11H, privilégier une majeure quatrième par rapport à </a:t>
            </a:r>
          </a:p>
          <a:p>
            <a:pPr lvl="1"/>
            <a:r>
              <a:rPr lang="fr-FR" dirty="0"/>
              <a:t>des Carreaux longs (au moins 5</a:t>
            </a:r>
            <a:r>
              <a:rPr lang="fr-FR" baseline="30000" dirty="0"/>
              <a:t>ème</a:t>
            </a:r>
            <a:r>
              <a:rPr lang="fr-FR" dirty="0"/>
              <a:t>) sur l’ouverture de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dirty="0"/>
              <a:t>.</a:t>
            </a:r>
          </a:p>
          <a:p>
            <a:pPr lvl="1"/>
            <a:endParaRPr lang="fr-FR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9BF070B4-0468-134E-8DCD-EEB96E015B23}"/>
              </a:ext>
            </a:extLst>
          </p:cNvPr>
          <p:cNvSpPr txBox="1"/>
          <p:nvPr/>
        </p:nvSpPr>
        <p:spPr>
          <a:xfrm>
            <a:off x="278753" y="3893511"/>
            <a:ext cx="5845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quelques exemples : </a:t>
            </a:r>
            <a:r>
              <a:rPr lang="fr-FR" dirty="0"/>
              <a:t>Votre partenaire ouvre de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endParaRPr lang="fr-FR" dirty="0">
              <a:solidFill>
                <a:srgbClr val="FFFF00"/>
              </a:solidFill>
            </a:endParaRPr>
          </a:p>
          <a:p>
            <a:endParaRPr lang="fr-FR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500248E0-32D0-2048-876D-DCD87D30B9DF}"/>
              </a:ext>
            </a:extLst>
          </p:cNvPr>
          <p:cNvSpPr txBox="1"/>
          <p:nvPr/>
        </p:nvSpPr>
        <p:spPr>
          <a:xfrm>
            <a:off x="211434" y="5335401"/>
            <a:ext cx="908684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FFFF00"/>
                </a:solidFill>
              </a:rPr>
              <a:t>Remarques : </a:t>
            </a:r>
          </a:p>
          <a:p>
            <a:r>
              <a:rPr lang="fr-FR"/>
              <a:t>Comme pour l’ouverture, ce n’est pas la qualité de la couleur du répondant qui compte, </a:t>
            </a:r>
          </a:p>
          <a:p>
            <a:r>
              <a:rPr lang="fr-FR"/>
              <a:t>mais sa longueur. Il faut un minimum pour répondre, mais il n’y a pas de limite supérieure</a:t>
            </a:r>
          </a:p>
          <a:p>
            <a:endParaRPr lang="fr-FR"/>
          </a:p>
        </p:txBody>
      </p:sp>
      <p:sp>
        <p:nvSpPr>
          <p:cNvPr id="18" name="Text Box 1">
            <a:extLst>
              <a:ext uri="{FF2B5EF4-FFF2-40B4-BE49-F238E27FC236}">
                <a16:creationId xmlns:a16="http://schemas.microsoft.com/office/drawing/2014/main" id="{4AE2B1F6-C0BD-1646-B4C0-14AB70493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86" y="447902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A1098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952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084A67A1-0D6F-7C47-A09C-45E9CDEACC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4501" y="449720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V1042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RV1032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Text Box 1">
            <a:extLst>
              <a:ext uri="{FF2B5EF4-FFF2-40B4-BE49-F238E27FC236}">
                <a16:creationId xmlns:a16="http://schemas.microsoft.com/office/drawing/2014/main" id="{A88C7469-9BE2-9C49-A461-5EE924FEF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1236" y="447902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98743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ARD43</a:t>
            </a:r>
          </a:p>
          <a:p>
            <a:pPr lvl="0"/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B3E3EB3C-5BDD-2F4D-B7BF-D8A0516B6E29}"/>
              </a:ext>
            </a:extLst>
          </p:cNvPr>
          <p:cNvSpPr txBox="1"/>
          <p:nvPr/>
        </p:nvSpPr>
        <p:spPr>
          <a:xfrm>
            <a:off x="1292086" y="4749516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1</a:t>
            </a:r>
            <a:r>
              <a:rPr lang="fr-FR" b="1">
                <a:solidFill>
                  <a:schemeClr val="bg1"/>
                </a:solidFill>
                <a:sym typeface="Symbol"/>
              </a:rPr>
              <a:t></a:t>
            </a:r>
            <a:endParaRPr lang="fr-FR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7D32B167-8F67-774A-9DA5-142D9E531343}"/>
              </a:ext>
            </a:extLst>
          </p:cNvPr>
          <p:cNvSpPr txBox="1"/>
          <p:nvPr/>
        </p:nvSpPr>
        <p:spPr>
          <a:xfrm>
            <a:off x="3802690" y="4713455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1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endParaRPr lang="fr-FR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605D1009-D3DE-044B-BAB1-5138D54F7D03}"/>
              </a:ext>
            </a:extLst>
          </p:cNvPr>
          <p:cNvSpPr txBox="1"/>
          <p:nvPr/>
        </p:nvSpPr>
        <p:spPr>
          <a:xfrm>
            <a:off x="8470079" y="4749516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1</a:t>
            </a:r>
            <a:r>
              <a:rPr lang="fr-FR" b="1">
                <a:solidFill>
                  <a:schemeClr val="bg1"/>
                </a:solidFill>
                <a:sym typeface="Symbol"/>
              </a:rPr>
              <a:t></a:t>
            </a:r>
            <a:endParaRPr lang="fr-FR"/>
          </a:p>
        </p:txBody>
      </p:sp>
      <p:sp>
        <p:nvSpPr>
          <p:cNvPr id="24" name="Text Box 1">
            <a:extLst>
              <a:ext uri="{FF2B5EF4-FFF2-40B4-BE49-F238E27FC236}">
                <a16:creationId xmlns:a16="http://schemas.microsoft.com/office/drawing/2014/main" id="{0B2D99CE-68DE-3142-A756-5C11CFFBF1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2309" y="449720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9875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RV3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8E243FA9-0082-0943-9A22-9A8619C54FED}"/>
              </a:ext>
            </a:extLst>
          </p:cNvPr>
          <p:cNvSpPr txBox="1"/>
          <p:nvPr/>
        </p:nvSpPr>
        <p:spPr>
          <a:xfrm>
            <a:off x="6046709" y="4713455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1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endParaRPr lang="fr-FR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CF50DEAA-CF82-4D4C-854F-E776B90BD629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6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348C987-A034-C144-8B67-06AFF486D02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3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9965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21" grpId="0"/>
      <p:bldP spid="22" grpId="0"/>
      <p:bldP spid="23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77686" y="-235226"/>
            <a:ext cx="8612017" cy="1219200"/>
          </a:xfrm>
        </p:spPr>
        <p:txBody>
          <a:bodyPr/>
          <a:lstStyle/>
          <a:p>
            <a:r>
              <a:rPr lang="fr-FR"/>
              <a:t>Les réponses aux ouvertures mineures</a:t>
            </a:r>
          </a:p>
        </p:txBody>
      </p:sp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EB5079F-B5E4-A748-BD9D-F86117AC4112}"/>
              </a:ext>
            </a:extLst>
          </p:cNvPr>
          <p:cNvSpPr txBox="1"/>
          <p:nvPr/>
        </p:nvSpPr>
        <p:spPr>
          <a:xfrm>
            <a:off x="239961" y="1156618"/>
            <a:ext cx="884992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/>
            <a:r>
              <a:rPr lang="fr-FR"/>
              <a:t>Pour connaître le nombre de points que possède le camp de l’ouvreur, il va être</a:t>
            </a:r>
          </a:p>
          <a:p>
            <a:pPr lvl="1"/>
            <a:r>
              <a:rPr lang="fr-FR"/>
              <a:t>nécessaire d’entamer un dialogue tout en évitant d’élever inutilement les paliers</a:t>
            </a:r>
          </a:p>
          <a:p>
            <a:pPr lvl="1"/>
            <a:r>
              <a:rPr lang="fr-FR"/>
              <a:t>d’ enchères. C’est pourquoi il est pratique de répondre 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r>
              <a:rPr lang="fr-FR" b="1">
                <a:sym typeface="Symbol"/>
              </a:rPr>
              <a:t>ou</a:t>
            </a:r>
            <a:r>
              <a:rPr lang="fr-FR" b="1">
                <a:solidFill>
                  <a:schemeClr val="bg1"/>
                </a:solidFill>
                <a:sym typeface="Symbol"/>
              </a:rPr>
              <a:t> </a:t>
            </a:r>
            <a:r>
              <a:rPr lang="fr-FR">
                <a:sym typeface="Symbol"/>
              </a:rPr>
              <a:t>avec des mains allant </a:t>
            </a:r>
          </a:p>
          <a:p>
            <a:pPr lvl="1"/>
            <a:r>
              <a:rPr lang="fr-FR">
                <a:sym typeface="Symbol"/>
              </a:rPr>
              <a:t>de 6 points à 20HL et même plus.</a:t>
            </a:r>
          </a:p>
          <a:p>
            <a:pPr lvl="1"/>
            <a:r>
              <a:rPr lang="fr-FR">
                <a:sym typeface="Symbol"/>
              </a:rPr>
              <a:t>En fait cette enchère envoie deux messages :</a:t>
            </a:r>
          </a:p>
          <a:p>
            <a:pPr lvl="1"/>
            <a:r>
              <a:rPr lang="fr-FR">
                <a:sym typeface="Symbol"/>
              </a:rPr>
              <a:t>	- J’ai au moins quatre cartes dans la couleur.</a:t>
            </a:r>
          </a:p>
          <a:p>
            <a:pPr lvl="1"/>
            <a:r>
              <a:rPr lang="fr-FR">
                <a:sym typeface="Symbol"/>
              </a:rPr>
              <a:t>	- Partenaire, veillez à ce que la parole me revienne car il se peut que j’aie un jeu</a:t>
            </a:r>
          </a:p>
          <a:p>
            <a:pPr lvl="1"/>
            <a:r>
              <a:rPr lang="fr-FR">
                <a:sym typeface="Symbol"/>
              </a:rPr>
              <a:t>fort permettant de jouer une manche et plus si affinités.</a:t>
            </a:r>
            <a:endParaRPr lang="fr-FR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C8CC3CE-2A3C-FB4A-BA52-91CCF3A4C2D0}"/>
              </a:ext>
            </a:extLst>
          </p:cNvPr>
          <p:cNvSpPr txBox="1"/>
          <p:nvPr/>
        </p:nvSpPr>
        <p:spPr>
          <a:xfrm>
            <a:off x="284686" y="3988870"/>
            <a:ext cx="876047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>
                <a:sym typeface="Symbol"/>
              </a:rPr>
              <a:t>Attention : </a:t>
            </a:r>
          </a:p>
          <a:p>
            <a:r>
              <a:rPr lang="fr-FR">
                <a:sym typeface="Symbol"/>
              </a:rPr>
              <a:t>Une enchère est soit Forcing, soit Non Forcing. Ce n’est pas le joueur qui décide, c’est le</a:t>
            </a:r>
          </a:p>
          <a:p>
            <a:r>
              <a:rPr lang="fr-FR">
                <a:sym typeface="Symbol"/>
              </a:rPr>
              <a:t>Système qui le précise</a:t>
            </a:r>
          </a:p>
          <a:p>
            <a:endParaRPr lang="fr-FR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33B7A8B-A5FE-3745-8BFC-A4FF6371D591}"/>
              </a:ext>
            </a:extLst>
          </p:cNvPr>
          <p:cNvSpPr txBox="1"/>
          <p:nvPr/>
        </p:nvSpPr>
        <p:spPr>
          <a:xfrm>
            <a:off x="1141910" y="3549705"/>
            <a:ext cx="64806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FF00"/>
                </a:solidFill>
              </a:rPr>
              <a:t>Une enchère qui envoie ce second message est dite </a:t>
            </a:r>
            <a:r>
              <a:rPr lang="fr-FR" b="1" u="sng">
                <a:solidFill>
                  <a:srgbClr val="FFFF00"/>
                </a:solidFill>
              </a:rPr>
              <a:t>Forcing</a:t>
            </a:r>
          </a:p>
        </p:txBody>
      </p:sp>
      <p:sp>
        <p:nvSpPr>
          <p:cNvPr id="7" name="Rectangle à coins arrondis 6">
            <a:extLst>
              <a:ext uri="{FF2B5EF4-FFF2-40B4-BE49-F238E27FC236}">
                <a16:creationId xmlns:a16="http://schemas.microsoft.com/office/drawing/2014/main" id="{0667D0FA-2813-1F42-B7D1-9530936F2A86}"/>
              </a:ext>
            </a:extLst>
          </p:cNvPr>
          <p:cNvSpPr/>
          <p:nvPr/>
        </p:nvSpPr>
        <p:spPr>
          <a:xfrm>
            <a:off x="1290742" y="5281830"/>
            <a:ext cx="6331788" cy="68148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/>
              <a:t>LE CHANGEMENT DE COULEUR DU RÉPONDANT QUI </a:t>
            </a:r>
          </a:p>
          <a:p>
            <a:pPr algn="ctr"/>
            <a:r>
              <a:rPr lang="fr-FR"/>
              <a:t>N’A PAS ENCORE PASSÉ EST FORCING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74B22CD-1B59-0C44-9F2F-E85FE1DB60A5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6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1FDC5684-C4C3-204D-AF05-9DFC192DC46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4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83953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5" grpId="0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586C5AA-29FF-CE41-BC60-DF05140A84A2}"/>
              </a:ext>
            </a:extLst>
          </p:cNvPr>
          <p:cNvSpPr txBox="1"/>
          <p:nvPr/>
        </p:nvSpPr>
        <p:spPr>
          <a:xfrm>
            <a:off x="308114" y="983974"/>
            <a:ext cx="697800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/>
              <a:t>Les différentes réponses :</a:t>
            </a:r>
          </a:p>
          <a:p>
            <a:r>
              <a:rPr lang="fr-FR" b="1">
                <a:sym typeface="Symbol"/>
              </a:rPr>
              <a:t>	- Annonce d’une Majeure : au moins 4 cartes 6H et plus</a:t>
            </a:r>
          </a:p>
          <a:p>
            <a:r>
              <a:rPr lang="fr-FR" b="1">
                <a:solidFill>
                  <a:srgbClr val="FF0000"/>
                </a:solidFill>
                <a:sym typeface="Symbol"/>
              </a:rPr>
              <a:t>	</a:t>
            </a:r>
            <a:r>
              <a:rPr lang="fr-FR" b="1">
                <a:sym typeface="Symbol"/>
              </a:rPr>
              <a:t>- Annonce de 1SA : 6-10H</a:t>
            </a:r>
          </a:p>
          <a:p>
            <a:r>
              <a:rPr lang="fr-FR" b="1">
                <a:sym typeface="Symbol"/>
              </a:rPr>
              <a:t>	- Annonce de 2SA : 11-12HL</a:t>
            </a:r>
          </a:p>
          <a:p>
            <a:r>
              <a:rPr lang="fr-FR" b="1">
                <a:sym typeface="Symbol"/>
              </a:rPr>
              <a:t>	- Annonce de 3SA : 13-14HL</a:t>
            </a:r>
          </a:p>
          <a:p>
            <a:r>
              <a:rPr lang="fr-FR" b="1">
                <a:sym typeface="Symbol"/>
              </a:rPr>
              <a:t>	- Annonce du Fit : mains irrégulières</a:t>
            </a:r>
          </a:p>
          <a:p>
            <a:r>
              <a:rPr lang="fr-FR" b="1">
                <a:sym typeface="Symbol"/>
              </a:rPr>
              <a:t>		- Au palier de 2 : 5 cartes 6-10HLD</a:t>
            </a:r>
          </a:p>
          <a:p>
            <a:r>
              <a:rPr lang="fr-FR" b="1">
                <a:sym typeface="Symbol"/>
              </a:rPr>
              <a:t>		- Au palier de 3 : 5 cartes et 11-12 HLD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20E3005F-0D67-124C-A539-E8FE6FFD6DC7}"/>
              </a:ext>
            </a:extLst>
          </p:cNvPr>
          <p:cNvSpPr txBox="1"/>
          <p:nvPr/>
        </p:nvSpPr>
        <p:spPr>
          <a:xfrm>
            <a:off x="175383" y="3277866"/>
            <a:ext cx="794781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/>
              <a:t>Remarques :</a:t>
            </a:r>
          </a:p>
          <a:p>
            <a:r>
              <a:rPr lang="fr-FR"/>
              <a:t>Avec un beau Fit et au moins 13HLD, il faudra faire un changement de couleur. </a:t>
            </a:r>
          </a:p>
          <a:p>
            <a:r>
              <a:rPr lang="fr-FR"/>
              <a:t>Voyons cela sur plusieurs exemples : ouverture de 1</a:t>
            </a:r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endParaRPr lang="fr-FR"/>
          </a:p>
        </p:txBody>
      </p:sp>
      <p:sp>
        <p:nvSpPr>
          <p:cNvPr id="8" name="Titre 2">
            <a:extLst>
              <a:ext uri="{FF2B5EF4-FFF2-40B4-BE49-F238E27FC236}">
                <a16:creationId xmlns:a16="http://schemas.microsoft.com/office/drawing/2014/main" id="{33B2DBED-E334-C443-9B56-78C841A47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6" y="-235226"/>
            <a:ext cx="8612017" cy="1219200"/>
          </a:xfrm>
        </p:spPr>
        <p:txBody>
          <a:bodyPr/>
          <a:lstStyle/>
          <a:p>
            <a:r>
              <a:rPr lang="fr-FR"/>
              <a:t>Les réponses aux ouvertures mineures</a:t>
            </a:r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BFEA86F4-F748-8C49-BADD-D4D1092F08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86" y="422321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A1098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RDV52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Text Box 1">
            <a:extLst>
              <a:ext uri="{FF2B5EF4-FFF2-40B4-BE49-F238E27FC236}">
                <a16:creationId xmlns:a16="http://schemas.microsoft.com/office/drawing/2014/main" id="{3541169E-6ABB-374D-8CC2-732E154E9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4501" y="424139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V104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RV42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ARD103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84967024-9EE1-0346-87BC-BC3614A696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1236" y="422321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AR3</a:t>
            </a:r>
          </a:p>
          <a:p>
            <a:pPr lvl="0"/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109852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A8855098-3B6F-8647-A2E7-CA2537249061}"/>
              </a:ext>
            </a:extLst>
          </p:cNvPr>
          <p:cNvSpPr txBox="1"/>
          <p:nvPr/>
        </p:nvSpPr>
        <p:spPr>
          <a:xfrm>
            <a:off x="1292086" y="4493710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1</a:t>
            </a:r>
            <a:r>
              <a:rPr lang="fr-FR" b="1">
                <a:solidFill>
                  <a:srgbClr val="FF0000"/>
                </a:solidFill>
                <a:sym typeface="Symbol"/>
              </a:rPr>
              <a:t></a:t>
            </a:r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63FC06B-87EE-0845-9829-FC2AA3BA63CB}"/>
              </a:ext>
            </a:extLst>
          </p:cNvPr>
          <p:cNvSpPr txBox="1"/>
          <p:nvPr/>
        </p:nvSpPr>
        <p:spPr>
          <a:xfrm>
            <a:off x="3802690" y="4457649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1</a:t>
            </a:r>
            <a:r>
              <a:rPr lang="fr-FR" b="1">
                <a:solidFill>
                  <a:srgbClr val="FF0000"/>
                </a:solidFill>
                <a:sym typeface="Symbol"/>
              </a:rPr>
              <a:t></a:t>
            </a:r>
            <a:endParaRPr lang="fr-FR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18A951E7-AD0F-D949-A1E1-CF9B3C5D2B89}"/>
              </a:ext>
            </a:extLst>
          </p:cNvPr>
          <p:cNvSpPr txBox="1"/>
          <p:nvPr/>
        </p:nvSpPr>
        <p:spPr>
          <a:xfrm>
            <a:off x="8470079" y="4493710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2SA</a:t>
            </a:r>
          </a:p>
        </p:txBody>
      </p:sp>
      <p:sp>
        <p:nvSpPr>
          <p:cNvPr id="17" name="Text Box 1">
            <a:extLst>
              <a:ext uri="{FF2B5EF4-FFF2-40B4-BE49-F238E27FC236}">
                <a16:creationId xmlns:a16="http://schemas.microsoft.com/office/drawing/2014/main" id="{9801D5B5-F2A4-7D4A-8A01-84C16E1AA2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2309" y="424139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RV3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V942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0D11D6CB-1C57-204D-AC31-C4562BB9E20F}"/>
              </a:ext>
            </a:extLst>
          </p:cNvPr>
          <p:cNvSpPr txBox="1"/>
          <p:nvPr/>
        </p:nvSpPr>
        <p:spPr>
          <a:xfrm>
            <a:off x="6046709" y="4457649"/>
            <a:ext cx="562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3SA</a:t>
            </a:r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23E8D8D3-208A-8B4A-BD4A-E3B8A0CF21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86" y="544036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82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A10982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952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Text Box 1">
            <a:extLst>
              <a:ext uri="{FF2B5EF4-FFF2-40B4-BE49-F238E27FC236}">
                <a16:creationId xmlns:a16="http://schemas.microsoft.com/office/drawing/2014/main" id="{717EC8E5-11E3-E343-869D-3D265C4528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4501" y="545854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R104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RV10532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E5887D36-524F-F94D-8275-DBB409AB25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1236" y="544036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9874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ARD3</a:t>
            </a:r>
          </a:p>
          <a:p>
            <a:pPr lvl="0"/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V32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103BCD70-D505-494D-91AE-A208C0153AF0}"/>
              </a:ext>
            </a:extLst>
          </p:cNvPr>
          <p:cNvSpPr txBox="1"/>
          <p:nvPr/>
        </p:nvSpPr>
        <p:spPr>
          <a:xfrm>
            <a:off x="1292086" y="5710858"/>
            <a:ext cx="529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1SA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BAC02E97-F124-0E4C-A093-9BC896AE6453}"/>
              </a:ext>
            </a:extLst>
          </p:cNvPr>
          <p:cNvSpPr txBox="1"/>
          <p:nvPr/>
        </p:nvSpPr>
        <p:spPr>
          <a:xfrm>
            <a:off x="3802690" y="5674797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2</a:t>
            </a:r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endParaRPr lang="fr-FR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D7534C30-6BB6-7946-8E76-EF9AEBF7520D}"/>
              </a:ext>
            </a:extLst>
          </p:cNvPr>
          <p:cNvSpPr txBox="1"/>
          <p:nvPr/>
        </p:nvSpPr>
        <p:spPr>
          <a:xfrm>
            <a:off x="8470079" y="5710858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1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endParaRPr lang="fr-FR"/>
          </a:p>
        </p:txBody>
      </p:sp>
      <p:sp>
        <p:nvSpPr>
          <p:cNvPr id="25" name="Text Box 1">
            <a:extLst>
              <a:ext uri="{FF2B5EF4-FFF2-40B4-BE49-F238E27FC236}">
                <a16:creationId xmlns:a16="http://schemas.microsoft.com/office/drawing/2014/main" id="{9E3FC48D-420F-F544-91B0-F7E6A511A8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2309" y="545854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RV1032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1C43D60C-00E6-5348-8961-1613B88D164C}"/>
              </a:ext>
            </a:extLst>
          </p:cNvPr>
          <p:cNvSpPr txBox="1"/>
          <p:nvPr/>
        </p:nvSpPr>
        <p:spPr>
          <a:xfrm>
            <a:off x="6046709" y="5674797"/>
            <a:ext cx="463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3</a:t>
            </a:r>
            <a:r>
              <a:rPr lang="fr-FR" b="1">
                <a:solidFill>
                  <a:srgbClr val="FF0000"/>
                </a:solidFill>
                <a:sym typeface="Symbol"/>
              </a:rPr>
              <a:t></a:t>
            </a:r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C589D39-CF93-4A48-9D70-D4B412B2AA1A}"/>
              </a:ext>
            </a:extLst>
          </p:cNvPr>
          <p:cNvSpPr txBox="1"/>
          <p:nvPr/>
        </p:nvSpPr>
        <p:spPr>
          <a:xfrm>
            <a:off x="175383" y="5110653"/>
            <a:ext cx="1854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Ouverture de 1</a:t>
            </a:r>
            <a:r>
              <a:rPr lang="fr-FR" b="1">
                <a:solidFill>
                  <a:srgbClr val="FF0000"/>
                </a:solidFill>
                <a:sym typeface="Symbol"/>
              </a:rPr>
              <a:t></a:t>
            </a:r>
            <a:endParaRPr lang="fr-FR"/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25AF9516-F6F5-9B45-A800-9D6606C22CB8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6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873C3CF-516F-1841-813F-F5FA58133DE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5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8350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13" grpId="0"/>
      <p:bldP spid="14" grpId="0"/>
      <p:bldP spid="15" grpId="0"/>
      <p:bldP spid="18" grpId="0"/>
      <p:bldP spid="22" grpId="0"/>
      <p:bldP spid="23" grpId="0"/>
      <p:bldP spid="24" grpId="0"/>
      <p:bldP spid="27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586C5AA-29FF-CE41-BC60-DF05140A84A2}"/>
              </a:ext>
            </a:extLst>
          </p:cNvPr>
          <p:cNvSpPr txBox="1"/>
          <p:nvPr/>
        </p:nvSpPr>
        <p:spPr>
          <a:xfrm>
            <a:off x="268843" y="1250800"/>
            <a:ext cx="877746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soutiens de l’ouvreur pour la Majeure :</a:t>
            </a:r>
          </a:p>
          <a:p>
            <a:r>
              <a:rPr lang="fr-FR" dirty="0"/>
              <a:t>	- soutien au palier de 2 : 12-16HLD</a:t>
            </a:r>
          </a:p>
          <a:p>
            <a:r>
              <a:rPr lang="fr-FR" dirty="0"/>
              <a:t>	- soutien au palier de 3 : 17-19HLD avec un jeu irrégulier sinon 1SA d’ouverture</a:t>
            </a:r>
          </a:p>
          <a:p>
            <a:r>
              <a:rPr lang="fr-FR" dirty="0"/>
              <a:t>	- soutien à 3SA : 4 cartes, main régulière sans distribution 18-19H </a:t>
            </a:r>
          </a:p>
          <a:p>
            <a:r>
              <a:rPr lang="fr-FR" dirty="0"/>
              <a:t>	- soutien au palier de 4 : 20-23HLD , </a:t>
            </a:r>
            <a:r>
              <a:rPr lang="fr-FR"/>
              <a:t>main irrégulière.</a:t>
            </a:r>
            <a:endParaRPr lang="fr-FR" dirty="0"/>
          </a:p>
          <a:p>
            <a:r>
              <a:rPr lang="fr-FR" dirty="0">
                <a:solidFill>
                  <a:srgbClr val="FFFF00"/>
                </a:solidFill>
              </a:rPr>
              <a:t>Tous ces soutiens sont </a:t>
            </a:r>
            <a:r>
              <a:rPr lang="fr-FR" b="1" dirty="0">
                <a:solidFill>
                  <a:srgbClr val="FFFF00"/>
                </a:solidFill>
              </a:rPr>
              <a:t>Non Forcing</a:t>
            </a:r>
            <a:r>
              <a:rPr lang="fr-FR" dirty="0"/>
              <a:t>	</a:t>
            </a:r>
          </a:p>
        </p:txBody>
      </p:sp>
      <p:sp>
        <p:nvSpPr>
          <p:cNvPr id="16" name="Titre 2">
            <a:extLst>
              <a:ext uri="{FF2B5EF4-FFF2-40B4-BE49-F238E27FC236}">
                <a16:creationId xmlns:a16="http://schemas.microsoft.com/office/drawing/2014/main" id="{DD06E245-B3C0-564F-BC42-F385FAB65C50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L’attitude de l’ouvreur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9648D681-EC2F-E247-9592-44873C136332}"/>
              </a:ext>
            </a:extLst>
          </p:cNvPr>
          <p:cNvSpPr txBox="1"/>
          <p:nvPr/>
        </p:nvSpPr>
        <p:spPr>
          <a:xfrm>
            <a:off x="224376" y="3086356"/>
            <a:ext cx="50606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FFFF00"/>
                </a:solidFill>
              </a:rPr>
              <a:t>Voyons quelques exemples : </a:t>
            </a:r>
            <a:r>
              <a:rPr lang="fr-FR"/>
              <a:t>sur la réponse de 1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r>
              <a:rPr lang="fr-FR">
                <a:solidFill>
                  <a:srgbClr val="FFFF00"/>
                </a:solidFill>
              </a:rPr>
              <a:t> </a:t>
            </a:r>
          </a:p>
          <a:p>
            <a:endParaRPr lang="fr-FR"/>
          </a:p>
        </p:txBody>
      </p:sp>
      <p:sp>
        <p:nvSpPr>
          <p:cNvPr id="18" name="Text Box 1">
            <a:extLst>
              <a:ext uri="{FF2B5EF4-FFF2-40B4-BE49-F238E27FC236}">
                <a16:creationId xmlns:a16="http://schemas.microsoft.com/office/drawing/2014/main" id="{FCF682F1-CD2F-DC48-92FD-0E63F618DD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939" y="358295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10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A98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A4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7F1F06FE-1C35-1B49-B2A1-A4CC10F287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8147" y="358295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Text Box 1">
            <a:extLst>
              <a:ext uri="{FF2B5EF4-FFF2-40B4-BE49-F238E27FC236}">
                <a16:creationId xmlns:a16="http://schemas.microsoft.com/office/drawing/2014/main" id="{F065E49E-498D-794F-975B-01ACA1BD45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000" y="358295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A85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V987</a:t>
            </a:r>
          </a:p>
          <a:p>
            <a:pPr lvl="0"/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R987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157F43C9-65A0-0E41-8CA2-517E8A2D9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1853" y="357454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A2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ARD52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ÇlÇr ñæí©" charset="0"/>
                <a:cs typeface="Arial" panose="020B0604020202020204" pitchFamily="34" charset="0"/>
              </a:rPr>
              <a:t>2</a:t>
            </a:r>
            <a:endParaRPr kumimoji="0" lang="fr-FR" sz="240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F5FB97D1-A90F-5949-8228-D3FD0A207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3706" y="356614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R43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10987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R63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Text Box 1">
            <a:extLst>
              <a:ext uri="{FF2B5EF4-FFF2-40B4-BE49-F238E27FC236}">
                <a16:creationId xmlns:a16="http://schemas.microsoft.com/office/drawing/2014/main" id="{C78375A3-4ED0-A548-A2FF-AFAE60AF9B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123" y="356499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AR7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FF0000"/>
                </a:solidFill>
                <a:ea typeface="ÇlÇr ñæí©" charset="0"/>
              </a:rPr>
              <a:t>RV109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D98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20E3005F-0D67-124C-A539-E8FE6FFD6DC7}"/>
              </a:ext>
            </a:extLst>
          </p:cNvPr>
          <p:cNvSpPr txBox="1"/>
          <p:nvPr/>
        </p:nvSpPr>
        <p:spPr>
          <a:xfrm>
            <a:off x="224376" y="4790489"/>
            <a:ext cx="886640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FF00"/>
                </a:solidFill>
              </a:rPr>
              <a:t>La suite des enchères </a:t>
            </a:r>
            <a:r>
              <a:rPr lang="fr-FR"/>
              <a:t>est donnée par le répondant qui va estimer la hauteur du contrat.</a:t>
            </a:r>
          </a:p>
          <a:p>
            <a:r>
              <a:rPr lang="fr-FR"/>
              <a:t>Au palier de 2 le répondant doit :</a:t>
            </a:r>
          </a:p>
          <a:p>
            <a:pPr marL="285750" indent="-285750">
              <a:buFontTx/>
              <a:buChar char="-"/>
            </a:pPr>
            <a:r>
              <a:rPr lang="fr-FR"/>
              <a:t>Renoncer à la manche s’il est dans la zone 6-10HLD</a:t>
            </a:r>
          </a:p>
          <a:p>
            <a:pPr marL="285750" indent="-285750">
              <a:buFontTx/>
              <a:buChar char="-"/>
            </a:pPr>
            <a:r>
              <a:rPr lang="fr-FR"/>
              <a:t>Proposer la manche dans la zone 11-12HLD</a:t>
            </a:r>
          </a:p>
          <a:p>
            <a:pPr marL="285750" indent="-285750">
              <a:buFontTx/>
              <a:buChar char="-"/>
            </a:pPr>
            <a:r>
              <a:rPr lang="fr-FR"/>
              <a:t>Imposer la manche dans la zone 13-15HLD</a:t>
            </a:r>
          </a:p>
          <a:p>
            <a:pPr marL="285750" indent="-285750">
              <a:buFontTx/>
              <a:buChar char="-"/>
            </a:pPr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A6D2100-2AC7-B649-91F3-41F37E5D62B9}"/>
              </a:ext>
            </a:extLst>
          </p:cNvPr>
          <p:cNvSpPr txBox="1"/>
          <p:nvPr/>
        </p:nvSpPr>
        <p:spPr>
          <a:xfrm>
            <a:off x="266875" y="954673"/>
            <a:ext cx="1597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FF00"/>
                </a:solidFill>
              </a:rPr>
              <a:t>Priorité N° 1 :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A67B91DC-D727-C74B-A03E-3F59D26ED5FF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6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75532EE-49BD-5E41-94DC-E430041BECE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6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12467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6" name="Titre 2">
            <a:extLst>
              <a:ext uri="{FF2B5EF4-FFF2-40B4-BE49-F238E27FC236}">
                <a16:creationId xmlns:a16="http://schemas.microsoft.com/office/drawing/2014/main" id="{DD06E245-B3C0-564F-BC42-F385FAB65C50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L’attitude de l’ouvreur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A6D2100-2AC7-B649-91F3-41F37E5D62B9}"/>
              </a:ext>
            </a:extLst>
          </p:cNvPr>
          <p:cNvSpPr txBox="1"/>
          <p:nvPr/>
        </p:nvSpPr>
        <p:spPr>
          <a:xfrm>
            <a:off x="266875" y="954673"/>
            <a:ext cx="3138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FF00"/>
                </a:solidFill>
              </a:rPr>
              <a:t>Exemples d’application (1) :</a:t>
            </a:r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8D35F88A-7C23-B74C-AF42-37E89DAA18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428" y="1436008"/>
            <a:ext cx="1016000" cy="1016000"/>
          </a:xfrm>
          <a:prstGeom prst="rect">
            <a:avLst/>
          </a:prstGeom>
        </p:spPr>
      </p:pic>
      <p:sp>
        <p:nvSpPr>
          <p:cNvPr id="25" name="Text Box 1">
            <a:extLst>
              <a:ext uri="{FF2B5EF4-FFF2-40B4-BE49-F238E27FC236}">
                <a16:creationId xmlns:a16="http://schemas.microsoft.com/office/drawing/2014/main" id="{897D7ADC-F00B-4F42-A5EE-E4DB0232D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4143" y="154652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R987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9865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V10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20ECE5AB-35C1-4D48-B21F-D4B509DCBCDD}"/>
              </a:ext>
            </a:extLst>
          </p:cNvPr>
          <p:cNvSpPr txBox="1"/>
          <p:nvPr/>
        </p:nvSpPr>
        <p:spPr>
          <a:xfrm>
            <a:off x="4404659" y="1418026"/>
            <a:ext cx="3297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92D050"/>
                </a:solidFill>
              </a:rPr>
              <a:t>Sud	</a:t>
            </a:r>
            <a:r>
              <a:rPr lang="fr-FR">
                <a:solidFill>
                  <a:srgbClr val="FF0000"/>
                </a:solidFill>
              </a:rPr>
              <a:t>Ouest	</a:t>
            </a:r>
            <a:r>
              <a:rPr lang="fr-FR">
                <a:solidFill>
                  <a:srgbClr val="92D050"/>
                </a:solidFill>
              </a:rPr>
              <a:t>Nord	</a:t>
            </a:r>
            <a:r>
              <a:rPr lang="fr-FR">
                <a:solidFill>
                  <a:srgbClr val="FF0000"/>
                </a:solidFill>
              </a:rPr>
              <a:t>Est</a:t>
            </a:r>
          </a:p>
          <a:p>
            <a:r>
              <a:rPr lang="fr-FR"/>
              <a:t>	1</a:t>
            </a:r>
            <a:r>
              <a:rPr lang="fr-FR" b="1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>
                <a:sym typeface="Symbol"/>
              </a:rPr>
              <a:t>passe	</a:t>
            </a:r>
            <a:r>
              <a:rPr lang="fr-FR"/>
              <a:t> 1</a:t>
            </a:r>
            <a:r>
              <a:rPr lang="fr-FR" b="1">
                <a:solidFill>
                  <a:schemeClr val="bg1"/>
                </a:solidFill>
                <a:sym typeface="Symbol"/>
              </a:rPr>
              <a:t></a:t>
            </a:r>
            <a:endParaRPr lang="fr-FR"/>
          </a:p>
          <a:p>
            <a:r>
              <a:rPr lang="fr-FR" b="1">
                <a:sym typeface="Symbol"/>
              </a:rPr>
              <a:t>passe	</a:t>
            </a:r>
            <a:r>
              <a:rPr lang="fr-FR"/>
              <a:t>2</a:t>
            </a:r>
            <a:r>
              <a:rPr lang="fr-FR" b="1">
                <a:solidFill>
                  <a:schemeClr val="bg1"/>
                </a:solidFill>
                <a:sym typeface="Symbol"/>
              </a:rPr>
              <a:t> </a:t>
            </a:r>
            <a:r>
              <a:rPr lang="fr-FR" b="1">
                <a:sym typeface="Symbol"/>
              </a:rPr>
              <a:t>	 Fin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FDF70A77-F2E6-F941-A872-5E7FADBC6E66}"/>
              </a:ext>
            </a:extLst>
          </p:cNvPr>
          <p:cNvSpPr txBox="1"/>
          <p:nvPr/>
        </p:nvSpPr>
        <p:spPr>
          <a:xfrm>
            <a:off x="148290" y="2474916"/>
            <a:ext cx="555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Est connaît une main de 12 à 16HLD en Ouest, il passe.</a:t>
            </a:r>
          </a:p>
        </p:txBody>
      </p:sp>
      <p:pic>
        <p:nvPicPr>
          <p:cNvPr id="30" name="Image 29">
            <a:extLst>
              <a:ext uri="{FF2B5EF4-FFF2-40B4-BE49-F238E27FC236}">
                <a16:creationId xmlns:a16="http://schemas.microsoft.com/office/drawing/2014/main" id="{FAC327E2-AA75-4B4C-8C29-13BB8E4172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3342" y="3105339"/>
            <a:ext cx="1016000" cy="1016000"/>
          </a:xfrm>
          <a:prstGeom prst="rect">
            <a:avLst/>
          </a:prstGeom>
        </p:spPr>
      </p:pic>
      <p:sp>
        <p:nvSpPr>
          <p:cNvPr id="31" name="Text Box 1">
            <a:extLst>
              <a:ext uri="{FF2B5EF4-FFF2-40B4-BE49-F238E27FC236}">
                <a16:creationId xmlns:a16="http://schemas.microsoft.com/office/drawing/2014/main" id="{8E4B9FF0-B553-6F4A-9712-68A058C549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600" y="319423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ARV8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10972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V96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14F4E65F-EA68-B944-8260-332EF7CE9460}"/>
              </a:ext>
            </a:extLst>
          </p:cNvPr>
          <p:cNvSpPr txBox="1"/>
          <p:nvPr/>
        </p:nvSpPr>
        <p:spPr>
          <a:xfrm>
            <a:off x="4404659" y="3105339"/>
            <a:ext cx="32976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  <a:p>
            <a:r>
              <a:rPr lang="fr-FR" b="1" dirty="0">
                <a:sym typeface="Symbol"/>
              </a:rPr>
              <a:t>passe	</a:t>
            </a:r>
            <a:r>
              <a:rPr lang="fr-FR" b="1" dirty="0"/>
              <a:t>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	 </a:t>
            </a:r>
            <a:r>
              <a:rPr lang="fr-FR" b="1" dirty="0">
                <a:sym typeface="Symbol"/>
              </a:rPr>
              <a:t>passe	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</a:t>
            </a:r>
            <a:r>
              <a:rPr lang="fr-FR" dirty="0"/>
              <a:t>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b="1" dirty="0">
              <a:sym typeface="Symbol"/>
            </a:endParaRPr>
          </a:p>
          <a:p>
            <a:endParaRPr lang="fr-FR" b="1" dirty="0">
              <a:sym typeface="Symbol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09EC4A93-47C4-9642-B84F-F15C7D95A2DB}"/>
              </a:ext>
            </a:extLst>
          </p:cNvPr>
          <p:cNvSpPr txBox="1"/>
          <p:nvPr/>
        </p:nvSpPr>
        <p:spPr>
          <a:xfrm>
            <a:off x="148290" y="4150524"/>
            <a:ext cx="6705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Est connaît une main de 12 à 16HLD en Ouest, propose la manche.</a:t>
            </a:r>
          </a:p>
        </p:txBody>
      </p:sp>
      <p:pic>
        <p:nvPicPr>
          <p:cNvPr id="35" name="Image 34">
            <a:extLst>
              <a:ext uri="{FF2B5EF4-FFF2-40B4-BE49-F238E27FC236}">
                <a16:creationId xmlns:a16="http://schemas.microsoft.com/office/drawing/2014/main" id="{CBEE470F-3BDE-CE45-9DB9-F7E16F62DE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885" y="4761660"/>
            <a:ext cx="1016000" cy="1016000"/>
          </a:xfrm>
          <a:prstGeom prst="rect">
            <a:avLst/>
          </a:prstGeom>
        </p:spPr>
      </p:pic>
      <p:sp>
        <p:nvSpPr>
          <p:cNvPr id="36" name="Text Box 1">
            <a:extLst>
              <a:ext uri="{FF2B5EF4-FFF2-40B4-BE49-F238E27FC236}">
                <a16:creationId xmlns:a16="http://schemas.microsoft.com/office/drawing/2014/main" id="{70E46F5A-DB40-D84B-BDF1-541532BB5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4143" y="485056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ARV82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1097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226E6B27-7669-4543-B4B2-8301551656A3}"/>
              </a:ext>
            </a:extLst>
          </p:cNvPr>
          <p:cNvSpPr txBox="1"/>
          <p:nvPr/>
        </p:nvSpPr>
        <p:spPr>
          <a:xfrm>
            <a:off x="4391202" y="4761660"/>
            <a:ext cx="32976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 dirty="0">
                <a:sym typeface="Symbol"/>
              </a:rPr>
              <a:t>passe	</a:t>
            </a:r>
            <a:r>
              <a:rPr lang="fr-FR"/>
              <a:t> 1</a:t>
            </a:r>
            <a:r>
              <a:rPr lang="fr-FR" b="1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  <a:p>
            <a:r>
              <a:rPr lang="fr-FR" b="1" dirty="0">
                <a:sym typeface="Symbol"/>
              </a:rPr>
              <a:t>passe	</a:t>
            </a:r>
            <a:r>
              <a:rPr lang="fr-FR" b="1" dirty="0"/>
              <a:t>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	 </a:t>
            </a:r>
            <a:r>
              <a:rPr lang="fr-FR" b="1" dirty="0">
                <a:sym typeface="Symbol"/>
              </a:rPr>
              <a:t>passe	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</a:t>
            </a:r>
            <a:r>
              <a:rPr lang="fr-FR" dirty="0"/>
              <a:t>4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b="1" dirty="0">
              <a:sym typeface="Symbol"/>
            </a:endParaRPr>
          </a:p>
          <a:p>
            <a:endParaRPr lang="fr-FR" b="1" dirty="0">
              <a:sym typeface="Symbol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CC0A257F-FECB-8944-9B78-2097FBF853A5}"/>
              </a:ext>
            </a:extLst>
          </p:cNvPr>
          <p:cNvSpPr txBox="1"/>
          <p:nvPr/>
        </p:nvSpPr>
        <p:spPr>
          <a:xfrm>
            <a:off x="134833" y="5806845"/>
            <a:ext cx="6635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Est connaît une main de 12 à 16HLD en Ouest, impose la manche.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B5410870-28C1-3646-B432-87394E0F65C1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6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E5E8394-F000-564D-B93E-D897C704F69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7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238354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1" grpId="0" animBg="1"/>
      <p:bldP spid="33" grpId="0"/>
      <p:bldP spid="34" grpId="0"/>
      <p:bldP spid="36" grpId="0" animBg="1"/>
      <p:bldP spid="37" grpId="0"/>
      <p:bldP spid="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6" name="Titre 2">
            <a:extLst>
              <a:ext uri="{FF2B5EF4-FFF2-40B4-BE49-F238E27FC236}">
                <a16:creationId xmlns:a16="http://schemas.microsoft.com/office/drawing/2014/main" id="{DD06E245-B3C0-564F-BC42-F385FAB65C50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L’attitude de l’ouvreur</a:t>
            </a:r>
            <a:r>
              <a:rPr lang="fr-FR" sz="2400" dirty="0"/>
              <a:t>(attitude du répondant)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A6D2100-2AC7-B649-91F3-41F37E5D62B9}"/>
              </a:ext>
            </a:extLst>
          </p:cNvPr>
          <p:cNvSpPr txBox="1"/>
          <p:nvPr/>
        </p:nvSpPr>
        <p:spPr>
          <a:xfrm>
            <a:off x="266875" y="954673"/>
            <a:ext cx="3138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FF00"/>
                </a:solidFill>
              </a:rPr>
              <a:t>Exemples d’application (2) :</a:t>
            </a:r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8D35F88A-7C23-B74C-AF42-37E89DAA18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428" y="1436008"/>
            <a:ext cx="1016000" cy="1016000"/>
          </a:xfrm>
          <a:prstGeom prst="rect">
            <a:avLst/>
          </a:prstGeom>
        </p:spPr>
      </p:pic>
      <p:sp>
        <p:nvSpPr>
          <p:cNvPr id="25" name="Text Box 1">
            <a:extLst>
              <a:ext uri="{FF2B5EF4-FFF2-40B4-BE49-F238E27FC236}">
                <a16:creationId xmlns:a16="http://schemas.microsoft.com/office/drawing/2014/main" id="{897D7ADC-F00B-4F42-A5EE-E4DB0232D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4143" y="154652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R987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9865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V10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20ECE5AB-35C1-4D48-B21F-D4B509DCBCDD}"/>
              </a:ext>
            </a:extLst>
          </p:cNvPr>
          <p:cNvSpPr txBox="1"/>
          <p:nvPr/>
        </p:nvSpPr>
        <p:spPr>
          <a:xfrm>
            <a:off x="4404659" y="1418026"/>
            <a:ext cx="3297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92D050"/>
                </a:solidFill>
              </a:rPr>
              <a:t>Sud	</a:t>
            </a:r>
            <a:r>
              <a:rPr lang="fr-FR">
                <a:solidFill>
                  <a:srgbClr val="FF0000"/>
                </a:solidFill>
              </a:rPr>
              <a:t>Ouest	</a:t>
            </a:r>
            <a:r>
              <a:rPr lang="fr-FR">
                <a:solidFill>
                  <a:srgbClr val="92D050"/>
                </a:solidFill>
              </a:rPr>
              <a:t>Nord	</a:t>
            </a:r>
            <a:r>
              <a:rPr lang="fr-FR">
                <a:solidFill>
                  <a:srgbClr val="FF0000"/>
                </a:solidFill>
              </a:rPr>
              <a:t>Est</a:t>
            </a:r>
          </a:p>
          <a:p>
            <a:r>
              <a:rPr lang="fr-FR"/>
              <a:t>	1</a:t>
            </a:r>
            <a:r>
              <a:rPr lang="fr-FR" b="1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>
                <a:sym typeface="Symbol"/>
              </a:rPr>
              <a:t>passe	</a:t>
            </a:r>
            <a:r>
              <a:rPr lang="fr-FR"/>
              <a:t> 1</a:t>
            </a:r>
            <a:r>
              <a:rPr lang="fr-FR" b="1">
                <a:solidFill>
                  <a:schemeClr val="bg1"/>
                </a:solidFill>
                <a:sym typeface="Symbol"/>
              </a:rPr>
              <a:t></a:t>
            </a:r>
            <a:endParaRPr lang="fr-FR"/>
          </a:p>
          <a:p>
            <a:r>
              <a:rPr lang="fr-FR" b="1">
                <a:sym typeface="Symbol"/>
              </a:rPr>
              <a:t>passe	</a:t>
            </a:r>
            <a:r>
              <a:rPr lang="fr-FR"/>
              <a:t>3</a:t>
            </a:r>
            <a:r>
              <a:rPr lang="fr-FR" b="1">
                <a:solidFill>
                  <a:schemeClr val="bg1"/>
                </a:solidFill>
                <a:sym typeface="Symbol"/>
              </a:rPr>
              <a:t> </a:t>
            </a:r>
            <a:r>
              <a:rPr lang="fr-FR" b="1">
                <a:sym typeface="Symbol"/>
              </a:rPr>
              <a:t>	 Fin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FDF70A77-F2E6-F941-A872-5E7FADBC6E66}"/>
              </a:ext>
            </a:extLst>
          </p:cNvPr>
          <p:cNvSpPr txBox="1"/>
          <p:nvPr/>
        </p:nvSpPr>
        <p:spPr>
          <a:xfrm>
            <a:off x="148290" y="2474916"/>
            <a:ext cx="5421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Est connaît une main de 17-18HLD en Ouest, il passe.</a:t>
            </a:r>
          </a:p>
        </p:txBody>
      </p:sp>
      <p:pic>
        <p:nvPicPr>
          <p:cNvPr id="30" name="Image 29">
            <a:extLst>
              <a:ext uri="{FF2B5EF4-FFF2-40B4-BE49-F238E27FC236}">
                <a16:creationId xmlns:a16="http://schemas.microsoft.com/office/drawing/2014/main" id="{FAC327E2-AA75-4B4C-8C29-13BB8E4172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3342" y="3105339"/>
            <a:ext cx="1016000" cy="1016000"/>
          </a:xfrm>
          <a:prstGeom prst="rect">
            <a:avLst/>
          </a:prstGeom>
        </p:spPr>
      </p:pic>
      <p:sp>
        <p:nvSpPr>
          <p:cNvPr id="31" name="Text Box 1">
            <a:extLst>
              <a:ext uri="{FF2B5EF4-FFF2-40B4-BE49-F238E27FC236}">
                <a16:creationId xmlns:a16="http://schemas.microsoft.com/office/drawing/2014/main" id="{8E4B9FF0-B553-6F4A-9712-68A058C549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600" y="319423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ARV8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10972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V96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14F4E65F-EA68-B944-8260-332EF7CE9460}"/>
              </a:ext>
            </a:extLst>
          </p:cNvPr>
          <p:cNvSpPr txBox="1"/>
          <p:nvPr/>
        </p:nvSpPr>
        <p:spPr>
          <a:xfrm>
            <a:off x="4404659" y="3105339"/>
            <a:ext cx="32976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92D050"/>
                </a:solidFill>
              </a:rPr>
              <a:t>Sud	</a:t>
            </a:r>
            <a:r>
              <a:rPr lang="fr-FR">
                <a:solidFill>
                  <a:srgbClr val="FF0000"/>
                </a:solidFill>
              </a:rPr>
              <a:t>Ouest	</a:t>
            </a:r>
            <a:r>
              <a:rPr lang="fr-FR">
                <a:solidFill>
                  <a:srgbClr val="92D050"/>
                </a:solidFill>
              </a:rPr>
              <a:t>Nord	</a:t>
            </a:r>
            <a:r>
              <a:rPr lang="fr-FR">
                <a:solidFill>
                  <a:srgbClr val="FF0000"/>
                </a:solidFill>
              </a:rPr>
              <a:t>Est</a:t>
            </a:r>
          </a:p>
          <a:p>
            <a:r>
              <a:rPr lang="fr-FR"/>
              <a:t>	1</a:t>
            </a:r>
            <a:r>
              <a:rPr lang="fr-FR" b="1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>
                <a:sym typeface="Symbol"/>
              </a:rPr>
              <a:t>passe	</a:t>
            </a:r>
            <a:r>
              <a:rPr lang="fr-FR"/>
              <a:t> 1</a:t>
            </a:r>
            <a:r>
              <a:rPr lang="fr-FR" b="1">
                <a:solidFill>
                  <a:schemeClr val="bg1"/>
                </a:solidFill>
                <a:sym typeface="Symbol"/>
              </a:rPr>
              <a:t></a:t>
            </a:r>
            <a:endParaRPr lang="fr-FR"/>
          </a:p>
          <a:p>
            <a:r>
              <a:rPr lang="fr-FR" b="1">
                <a:sym typeface="Symbol"/>
              </a:rPr>
              <a:t>passe	</a:t>
            </a:r>
            <a:r>
              <a:rPr lang="fr-FR" b="1"/>
              <a:t>3</a:t>
            </a:r>
            <a:r>
              <a:rPr lang="fr-FR" b="1">
                <a:solidFill>
                  <a:schemeClr val="bg1"/>
                </a:solidFill>
                <a:sym typeface="Symbol"/>
              </a:rPr>
              <a:t>	 </a:t>
            </a:r>
            <a:r>
              <a:rPr lang="fr-FR" b="1">
                <a:sym typeface="Symbol"/>
              </a:rPr>
              <a:t>passe	</a:t>
            </a:r>
            <a:r>
              <a:rPr lang="fr-FR" b="1">
                <a:solidFill>
                  <a:schemeClr val="bg1"/>
                </a:solidFill>
                <a:sym typeface="Symbol"/>
              </a:rPr>
              <a:t> </a:t>
            </a:r>
            <a:r>
              <a:rPr lang="fr-FR"/>
              <a:t>4</a:t>
            </a:r>
            <a:r>
              <a:rPr lang="fr-FR" b="1">
                <a:solidFill>
                  <a:schemeClr val="bg1"/>
                </a:solidFill>
                <a:sym typeface="Symbol"/>
              </a:rPr>
              <a:t></a:t>
            </a:r>
            <a:endParaRPr lang="fr-FR" b="1">
              <a:sym typeface="Symbol"/>
            </a:endParaRPr>
          </a:p>
          <a:p>
            <a:endParaRPr lang="fr-FR" b="1">
              <a:sym typeface="Symbol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09EC4A93-47C4-9642-B84F-F15C7D95A2DB}"/>
              </a:ext>
            </a:extLst>
          </p:cNvPr>
          <p:cNvSpPr txBox="1"/>
          <p:nvPr/>
        </p:nvSpPr>
        <p:spPr>
          <a:xfrm>
            <a:off x="148290" y="4150524"/>
            <a:ext cx="6628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Est connaît une main de 17-18HLD en Ouest, il impose la manche.</a:t>
            </a:r>
          </a:p>
        </p:txBody>
      </p:sp>
      <p:pic>
        <p:nvPicPr>
          <p:cNvPr id="35" name="Image 34">
            <a:extLst>
              <a:ext uri="{FF2B5EF4-FFF2-40B4-BE49-F238E27FC236}">
                <a16:creationId xmlns:a16="http://schemas.microsoft.com/office/drawing/2014/main" id="{CBEE470F-3BDE-CE45-9DB9-F7E16F62DE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885" y="4761660"/>
            <a:ext cx="1016000" cy="1016000"/>
          </a:xfrm>
          <a:prstGeom prst="rect">
            <a:avLst/>
          </a:prstGeom>
        </p:spPr>
      </p:pic>
      <p:sp>
        <p:nvSpPr>
          <p:cNvPr id="36" name="Text Box 1">
            <a:extLst>
              <a:ext uri="{FF2B5EF4-FFF2-40B4-BE49-F238E27FC236}">
                <a16:creationId xmlns:a16="http://schemas.microsoft.com/office/drawing/2014/main" id="{70E46F5A-DB40-D84B-BDF1-541532BB5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4143" y="485056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ARV8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FF0000"/>
                </a:solidFill>
                <a:ea typeface="ÇlÇr ñæí©" charset="0"/>
              </a:rPr>
              <a:t>98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1097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226E6B27-7669-4543-B4B2-8301551656A3}"/>
              </a:ext>
            </a:extLst>
          </p:cNvPr>
          <p:cNvSpPr txBox="1"/>
          <p:nvPr/>
        </p:nvSpPr>
        <p:spPr>
          <a:xfrm>
            <a:off x="4391202" y="4761660"/>
            <a:ext cx="32976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92D050"/>
                </a:solidFill>
              </a:rPr>
              <a:t>Sud	</a:t>
            </a:r>
            <a:r>
              <a:rPr lang="fr-FR">
                <a:solidFill>
                  <a:srgbClr val="FF0000"/>
                </a:solidFill>
              </a:rPr>
              <a:t>Ouest	</a:t>
            </a:r>
            <a:r>
              <a:rPr lang="fr-FR">
                <a:solidFill>
                  <a:srgbClr val="92D050"/>
                </a:solidFill>
              </a:rPr>
              <a:t>Nord	</a:t>
            </a:r>
            <a:r>
              <a:rPr lang="fr-FR">
                <a:solidFill>
                  <a:srgbClr val="FF0000"/>
                </a:solidFill>
              </a:rPr>
              <a:t>Est</a:t>
            </a:r>
          </a:p>
          <a:p>
            <a:r>
              <a:rPr lang="fr-FR"/>
              <a:t>	1</a:t>
            </a:r>
            <a:r>
              <a:rPr lang="fr-FR" b="1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>
                <a:sym typeface="Symbol"/>
              </a:rPr>
              <a:t>passe	</a:t>
            </a:r>
            <a:r>
              <a:rPr lang="fr-FR"/>
              <a:t> 1</a:t>
            </a:r>
            <a:r>
              <a:rPr lang="fr-FR" b="1">
                <a:solidFill>
                  <a:schemeClr val="bg1"/>
                </a:solidFill>
                <a:sym typeface="Symbol"/>
              </a:rPr>
              <a:t></a:t>
            </a:r>
            <a:endParaRPr lang="fr-FR"/>
          </a:p>
          <a:p>
            <a:r>
              <a:rPr lang="fr-FR" b="1">
                <a:sym typeface="Symbol"/>
              </a:rPr>
              <a:t>passe	</a:t>
            </a:r>
            <a:r>
              <a:rPr lang="fr-FR" b="1"/>
              <a:t>3SA</a:t>
            </a:r>
            <a:r>
              <a:rPr lang="fr-FR" b="1">
                <a:solidFill>
                  <a:schemeClr val="bg1"/>
                </a:solidFill>
                <a:sym typeface="Symbol"/>
              </a:rPr>
              <a:t>	 </a:t>
            </a:r>
            <a:r>
              <a:rPr lang="fr-FR" b="1">
                <a:sym typeface="Symbol"/>
              </a:rPr>
              <a:t>passe	</a:t>
            </a:r>
            <a:r>
              <a:rPr lang="fr-FR" b="1">
                <a:solidFill>
                  <a:schemeClr val="bg1"/>
                </a:solidFill>
                <a:sym typeface="Symbol"/>
              </a:rPr>
              <a:t> </a:t>
            </a:r>
            <a:r>
              <a:rPr lang="fr-FR"/>
              <a:t>4</a:t>
            </a:r>
            <a:r>
              <a:rPr lang="fr-FR" b="1">
                <a:solidFill>
                  <a:schemeClr val="bg1"/>
                </a:solidFill>
                <a:sym typeface="Symbol"/>
              </a:rPr>
              <a:t></a:t>
            </a:r>
            <a:endParaRPr lang="fr-FR" b="1">
              <a:sym typeface="Symbol"/>
            </a:endParaRPr>
          </a:p>
          <a:p>
            <a:endParaRPr lang="fr-FR" b="1">
              <a:sym typeface="Symbol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CC0A257F-FECB-8944-9B78-2097FBF853A5}"/>
              </a:ext>
            </a:extLst>
          </p:cNvPr>
          <p:cNvSpPr txBox="1"/>
          <p:nvPr/>
        </p:nvSpPr>
        <p:spPr>
          <a:xfrm>
            <a:off x="134833" y="5806845"/>
            <a:ext cx="6468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Est connaît une main de 18-19HL en Ouest, il impose la manche.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7D8C8B3F-20D5-284B-96D3-4C5DFC5E3131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6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686F4ED-0384-244B-A42E-DC93B02E482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8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50798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1" grpId="0" animBg="1"/>
      <p:bldP spid="33" grpId="0"/>
      <p:bldP spid="34" grpId="0"/>
      <p:bldP spid="36" grpId="0" animBg="1"/>
      <p:bldP spid="37" grpId="0"/>
      <p:bldP spid="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916B07B-1198-6548-9B46-A6386D7957D7}"/>
              </a:ext>
            </a:extLst>
          </p:cNvPr>
          <p:cNvSpPr txBox="1"/>
          <p:nvPr/>
        </p:nvSpPr>
        <p:spPr>
          <a:xfrm>
            <a:off x="609600" y="948267"/>
            <a:ext cx="1624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FF00"/>
                </a:solidFill>
              </a:rPr>
              <a:t>Priorité N° 2 :</a:t>
            </a:r>
            <a:endParaRPr lang="fr-FR"/>
          </a:p>
        </p:txBody>
      </p:sp>
      <p:sp>
        <p:nvSpPr>
          <p:cNvPr id="22" name="Titre 2">
            <a:extLst>
              <a:ext uri="{FF2B5EF4-FFF2-40B4-BE49-F238E27FC236}">
                <a16:creationId xmlns:a16="http://schemas.microsoft.com/office/drawing/2014/main" id="{9337347B-C908-4240-B941-903B8CC57994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L’attitude de l’ouvreur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2B3CE7CC-F35A-5148-99B8-65C04E83B207}"/>
              </a:ext>
            </a:extLst>
          </p:cNvPr>
          <p:cNvSpPr txBox="1"/>
          <p:nvPr/>
        </p:nvSpPr>
        <p:spPr>
          <a:xfrm>
            <a:off x="268843" y="1250800"/>
            <a:ext cx="53500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La nomination au palier de 1 d’une couleur majeure :</a:t>
            </a:r>
          </a:p>
          <a:p>
            <a:r>
              <a:rPr lang="fr-FR" dirty="0"/>
              <a:t>Exemples de séquences qui sont concernées.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F3E8FF7F-DCD7-E04F-8F1B-43FFC205DB48}"/>
              </a:ext>
            </a:extLst>
          </p:cNvPr>
          <p:cNvSpPr txBox="1"/>
          <p:nvPr/>
        </p:nvSpPr>
        <p:spPr>
          <a:xfrm>
            <a:off x="585555" y="2039427"/>
            <a:ext cx="3297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92D050"/>
                </a:solidFill>
              </a:rPr>
              <a:t>Sud	</a:t>
            </a:r>
            <a:r>
              <a:rPr lang="fr-FR">
                <a:solidFill>
                  <a:srgbClr val="FF0000"/>
                </a:solidFill>
              </a:rPr>
              <a:t>Ouest	</a:t>
            </a:r>
            <a:r>
              <a:rPr lang="fr-FR">
                <a:solidFill>
                  <a:srgbClr val="92D050"/>
                </a:solidFill>
              </a:rPr>
              <a:t>Nord	</a:t>
            </a:r>
            <a:r>
              <a:rPr lang="fr-FR">
                <a:solidFill>
                  <a:srgbClr val="FF0000"/>
                </a:solidFill>
              </a:rPr>
              <a:t>Est</a:t>
            </a:r>
          </a:p>
          <a:p>
            <a:r>
              <a:rPr lang="fr-FR"/>
              <a:t>	1</a:t>
            </a:r>
            <a:r>
              <a:rPr lang="fr-FR" b="1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>
                <a:sym typeface="Symbol"/>
              </a:rPr>
              <a:t>passe	</a:t>
            </a:r>
            <a:r>
              <a:rPr lang="fr-FR"/>
              <a:t>1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endParaRPr lang="fr-FR"/>
          </a:p>
          <a:p>
            <a:r>
              <a:rPr lang="fr-FR" b="1">
                <a:sym typeface="Symbol"/>
              </a:rPr>
              <a:t>passe	</a:t>
            </a:r>
            <a:r>
              <a:rPr lang="fr-FR"/>
              <a:t>1</a:t>
            </a:r>
            <a:r>
              <a:rPr lang="fr-FR" b="1">
                <a:solidFill>
                  <a:schemeClr val="bg1"/>
                </a:solidFill>
                <a:sym typeface="Symbol"/>
              </a:rPr>
              <a:t> </a:t>
            </a:r>
            <a:r>
              <a:rPr lang="fr-FR" b="1">
                <a:sym typeface="Symbol"/>
              </a:rPr>
              <a:t>	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D0473D3A-FB05-4042-B24E-206674A87034}"/>
              </a:ext>
            </a:extLst>
          </p:cNvPr>
          <p:cNvSpPr txBox="1"/>
          <p:nvPr/>
        </p:nvSpPr>
        <p:spPr>
          <a:xfrm>
            <a:off x="4656935" y="2039427"/>
            <a:ext cx="3297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92D050"/>
                </a:solidFill>
              </a:rPr>
              <a:t>Sud	</a:t>
            </a:r>
            <a:r>
              <a:rPr lang="fr-FR">
                <a:solidFill>
                  <a:srgbClr val="FF0000"/>
                </a:solidFill>
              </a:rPr>
              <a:t>Ouest	</a:t>
            </a:r>
            <a:r>
              <a:rPr lang="fr-FR">
                <a:solidFill>
                  <a:srgbClr val="92D050"/>
                </a:solidFill>
              </a:rPr>
              <a:t>Nord	</a:t>
            </a:r>
            <a:r>
              <a:rPr lang="fr-FR">
                <a:solidFill>
                  <a:srgbClr val="FF0000"/>
                </a:solidFill>
              </a:rPr>
              <a:t>Est</a:t>
            </a:r>
          </a:p>
          <a:p>
            <a:r>
              <a:rPr lang="fr-FR"/>
              <a:t>	1</a:t>
            </a:r>
            <a:r>
              <a:rPr lang="fr-FR" b="1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>
                <a:sym typeface="Symbol"/>
              </a:rPr>
              <a:t>passe	</a:t>
            </a:r>
            <a:r>
              <a:rPr lang="fr-FR"/>
              <a:t> 1</a:t>
            </a:r>
            <a:r>
              <a:rPr lang="fr-FR" b="1">
                <a:solidFill>
                  <a:srgbClr val="FF0000"/>
                </a:solidFill>
                <a:sym typeface="Symbol"/>
              </a:rPr>
              <a:t></a:t>
            </a:r>
            <a:endParaRPr lang="fr-FR"/>
          </a:p>
          <a:p>
            <a:r>
              <a:rPr lang="fr-FR" b="1">
                <a:sym typeface="Symbol"/>
              </a:rPr>
              <a:t>passe	</a:t>
            </a:r>
            <a:r>
              <a:rPr lang="fr-FR"/>
              <a:t>1</a:t>
            </a:r>
            <a:r>
              <a:rPr lang="fr-FR" b="1">
                <a:solidFill>
                  <a:schemeClr val="bg1"/>
                </a:solidFill>
                <a:sym typeface="Symbol"/>
              </a:rPr>
              <a:t> </a:t>
            </a:r>
            <a:r>
              <a:rPr lang="fr-FR" b="1">
                <a:sym typeface="Symbol"/>
              </a:rPr>
              <a:t>	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EBF2CCA2-3B20-BD4E-9414-4E6B4315A93C}"/>
              </a:ext>
            </a:extLst>
          </p:cNvPr>
          <p:cNvSpPr txBox="1"/>
          <p:nvPr/>
        </p:nvSpPr>
        <p:spPr>
          <a:xfrm>
            <a:off x="2580323" y="3019821"/>
            <a:ext cx="3297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92D050"/>
                </a:solidFill>
              </a:rPr>
              <a:t>Sud	</a:t>
            </a:r>
            <a:r>
              <a:rPr lang="fr-FR">
                <a:solidFill>
                  <a:srgbClr val="FF0000"/>
                </a:solidFill>
              </a:rPr>
              <a:t>Ouest	</a:t>
            </a:r>
            <a:r>
              <a:rPr lang="fr-FR">
                <a:solidFill>
                  <a:srgbClr val="92D050"/>
                </a:solidFill>
              </a:rPr>
              <a:t>Nord	</a:t>
            </a:r>
            <a:r>
              <a:rPr lang="fr-FR">
                <a:solidFill>
                  <a:srgbClr val="FF0000"/>
                </a:solidFill>
              </a:rPr>
              <a:t>Est</a:t>
            </a:r>
          </a:p>
          <a:p>
            <a:r>
              <a:rPr lang="fr-FR"/>
              <a:t>	1</a:t>
            </a:r>
            <a:r>
              <a:rPr lang="fr-FR" b="1">
                <a:solidFill>
                  <a:srgbClr val="FF0000"/>
                </a:solidFill>
                <a:sym typeface="Symbol"/>
              </a:rPr>
              <a:t></a:t>
            </a:r>
            <a:r>
              <a:rPr lang="fr-FR" b="1">
                <a:solidFill>
                  <a:schemeClr val="bg1"/>
                </a:solidFill>
                <a:sym typeface="Symbol"/>
              </a:rPr>
              <a:t>      	 </a:t>
            </a:r>
            <a:r>
              <a:rPr lang="fr-FR" b="1">
                <a:sym typeface="Symbol"/>
              </a:rPr>
              <a:t>passe	</a:t>
            </a:r>
            <a:r>
              <a:rPr lang="fr-FR"/>
              <a:t> 1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endParaRPr lang="fr-FR"/>
          </a:p>
          <a:p>
            <a:r>
              <a:rPr lang="fr-FR" b="1">
                <a:sym typeface="Symbol"/>
              </a:rPr>
              <a:t>passe	</a:t>
            </a:r>
            <a:r>
              <a:rPr lang="fr-FR"/>
              <a:t>1</a:t>
            </a:r>
            <a:r>
              <a:rPr lang="fr-FR" b="1">
                <a:solidFill>
                  <a:schemeClr val="bg1"/>
                </a:solidFill>
                <a:sym typeface="Symbol"/>
              </a:rPr>
              <a:t> </a:t>
            </a:r>
            <a:r>
              <a:rPr lang="fr-FR" b="1">
                <a:sym typeface="Symbol"/>
              </a:rPr>
              <a:t>	 Fin</a:t>
            </a:r>
          </a:p>
        </p:txBody>
      </p:sp>
      <p:pic>
        <p:nvPicPr>
          <p:cNvPr id="27" name="Image 26">
            <a:extLst>
              <a:ext uri="{FF2B5EF4-FFF2-40B4-BE49-F238E27FC236}">
                <a16:creationId xmlns:a16="http://schemas.microsoft.com/office/drawing/2014/main" id="{076FDFA0-8EC5-0C4B-AA5E-3B66AA9DAB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8404" y="3943151"/>
            <a:ext cx="1016000" cy="1016000"/>
          </a:xfrm>
          <a:prstGeom prst="rect">
            <a:avLst/>
          </a:prstGeom>
        </p:spPr>
      </p:pic>
      <p:sp>
        <p:nvSpPr>
          <p:cNvPr id="28" name="Text Box 1">
            <a:extLst>
              <a:ext uri="{FF2B5EF4-FFF2-40B4-BE49-F238E27FC236}">
                <a16:creationId xmlns:a16="http://schemas.microsoft.com/office/drawing/2014/main" id="{1F491520-275D-EF49-AE85-395E5CAB43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03205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R987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AV10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AV109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31CF7D77-386A-9D47-BB04-D0A2429AF6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9571" y="3898959"/>
            <a:ext cx="1016000" cy="1016000"/>
          </a:xfrm>
          <a:prstGeom prst="rect">
            <a:avLst/>
          </a:prstGeom>
        </p:spPr>
      </p:pic>
      <p:sp>
        <p:nvSpPr>
          <p:cNvPr id="30" name="Text Box 1">
            <a:extLst>
              <a:ext uri="{FF2B5EF4-FFF2-40B4-BE49-F238E27FC236}">
                <a16:creationId xmlns:a16="http://schemas.microsoft.com/office/drawing/2014/main" id="{1E2EE6F1-00F2-A041-B1E1-E3C14FD397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5059" y="495915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R987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102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RV86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AV2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pic>
        <p:nvPicPr>
          <p:cNvPr id="31" name="Image 30">
            <a:extLst>
              <a:ext uri="{FF2B5EF4-FFF2-40B4-BE49-F238E27FC236}">
                <a16:creationId xmlns:a16="http://schemas.microsoft.com/office/drawing/2014/main" id="{F09D9879-6771-7B47-9D27-8AB4C4F97E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3790" y="4870251"/>
            <a:ext cx="1016000" cy="1016000"/>
          </a:xfrm>
          <a:prstGeom prst="rect">
            <a:avLst/>
          </a:prstGeom>
        </p:spPr>
      </p:pic>
      <p:sp>
        <p:nvSpPr>
          <p:cNvPr id="32" name="Text Box 1">
            <a:extLst>
              <a:ext uri="{FF2B5EF4-FFF2-40B4-BE49-F238E27FC236}">
                <a16:creationId xmlns:a16="http://schemas.microsoft.com/office/drawing/2014/main" id="{25574C83-9980-C344-870A-E22B58E192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3114" y="398785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RV87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AD1092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2C8D2D90-C398-E04D-B67F-43C9F629C403}"/>
              </a:ext>
            </a:extLst>
          </p:cNvPr>
          <p:cNvCxnSpPr>
            <a:cxnSpLocks/>
          </p:cNvCxnSpPr>
          <p:nvPr/>
        </p:nvCxnSpPr>
        <p:spPr>
          <a:xfrm flipH="1">
            <a:off x="700458" y="2962757"/>
            <a:ext cx="942225" cy="98039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265123F5-66A3-484C-B09B-4BF12C528B55}"/>
              </a:ext>
            </a:extLst>
          </p:cNvPr>
          <p:cNvCxnSpPr>
            <a:cxnSpLocks/>
          </p:cNvCxnSpPr>
          <p:nvPr/>
        </p:nvCxnSpPr>
        <p:spPr>
          <a:xfrm>
            <a:off x="5939554" y="2824120"/>
            <a:ext cx="1310760" cy="107483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3CA2753B-1B2E-FE40-B806-125D713382E8}"/>
              </a:ext>
            </a:extLst>
          </p:cNvPr>
          <p:cNvCxnSpPr>
            <a:cxnSpLocks/>
          </p:cNvCxnSpPr>
          <p:nvPr/>
        </p:nvCxnSpPr>
        <p:spPr>
          <a:xfrm flipH="1">
            <a:off x="3603436" y="3898959"/>
            <a:ext cx="86532" cy="97129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ZoneTexte 34">
            <a:extLst>
              <a:ext uri="{FF2B5EF4-FFF2-40B4-BE49-F238E27FC236}">
                <a16:creationId xmlns:a16="http://schemas.microsoft.com/office/drawing/2014/main" id="{04C4F300-6AB2-DD40-9669-081597B6307A}"/>
              </a:ext>
            </a:extLst>
          </p:cNvPr>
          <p:cNvSpPr txBox="1"/>
          <p:nvPr/>
        </p:nvSpPr>
        <p:spPr>
          <a:xfrm>
            <a:off x="1122860" y="5935565"/>
            <a:ext cx="6881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FF00"/>
                </a:solidFill>
              </a:rPr>
              <a:t>Cette enchère est Non Forcing et s’inscrit dans la zone 12 -19HL</a:t>
            </a:r>
            <a:endParaRPr lang="fr-FR" b="1" u="sng">
              <a:solidFill>
                <a:srgbClr val="FFFF00"/>
              </a:solidFill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3D589165-90EB-D440-B92D-A332413C85E6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6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D1615CC-43A2-9049-83F0-07C4FDD4D2C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9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3265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35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Papier.thmx</Template>
  <TotalTime>9093</TotalTime>
  <Words>3801</Words>
  <Application>Microsoft Macintosh PowerPoint</Application>
  <PresentationFormat>Affichage à l'écran (4:3)</PresentationFormat>
  <Paragraphs>724</Paragraphs>
  <Slides>22</Slides>
  <Notes>17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33" baseType="lpstr">
      <vt:lpstr>ＭＳ Ｐゴシック</vt:lpstr>
      <vt:lpstr>Apple Chancery</vt:lpstr>
      <vt:lpstr>Arial</vt:lpstr>
      <vt:lpstr>Calibri</vt:lpstr>
      <vt:lpstr>Cambria</vt:lpstr>
      <vt:lpstr>ÇlÇr ñæí©</vt:lpstr>
      <vt:lpstr>Constantia</vt:lpstr>
      <vt:lpstr>Symbol</vt:lpstr>
      <vt:lpstr>Times New Roman</vt:lpstr>
      <vt:lpstr>Wingdings 2</vt:lpstr>
      <vt:lpstr>Papier</vt:lpstr>
      <vt:lpstr>Présentation PowerPoint</vt:lpstr>
      <vt:lpstr>L’Ouverture en mineure  au palier de 1</vt:lpstr>
      <vt:lpstr>Les réponses aux ouvertures mineures</vt:lpstr>
      <vt:lpstr>Les réponses aux ouvertures mineures</vt:lpstr>
      <vt:lpstr>Les réponses aux ouvertures mineures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ENS de Cachan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 Luc NEAU</dc:creator>
  <cp:lastModifiedBy>jean luc neau</cp:lastModifiedBy>
  <cp:revision>304</cp:revision>
  <cp:lastPrinted>2018-03-19T11:00:54Z</cp:lastPrinted>
  <dcterms:created xsi:type="dcterms:W3CDTF">2014-03-10T09:34:54Z</dcterms:created>
  <dcterms:modified xsi:type="dcterms:W3CDTF">2021-10-13T13:08:50Z</dcterms:modified>
</cp:coreProperties>
</file>