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92" r:id="rId2"/>
    <p:sldId id="260" r:id="rId3"/>
    <p:sldId id="277" r:id="rId4"/>
    <p:sldId id="282" r:id="rId5"/>
    <p:sldId id="293" r:id="rId6"/>
    <p:sldId id="263" r:id="rId7"/>
    <p:sldId id="294" r:id="rId8"/>
    <p:sldId id="295" r:id="rId9"/>
    <p:sldId id="296" r:id="rId10"/>
    <p:sldId id="278" r:id="rId11"/>
    <p:sldId id="299" r:id="rId12"/>
    <p:sldId id="297" r:id="rId13"/>
    <p:sldId id="283" r:id="rId14"/>
    <p:sldId id="298" r:id="rId15"/>
    <p:sldId id="285" r:id="rId16"/>
    <p:sldId id="290" r:id="rId17"/>
    <p:sldId id="291" r:id="rId18"/>
    <p:sldId id="300" r:id="rId19"/>
    <p:sldId id="301" r:id="rId20"/>
    <p:sldId id="271"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11"/>
    <p:restoredTop sz="93251"/>
  </p:normalViewPr>
  <p:slideViewPr>
    <p:cSldViewPr snapToGrid="0" snapToObjects="1">
      <p:cViewPr varScale="1">
        <p:scale>
          <a:sx n="117" d="100"/>
          <a:sy n="117" d="100"/>
        </p:scale>
        <p:origin x="1232"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7FA134-AE8B-BF41-A13D-B2DE56DFE49C}" type="datetimeFigureOut">
              <a:rPr lang="fr-FR" smtClean="0"/>
              <a:t>20/10/2021</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B64284-8432-854E-9716-CF8197D109BE}" type="slidenum">
              <a:rPr lang="fr-FR" smtClean="0"/>
              <a:t>‹N°›</a:t>
            </a:fld>
            <a:endParaRPr lang="fr-FR"/>
          </a:p>
        </p:txBody>
      </p:sp>
    </p:spTree>
    <p:extLst>
      <p:ext uri="{BB962C8B-B14F-4D97-AF65-F5344CB8AC3E}">
        <p14:creationId xmlns:p14="http://schemas.microsoft.com/office/powerpoint/2010/main" val="385144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a:t>Cliquez et modifiez le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pPr eaLnBrk="1" latinLnBrk="0" hangingPunct="1"/>
            <a:fld id="{E22B1510-024F-7342-AC62-B810C2F60938}" type="datetime1">
              <a:rPr lang="fr-FR" smtClean="0"/>
              <a:t>20/10/2021</a:t>
            </a:fld>
            <a:endParaRPr lang="en-US"/>
          </a:p>
        </p:txBody>
      </p:sp>
      <p:sp>
        <p:nvSpPr>
          <p:cNvPr id="16" name="Espace réservé du numéro de diapositive 15"/>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7" name="Espace réservé du pied de page 16"/>
          <p:cNvSpPr>
            <a:spLocks noGrp="1"/>
          </p:cNvSpPr>
          <p:nvPr>
            <p:ph type="ftr" sz="quarter" idx="12"/>
          </p:nvPr>
        </p:nvSpPr>
        <p:spPr/>
        <p:txBody>
          <a:bodyPr/>
          <a:lstStyle/>
          <a:p>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et modifiez le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eaLnBrk="1" latinLnBrk="0" hangingPunct="1"/>
            <a:fld id="{08E063B0-E48F-704B-B508-5137F4339C20}" type="datetime1">
              <a:rPr lang="fr-FR" smtClean="0"/>
              <a:t>20/10/2021</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a:t>Cliquez et modifiez le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eaLnBrk="1" latinLnBrk="0" hangingPunct="1"/>
            <a:fld id="{39D15B3B-3BDF-FC4F-92D7-C49D58170825}" type="datetime1">
              <a:rPr lang="fr-FR" smtClean="0"/>
              <a:t>20/10/2021</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4" name="Espace réservé de la date 13"/>
          <p:cNvSpPr>
            <a:spLocks noGrp="1"/>
          </p:cNvSpPr>
          <p:nvPr>
            <p:ph type="dt" sz="half" idx="14"/>
          </p:nvPr>
        </p:nvSpPr>
        <p:spPr/>
        <p:txBody>
          <a:bodyPr/>
          <a:lstStyle/>
          <a:p>
            <a:pPr eaLnBrk="1" latinLnBrk="0" hangingPunct="1"/>
            <a:fld id="{9CD58499-0E81-1A41-A4F2-89AE16EC7297}" type="datetime1">
              <a:rPr lang="fr-FR" smtClean="0"/>
              <a:t>20/10/2021</a:t>
            </a:fld>
            <a:endParaRPr lang="en-US"/>
          </a:p>
        </p:txBody>
      </p:sp>
      <p:sp>
        <p:nvSpPr>
          <p:cNvPr id="15" name="Espace réservé du numéro de diapositive 14"/>
          <p:cNvSpPr>
            <a:spLocks noGrp="1"/>
          </p:cNvSpPr>
          <p:nvPr>
            <p:ph type="sldNum" sz="quarter" idx="15"/>
          </p:nvPr>
        </p:nvSpPr>
        <p:spPr/>
        <p:txBody>
          <a:bodyPr/>
          <a:lstStyle>
            <a:lvl1pPr algn="ctr">
              <a:defRPr/>
            </a:lvl1pPr>
          </a:lstStyle>
          <a:p>
            <a:pPr eaLnBrk="1" latinLnBrk="0" hangingPunct="1"/>
            <a:fld id="{D2E57653-3E58-4892-A7ED-712530ACC680}" type="slidenum">
              <a:rPr kumimoji="0" lang="en-US" smtClean="0"/>
              <a:pPr eaLnBrk="1" latinLnBrk="0" hangingPunct="1"/>
              <a:t>‹N°›</a:t>
            </a:fld>
            <a:endParaRPr kumimoji="0" lang="en-US"/>
          </a:p>
        </p:txBody>
      </p:sp>
      <p:sp>
        <p:nvSpPr>
          <p:cNvPr id="16" name="Espace réservé du pied de page 15"/>
          <p:cNvSpPr>
            <a:spLocks noGrp="1"/>
          </p:cNvSpPr>
          <p:nvPr>
            <p:ph type="ftr" sz="quarter" idx="16"/>
          </p:nvPr>
        </p:nvSpPr>
        <p:spPr/>
        <p:txBody>
          <a:bodyPr/>
          <a:lstStyle/>
          <a:p>
            <a:endParaRPr kumimoji="0" lang="en-US"/>
          </a:p>
        </p:txBody>
      </p:sp>
      <p:sp>
        <p:nvSpPr>
          <p:cNvPr id="17" name="Titre 16"/>
          <p:cNvSpPr>
            <a:spLocks noGrp="1"/>
          </p:cNvSpPr>
          <p:nvPr>
            <p:ph type="title"/>
          </p:nvPr>
        </p:nvSpPr>
        <p:spPr/>
        <p:txBody>
          <a:bodyPr rtlCol="0" anchor="b" anchorCtr="0"/>
          <a:lstStyle/>
          <a:p>
            <a:r>
              <a:rPr kumimoji="0" lang="fr-FR"/>
              <a:t>Cliquez et modifiez le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pPr eaLnBrk="1" latinLnBrk="0" hangingPunct="1"/>
            <a:fld id="{744758AB-EA7D-AB49-9623-2E5AE766664E}" type="datetime1">
              <a:rPr lang="fr-FR" smtClean="0"/>
              <a:t>20/10/2021</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a:t>Cliquez et modifiez le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pPr eaLnBrk="1" latinLnBrk="0" hangingPunct="1"/>
            <a:fld id="{2EE7A5A7-6CA5-EE42-B165-71E5F13DE8DA}" type="datetime1">
              <a:rPr lang="fr-FR" smtClean="0"/>
              <a:t>20/10/2021</a:t>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p:txBody>
          <a:bodyPr/>
          <a:lstStyle/>
          <a:p>
            <a:r>
              <a:rPr kumimoji="0" lang="fr-FR"/>
              <a:t>Cliquez et modifiez le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8" name="Espace réservé du pied de page 7"/>
          <p:cNvSpPr>
            <a:spLocks noGrp="1"/>
          </p:cNvSpPr>
          <p:nvPr>
            <p:ph type="ftr" sz="quarter" idx="11"/>
          </p:nvPr>
        </p:nvSpPr>
        <p:spPr/>
        <p:txBody>
          <a:bodyPr/>
          <a:lstStyle/>
          <a:p>
            <a:endParaRPr kumimoji="0" lang="en-US"/>
          </a:p>
        </p:txBody>
      </p:sp>
      <p:sp>
        <p:nvSpPr>
          <p:cNvPr id="7" name="Espace réservé de la date 6"/>
          <p:cNvSpPr>
            <a:spLocks noGrp="1"/>
          </p:cNvSpPr>
          <p:nvPr>
            <p:ph type="dt" sz="half" idx="10"/>
          </p:nvPr>
        </p:nvSpPr>
        <p:spPr/>
        <p:txBody>
          <a:bodyPr/>
          <a:lstStyle/>
          <a:p>
            <a:pPr eaLnBrk="1" latinLnBrk="0" hangingPunct="1"/>
            <a:fld id="{9E4C7CC5-FFF4-D247-B7FF-FAC4450384A6}" type="datetime1">
              <a:rPr lang="fr-FR" smtClean="0"/>
              <a:t>20/10/2021</a:t>
            </a:fld>
            <a:endParaRPr lang="en-US"/>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a:t>Cliquez et modifiez le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pPr eaLnBrk="1" latinLnBrk="0" hangingPunct="1"/>
            <a:fld id="{A3F1D33B-5D5E-5041-875C-5E95F7795562}" type="datetime1">
              <a:rPr lang="fr-FR" smtClean="0"/>
              <a:t>20/10/2021</a:t>
            </a:fld>
            <a:endParaRPr lang="en-US"/>
          </a:p>
        </p:txBody>
      </p:sp>
      <p:sp>
        <p:nvSpPr>
          <p:cNvPr id="4" name="Espace réservé du pied de page 3"/>
          <p:cNvSpPr>
            <a:spLocks noGrp="1"/>
          </p:cNvSpPr>
          <p:nvPr>
            <p:ph type="ftr" sz="quarter" idx="11"/>
          </p:nvPr>
        </p:nvSpPr>
        <p:spPr/>
        <p:txBody>
          <a:bodyPr/>
          <a:lstStyle/>
          <a:p>
            <a:endParaRPr kumimoji="0" lang="en-US"/>
          </a:p>
        </p:txBody>
      </p:sp>
      <p:sp>
        <p:nvSpPr>
          <p:cNvPr id="5" name="Espace réservé du numéro de diapositive 4"/>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p:txBody>
          <a:bodyPr/>
          <a:lstStyle/>
          <a:p>
            <a:r>
              <a:rPr kumimoji="0" lang="fr-FR"/>
              <a:t>Cliquez et modifiez le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eaLnBrk="1" latinLnBrk="0" hangingPunct="1"/>
            <a:fld id="{13DCAC56-705D-C54E-901D-5A7C5E085F2F}" type="datetime1">
              <a:rPr lang="fr-FR" smtClean="0"/>
              <a:t>20/10/2021</a:t>
            </a:fld>
            <a:endParaRPr lang="en-US"/>
          </a:p>
        </p:txBody>
      </p:sp>
      <p:sp>
        <p:nvSpPr>
          <p:cNvPr id="3" name="Espace réservé du pied de page 2"/>
          <p:cNvSpPr>
            <a:spLocks noGrp="1"/>
          </p:cNvSpPr>
          <p:nvPr>
            <p:ph type="ftr" sz="quarter" idx="11"/>
          </p:nvPr>
        </p:nvSpPr>
        <p:spPr/>
        <p:txBody>
          <a:bodyPr/>
          <a:lstStyle/>
          <a:p>
            <a:endParaRPr kumimoji="0" lang="en-US"/>
          </a:p>
        </p:txBody>
      </p:sp>
      <p:sp>
        <p:nvSpPr>
          <p:cNvPr id="4" name="Espace réservé du numéro de diapositive 3"/>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a:t>Cliquez et modifiez le titre</a:t>
            </a:r>
            <a:endParaRPr kumimoji="0" lang="en-US"/>
          </a:p>
        </p:txBody>
      </p:sp>
      <p:sp>
        <p:nvSpPr>
          <p:cNvPr id="8" name="Espace réservé de la date 7"/>
          <p:cNvSpPr>
            <a:spLocks noGrp="1"/>
          </p:cNvSpPr>
          <p:nvPr>
            <p:ph type="dt" sz="half" idx="14"/>
          </p:nvPr>
        </p:nvSpPr>
        <p:spPr/>
        <p:txBody>
          <a:bodyPr/>
          <a:lstStyle/>
          <a:p>
            <a:pPr eaLnBrk="1" latinLnBrk="0" hangingPunct="1"/>
            <a:fld id="{D8247B8F-A48A-7749-9E49-2A126D5A1179}" type="datetime1">
              <a:rPr lang="fr-FR" smtClean="0"/>
              <a:t>20/10/2021</a:t>
            </a:fld>
            <a:endParaRPr lang="en-US"/>
          </a:p>
        </p:txBody>
      </p:sp>
      <p:sp>
        <p:nvSpPr>
          <p:cNvPr id="9" name="Espace réservé du numéro de diapositive 8"/>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0" name="Espace réservé du pied de page 9"/>
          <p:cNvSpPr>
            <a:spLocks noGrp="1"/>
          </p:cNvSpPr>
          <p:nvPr>
            <p:ph type="ftr" sz="quarter" idx="16"/>
          </p:nvPr>
        </p:nvSpPr>
        <p:spPr/>
        <p:txBody>
          <a:bodyPr/>
          <a:lstStyle/>
          <a:p>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a:t>Cliquez et modifiez le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a:t>Faire glisser l'image vers l'espace réservé ou cliquer sur l'icône pour l'ajouter</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8" name="Espace réservé de la date 7"/>
          <p:cNvSpPr>
            <a:spLocks noGrp="1"/>
          </p:cNvSpPr>
          <p:nvPr>
            <p:ph type="dt" sz="half" idx="10"/>
          </p:nvPr>
        </p:nvSpPr>
        <p:spPr/>
        <p:txBody>
          <a:bodyPr/>
          <a:lstStyle/>
          <a:p>
            <a:pPr eaLnBrk="1" latinLnBrk="0" hangingPunct="1"/>
            <a:fld id="{7D030916-F93E-E940-AD90-0D92C22B7FCC}" type="datetime1">
              <a:rPr lang="fr-FR" smtClean="0"/>
              <a:t>20/10/2021</a:t>
            </a:fld>
            <a:endParaRPr lang="en-US"/>
          </a:p>
        </p:txBody>
      </p:sp>
      <p:sp>
        <p:nvSpPr>
          <p:cNvPr id="9" name="Espace réservé du numéro de diapositive 8"/>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0" name="Espace réservé du pied de page 9"/>
          <p:cNvSpPr>
            <a:spLocks noGrp="1"/>
          </p:cNvSpPr>
          <p:nvPr>
            <p:ph type="ftr" sz="quarter" idx="12"/>
          </p:nvPr>
        </p:nvSpPr>
        <p:spPr/>
        <p:txBody>
          <a:bodyPr/>
          <a:lstStyle/>
          <a:p>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eaLnBrk="1" latinLnBrk="0" hangingPunct="1"/>
            <a:fld id="{A41AD35C-3E49-7F45-A135-5334C6E781CA}" type="datetime1">
              <a:rPr lang="fr-FR" smtClean="0"/>
              <a:t>20/10/2021</a:t>
            </a:fld>
            <a:endParaRPr lang="en-US"/>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kumimoji="0" lang="en-US"/>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pPr eaLnBrk="1" latinLnBrk="0" hangingPunct="1"/>
            <a:fld id="{D2E57653-3E58-4892-A7ED-712530ACC680}" type="slidenum">
              <a:rPr kumimoji="0" lang="en-US" smtClean="0"/>
              <a:pPr eaLnBrk="1" latinLnBrk="0" hangingPunct="1"/>
              <a:t>‹N°›</a:t>
            </a:fld>
            <a:endParaRPr kumimoji="0" lang="en-US"/>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a:t>Cliquez et modifiez le titre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a:extLst>
              <a:ext uri="{FF2B5EF4-FFF2-40B4-BE49-F238E27FC236}">
                <a16:creationId xmlns:a16="http://schemas.microsoft.com/office/drawing/2014/main" id="{0577FE6B-E19E-4D46-A6C2-EBD45AA560F0}"/>
              </a:ext>
            </a:extLst>
          </p:cNvPr>
          <p:cNvSpPr>
            <a:spLocks noGrp="1"/>
          </p:cNvSpPr>
          <p:nvPr>
            <p:ph type="subTitle" idx="1"/>
          </p:nvPr>
        </p:nvSpPr>
        <p:spPr>
          <a:xfrm>
            <a:off x="457200" y="3667435"/>
            <a:ext cx="8305800" cy="3024677"/>
          </a:xfrm>
        </p:spPr>
        <p:txBody>
          <a:bodyPr/>
          <a:lstStyle/>
          <a:p>
            <a:r>
              <a:rPr lang="fr-FR" dirty="0"/>
              <a:t>La coupe de la main courte</a:t>
            </a:r>
          </a:p>
          <a:p>
            <a:r>
              <a:rPr lang="fr-FR" dirty="0"/>
              <a:t>La double coupe</a:t>
            </a:r>
          </a:p>
          <a:p>
            <a:r>
              <a:rPr lang="fr-FR" dirty="0"/>
              <a:t>Affranchissement de la longue</a:t>
            </a:r>
          </a:p>
          <a:p>
            <a:r>
              <a:rPr lang="fr-FR" dirty="0"/>
              <a:t>Elimination remise en main</a:t>
            </a:r>
          </a:p>
          <a:p>
            <a:r>
              <a:rPr lang="fr-FR" dirty="0"/>
              <a:t>Mort inversé</a:t>
            </a:r>
          </a:p>
          <a:p>
            <a:r>
              <a:rPr lang="fr-FR" dirty="0"/>
              <a:t>La manœuvre de </a:t>
            </a:r>
            <a:r>
              <a:rPr lang="fr-FR" dirty="0" err="1"/>
              <a:t>Guillemard</a:t>
            </a:r>
            <a:endParaRPr lang="fr-FR" dirty="0"/>
          </a:p>
        </p:txBody>
      </p:sp>
      <p:sp>
        <p:nvSpPr>
          <p:cNvPr id="3" name="Titre 2">
            <a:extLst>
              <a:ext uri="{FF2B5EF4-FFF2-40B4-BE49-F238E27FC236}">
                <a16:creationId xmlns:a16="http://schemas.microsoft.com/office/drawing/2014/main" id="{3F3BB191-4AC1-A648-9526-C8FF9C244277}"/>
              </a:ext>
            </a:extLst>
          </p:cNvPr>
          <p:cNvSpPr>
            <a:spLocks noGrp="1"/>
          </p:cNvSpPr>
          <p:nvPr>
            <p:ph type="ctrTitle"/>
          </p:nvPr>
        </p:nvSpPr>
        <p:spPr>
          <a:xfrm>
            <a:off x="323344" y="794461"/>
            <a:ext cx="8573512" cy="1981200"/>
          </a:xfrm>
        </p:spPr>
        <p:txBody>
          <a:bodyPr/>
          <a:lstStyle/>
          <a:p>
            <a:r>
              <a:rPr lang="fr-FR" dirty="0"/>
              <a:t>Les techniques de jeu à la couleur</a:t>
            </a:r>
          </a:p>
        </p:txBody>
      </p:sp>
      <p:sp>
        <p:nvSpPr>
          <p:cNvPr id="4" name="Rectangle 3">
            <a:extLst>
              <a:ext uri="{FF2B5EF4-FFF2-40B4-BE49-F238E27FC236}">
                <a16:creationId xmlns:a16="http://schemas.microsoft.com/office/drawing/2014/main" id="{CA7BFB58-6A42-674F-8D89-01447015CFDE}"/>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pic>
        <p:nvPicPr>
          <p:cNvPr id="5" name="Image 4">
            <a:extLst>
              <a:ext uri="{FF2B5EF4-FFF2-40B4-BE49-F238E27FC236}">
                <a16:creationId xmlns:a16="http://schemas.microsoft.com/office/drawing/2014/main" id="{E23465E3-2B13-3F4B-8FA6-91277E55B2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873" y="219607"/>
            <a:ext cx="1377788" cy="599038"/>
          </a:xfrm>
          <a:prstGeom prst="rect">
            <a:avLst/>
          </a:prstGeom>
        </p:spPr>
      </p:pic>
      <p:sp>
        <p:nvSpPr>
          <p:cNvPr id="6" name="ZoneTexte 5">
            <a:extLst>
              <a:ext uri="{FF2B5EF4-FFF2-40B4-BE49-F238E27FC236}">
                <a16:creationId xmlns:a16="http://schemas.microsoft.com/office/drawing/2014/main" id="{6268BBD8-5C1F-4B48-9FB5-76353B3519B5}"/>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8" name="Espace réservé du numéro de diapositive 7">
            <a:extLst>
              <a:ext uri="{FF2B5EF4-FFF2-40B4-BE49-F238E27FC236}">
                <a16:creationId xmlns:a16="http://schemas.microsoft.com/office/drawing/2014/main" id="{5844AFD0-C5BE-8445-BE29-CAF0CF33606B}"/>
              </a:ext>
            </a:extLst>
          </p:cNvPr>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1</a:t>
            </a:fld>
            <a:endParaRPr kumimoji="0" lang="en-US"/>
          </a:p>
        </p:txBody>
      </p:sp>
      <p:sp>
        <p:nvSpPr>
          <p:cNvPr id="9" name="ZoneTexte 8">
            <a:extLst>
              <a:ext uri="{FF2B5EF4-FFF2-40B4-BE49-F238E27FC236}">
                <a16:creationId xmlns:a16="http://schemas.microsoft.com/office/drawing/2014/main" id="{EFBF3B87-92DE-7E42-9BDF-E6B8DF420D76}"/>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1496387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pic>
        <p:nvPicPr>
          <p:cNvPr id="24" name="Image 23">
            <a:extLst>
              <a:ext uri="{FF2B5EF4-FFF2-40B4-BE49-F238E27FC236}">
                <a16:creationId xmlns:a16="http://schemas.microsoft.com/office/drawing/2014/main" id="{50A9F3B4-DA87-8045-BFEA-8DDBD8BA8D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6428" y="1994579"/>
            <a:ext cx="1016000" cy="1016000"/>
          </a:xfrm>
          <a:prstGeom prst="rect">
            <a:avLst/>
          </a:prstGeom>
        </p:spPr>
      </p:pic>
      <p:sp>
        <p:nvSpPr>
          <p:cNvPr id="25" name="Text Box 1">
            <a:extLst>
              <a:ext uri="{FF2B5EF4-FFF2-40B4-BE49-F238E27FC236}">
                <a16:creationId xmlns:a16="http://schemas.microsoft.com/office/drawing/2014/main" id="{90F92A3D-19AB-4940-9AD5-001CC1FC78BB}"/>
              </a:ext>
            </a:extLst>
          </p:cNvPr>
          <p:cNvSpPr txBox="1">
            <a:spLocks noChangeArrowheads="1"/>
          </p:cNvSpPr>
          <p:nvPr/>
        </p:nvSpPr>
        <p:spPr bwMode="auto">
          <a:xfrm>
            <a:off x="1356428" y="996627"/>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ARV52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A52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A82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63</a:t>
            </a:r>
            <a:endParaRPr kumimoji="0" lang="fr-FR" sz="2400" b="0" i="0" u="none" strike="noStrike" cap="none" normalizeH="0" baseline="0" dirty="0">
              <a:ln>
                <a:noFill/>
              </a:ln>
              <a:solidFill>
                <a:srgbClr val="000000"/>
              </a:solidFill>
              <a:effectLst/>
              <a:latin typeface="Arial" charset="0"/>
            </a:endParaRPr>
          </a:p>
        </p:txBody>
      </p:sp>
      <p:sp>
        <p:nvSpPr>
          <p:cNvPr id="27" name="Text Box 1">
            <a:extLst>
              <a:ext uri="{FF2B5EF4-FFF2-40B4-BE49-F238E27FC236}">
                <a16:creationId xmlns:a16="http://schemas.microsoft.com/office/drawing/2014/main" id="{F9EA3152-AA5B-144D-845D-92C726315D1B}"/>
              </a:ext>
            </a:extLst>
          </p:cNvPr>
          <p:cNvSpPr txBox="1">
            <a:spLocks noChangeArrowheads="1"/>
          </p:cNvSpPr>
          <p:nvPr/>
        </p:nvSpPr>
        <p:spPr bwMode="auto">
          <a:xfrm>
            <a:off x="1428983" y="3172795"/>
            <a:ext cx="841845"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107643</a:t>
            </a:r>
            <a:endParaRPr lang="en-GB" sz="1100" dirty="0">
              <a:solidFill>
                <a:srgbClr val="000000"/>
              </a:solidFill>
              <a:ea typeface="ÇlÇr ñæí©" charset="0"/>
            </a:endParaRP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R83</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R7</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AR5</a:t>
            </a:r>
            <a:endParaRPr kumimoji="0" lang="fr-FR" sz="2400" b="0" i="0" u="none" strike="noStrike" cap="none" normalizeH="0" baseline="0" dirty="0">
              <a:ln>
                <a:noFill/>
              </a:ln>
              <a:solidFill>
                <a:srgbClr val="000000"/>
              </a:solidFill>
              <a:effectLst/>
              <a:latin typeface="Arial" charset="0"/>
            </a:endParaRPr>
          </a:p>
        </p:txBody>
      </p:sp>
      <p:sp>
        <p:nvSpPr>
          <p:cNvPr id="29" name="Titre 2">
            <a:extLst>
              <a:ext uri="{FF2B5EF4-FFF2-40B4-BE49-F238E27FC236}">
                <a16:creationId xmlns:a16="http://schemas.microsoft.com/office/drawing/2014/main" id="{D1F8F8D3-9739-3B42-B18F-D4D3CB373EA7}"/>
              </a:ext>
            </a:extLst>
          </p:cNvPr>
          <p:cNvSpPr txBox="1">
            <a:spLocks/>
          </p:cNvSpPr>
          <p:nvPr/>
        </p:nvSpPr>
        <p:spPr>
          <a:xfrm>
            <a:off x="365117" y="-334220"/>
            <a:ext cx="8612017"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L’élimination remise en main</a:t>
            </a:r>
          </a:p>
        </p:txBody>
      </p:sp>
      <p:sp>
        <p:nvSpPr>
          <p:cNvPr id="30" name="Text Box 1">
            <a:extLst>
              <a:ext uri="{FF2B5EF4-FFF2-40B4-BE49-F238E27FC236}">
                <a16:creationId xmlns:a16="http://schemas.microsoft.com/office/drawing/2014/main" id="{93E5F921-6901-F94B-B44B-FA3EF16131C0}"/>
              </a:ext>
            </a:extLst>
          </p:cNvPr>
          <p:cNvSpPr txBox="1">
            <a:spLocks noChangeArrowheads="1"/>
          </p:cNvSpPr>
          <p:nvPr/>
        </p:nvSpPr>
        <p:spPr bwMode="auto">
          <a:xfrm>
            <a:off x="365117" y="2083479"/>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DV1064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D109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DV842</a:t>
            </a:r>
            <a:endParaRPr kumimoji="0" lang="fr-FR" sz="2400" b="0" i="0" u="none" strike="noStrike" cap="none" normalizeH="0" baseline="0" dirty="0">
              <a:ln>
                <a:noFill/>
              </a:ln>
              <a:solidFill>
                <a:srgbClr val="000000"/>
              </a:solidFill>
              <a:effectLst/>
              <a:latin typeface="Arial" charset="0"/>
            </a:endParaRPr>
          </a:p>
        </p:txBody>
      </p:sp>
      <p:sp>
        <p:nvSpPr>
          <p:cNvPr id="31" name="Text Box 1">
            <a:extLst>
              <a:ext uri="{FF2B5EF4-FFF2-40B4-BE49-F238E27FC236}">
                <a16:creationId xmlns:a16="http://schemas.microsoft.com/office/drawing/2014/main" id="{3250C81F-F9E9-0342-8481-26E32C4D70C8}"/>
              </a:ext>
            </a:extLst>
          </p:cNvPr>
          <p:cNvSpPr txBox="1">
            <a:spLocks noChangeArrowheads="1"/>
          </p:cNvSpPr>
          <p:nvPr/>
        </p:nvSpPr>
        <p:spPr bwMode="auto">
          <a:xfrm>
            <a:off x="2449339" y="2083479"/>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D97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V5432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1097</a:t>
            </a:r>
            <a:endParaRPr kumimoji="0" lang="fr-FR" sz="2400" b="0" i="0" u="none" strike="noStrike" cap="none" normalizeH="0" baseline="0" dirty="0">
              <a:ln>
                <a:noFill/>
              </a:ln>
              <a:solidFill>
                <a:srgbClr val="000000"/>
              </a:solidFill>
              <a:effectLst/>
              <a:latin typeface="Arial" charset="0"/>
            </a:endParaRPr>
          </a:p>
        </p:txBody>
      </p:sp>
      <p:sp>
        <p:nvSpPr>
          <p:cNvPr id="32" name="Rectangle à coins arrondis 31">
            <a:extLst>
              <a:ext uri="{FF2B5EF4-FFF2-40B4-BE49-F238E27FC236}">
                <a16:creationId xmlns:a16="http://schemas.microsoft.com/office/drawing/2014/main" id="{8C698651-759B-CC45-BDF4-1CC29A67F021}"/>
              </a:ext>
            </a:extLst>
          </p:cNvPr>
          <p:cNvSpPr/>
          <p:nvPr/>
        </p:nvSpPr>
        <p:spPr>
          <a:xfrm>
            <a:off x="4178109" y="1308073"/>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3" name="ZoneTexte 32">
            <a:extLst>
              <a:ext uri="{FF2B5EF4-FFF2-40B4-BE49-F238E27FC236}">
                <a16:creationId xmlns:a16="http://schemas.microsoft.com/office/drawing/2014/main" id="{53E4E3E4-23A6-E140-A8E7-593F43370287}"/>
              </a:ext>
            </a:extLst>
          </p:cNvPr>
          <p:cNvSpPr txBox="1"/>
          <p:nvPr/>
        </p:nvSpPr>
        <p:spPr>
          <a:xfrm>
            <a:off x="4192816" y="1433500"/>
            <a:ext cx="2230611" cy="646331"/>
          </a:xfrm>
          <a:prstGeom prst="rect">
            <a:avLst/>
          </a:prstGeom>
          <a:noFill/>
        </p:spPr>
        <p:txBody>
          <a:bodyPr wrap="none" rtlCol="0">
            <a:spAutoFit/>
          </a:bodyPr>
          <a:lstStyle/>
          <a:p>
            <a:r>
              <a:rPr lang="fr-FR" dirty="0"/>
              <a:t>Contrat : 6</a:t>
            </a:r>
            <a:r>
              <a:rPr lang="fr-FR" b="1" dirty="0">
                <a:solidFill>
                  <a:schemeClr val="bg1"/>
                </a:solidFill>
                <a:sym typeface="Symbol"/>
              </a:rPr>
              <a:t> </a:t>
            </a:r>
            <a:r>
              <a:rPr lang="fr-FR" dirty="0">
                <a:sym typeface="Symbol"/>
              </a:rPr>
              <a:t>par Sud</a:t>
            </a:r>
          </a:p>
          <a:p>
            <a:r>
              <a:rPr lang="fr-FR" dirty="0">
                <a:sym typeface="Symbol"/>
              </a:rPr>
              <a:t>Entame : Dame</a:t>
            </a:r>
            <a:r>
              <a:rPr lang="fr-FR" b="1" dirty="0">
                <a:solidFill>
                  <a:srgbClr val="FF0000"/>
                </a:solidFill>
                <a:sym typeface="Symbol"/>
              </a:rPr>
              <a:t> </a:t>
            </a:r>
            <a:r>
              <a:rPr lang="fr-FR" dirty="0">
                <a:sym typeface="Symbol"/>
              </a:rPr>
              <a:t> </a:t>
            </a:r>
            <a:endParaRPr lang="fr-FR" dirty="0"/>
          </a:p>
        </p:txBody>
      </p:sp>
      <p:sp>
        <p:nvSpPr>
          <p:cNvPr id="8" name="ZoneTexte 7">
            <a:extLst>
              <a:ext uri="{FF2B5EF4-FFF2-40B4-BE49-F238E27FC236}">
                <a16:creationId xmlns:a16="http://schemas.microsoft.com/office/drawing/2014/main" id="{F893E611-A6DA-9848-92D5-A147605C9C7E}"/>
              </a:ext>
            </a:extLst>
          </p:cNvPr>
          <p:cNvSpPr txBox="1"/>
          <p:nvPr/>
        </p:nvSpPr>
        <p:spPr>
          <a:xfrm>
            <a:off x="3440650" y="2849629"/>
            <a:ext cx="5673541" cy="1477328"/>
          </a:xfrm>
          <a:prstGeom prst="rect">
            <a:avLst/>
          </a:prstGeom>
          <a:noFill/>
        </p:spPr>
        <p:txBody>
          <a:bodyPr wrap="none" rtlCol="0">
            <a:spAutoFit/>
          </a:bodyPr>
          <a:lstStyle/>
          <a:p>
            <a:r>
              <a:rPr lang="fr-FR" dirty="0"/>
              <a:t>Une fois découvert le mauvais partage des atouts, Sud</a:t>
            </a:r>
          </a:p>
          <a:p>
            <a:r>
              <a:rPr lang="fr-FR" dirty="0"/>
              <a:t>ne doit pas se décourager (il existe souvent une solution</a:t>
            </a:r>
          </a:p>
          <a:p>
            <a:r>
              <a:rPr lang="fr-FR" dirty="0"/>
              <a:t>alternative). Il élimine les autres couleurs pour arriver </a:t>
            </a:r>
          </a:p>
          <a:p>
            <a:r>
              <a:rPr lang="fr-FR" dirty="0"/>
              <a:t>à la position de fin de coup donnée précédemment.</a:t>
            </a:r>
          </a:p>
          <a:p>
            <a:r>
              <a:rPr lang="fr-FR" dirty="0"/>
              <a:t>Donner l’ordonnancement des levées.</a:t>
            </a:r>
          </a:p>
        </p:txBody>
      </p:sp>
      <p:sp>
        <p:nvSpPr>
          <p:cNvPr id="9" name="ZoneTexte 8">
            <a:extLst>
              <a:ext uri="{FF2B5EF4-FFF2-40B4-BE49-F238E27FC236}">
                <a16:creationId xmlns:a16="http://schemas.microsoft.com/office/drawing/2014/main" id="{467EAD16-5086-0142-9E57-2F53DE164712}"/>
              </a:ext>
            </a:extLst>
          </p:cNvPr>
          <p:cNvSpPr txBox="1"/>
          <p:nvPr/>
        </p:nvSpPr>
        <p:spPr>
          <a:xfrm>
            <a:off x="365117" y="4453128"/>
            <a:ext cx="8359533" cy="369332"/>
          </a:xfrm>
          <a:prstGeom prst="rect">
            <a:avLst/>
          </a:prstGeom>
          <a:noFill/>
        </p:spPr>
        <p:txBody>
          <a:bodyPr wrap="none" rtlCol="0">
            <a:spAutoFit/>
          </a:bodyPr>
          <a:lstStyle/>
          <a:p>
            <a:r>
              <a:rPr lang="fr-FR" dirty="0"/>
              <a:t>Cette technique, sert aussi à obliger un défenseur à jouer une couleur à votre place :</a:t>
            </a:r>
          </a:p>
        </p:txBody>
      </p:sp>
      <p:pic>
        <p:nvPicPr>
          <p:cNvPr id="34" name="Image 33">
            <a:extLst>
              <a:ext uri="{FF2B5EF4-FFF2-40B4-BE49-F238E27FC236}">
                <a16:creationId xmlns:a16="http://schemas.microsoft.com/office/drawing/2014/main" id="{FECEA9E8-CC0B-824F-BCEE-AF616D1B1A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9533" y="4986155"/>
            <a:ext cx="1016000" cy="1016000"/>
          </a:xfrm>
          <a:prstGeom prst="rect">
            <a:avLst/>
          </a:prstGeom>
        </p:spPr>
      </p:pic>
      <p:sp>
        <p:nvSpPr>
          <p:cNvPr id="35" name="Text Box 1">
            <a:extLst>
              <a:ext uri="{FF2B5EF4-FFF2-40B4-BE49-F238E27FC236}">
                <a16:creationId xmlns:a16="http://schemas.microsoft.com/office/drawing/2014/main" id="{6174DA41-BD17-DC44-A033-D10C666594B3}"/>
              </a:ext>
            </a:extLst>
          </p:cNvPr>
          <p:cNvSpPr txBox="1">
            <a:spLocks noChangeArrowheads="1"/>
          </p:cNvSpPr>
          <p:nvPr/>
        </p:nvSpPr>
        <p:spPr bwMode="auto">
          <a:xfrm>
            <a:off x="331786" y="5075055"/>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AV7</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36" name="Text Box 1">
            <a:extLst>
              <a:ext uri="{FF2B5EF4-FFF2-40B4-BE49-F238E27FC236}">
                <a16:creationId xmlns:a16="http://schemas.microsoft.com/office/drawing/2014/main" id="{F966A838-3F90-A548-87E6-AC81ECC87479}"/>
              </a:ext>
            </a:extLst>
          </p:cNvPr>
          <p:cNvSpPr txBox="1">
            <a:spLocks noChangeArrowheads="1"/>
          </p:cNvSpPr>
          <p:nvPr/>
        </p:nvSpPr>
        <p:spPr bwMode="auto">
          <a:xfrm>
            <a:off x="2528880" y="5075055"/>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R43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11" name="ZoneTexte 10">
            <a:extLst>
              <a:ext uri="{FF2B5EF4-FFF2-40B4-BE49-F238E27FC236}">
                <a16:creationId xmlns:a16="http://schemas.microsoft.com/office/drawing/2014/main" id="{FE7E2D4A-6D02-4647-8766-61A5E57A8A74}"/>
              </a:ext>
            </a:extLst>
          </p:cNvPr>
          <p:cNvSpPr txBox="1"/>
          <p:nvPr/>
        </p:nvSpPr>
        <p:spPr>
          <a:xfrm>
            <a:off x="3576627" y="5278647"/>
            <a:ext cx="4921027" cy="369332"/>
          </a:xfrm>
          <a:prstGeom prst="rect">
            <a:avLst/>
          </a:prstGeom>
          <a:noFill/>
        </p:spPr>
        <p:txBody>
          <a:bodyPr wrap="none" rtlCol="0">
            <a:spAutoFit/>
          </a:bodyPr>
          <a:lstStyle/>
          <a:p>
            <a:r>
              <a:rPr lang="fr-FR" dirty="0"/>
              <a:t>Si Nord en main joue Pique, vous faites 3 levées.</a:t>
            </a:r>
          </a:p>
        </p:txBody>
      </p:sp>
      <p:sp>
        <p:nvSpPr>
          <p:cNvPr id="2" name="Espace réservé du numéro de diapositive 1">
            <a:extLst>
              <a:ext uri="{FF2B5EF4-FFF2-40B4-BE49-F238E27FC236}">
                <a16:creationId xmlns:a16="http://schemas.microsoft.com/office/drawing/2014/main" id="{0667664C-3398-B745-A718-A3E2F3702D8A}"/>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10</a:t>
            </a:fld>
            <a:endParaRPr kumimoji="0" lang="en-US"/>
          </a:p>
        </p:txBody>
      </p:sp>
      <p:sp>
        <p:nvSpPr>
          <p:cNvPr id="20" name="ZoneTexte 19">
            <a:extLst>
              <a:ext uri="{FF2B5EF4-FFF2-40B4-BE49-F238E27FC236}">
                <a16:creationId xmlns:a16="http://schemas.microsoft.com/office/drawing/2014/main" id="{697CDC0D-C12D-EE4D-A487-2BA2416C6B02}"/>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2112467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p:bldP spid="8" grpId="0"/>
      <p:bldP spid="9" grpId="0"/>
      <p:bldP spid="35" grpId="0" animBg="1"/>
      <p:bldP spid="36" grpId="0" animBg="1"/>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pic>
        <p:nvPicPr>
          <p:cNvPr id="24" name="Image 23">
            <a:extLst>
              <a:ext uri="{FF2B5EF4-FFF2-40B4-BE49-F238E27FC236}">
                <a16:creationId xmlns:a16="http://schemas.microsoft.com/office/drawing/2014/main" id="{50A9F3B4-DA87-8045-BFEA-8DDBD8BA8D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6186" y="1556743"/>
            <a:ext cx="1016000" cy="1016000"/>
          </a:xfrm>
          <a:prstGeom prst="rect">
            <a:avLst/>
          </a:prstGeom>
        </p:spPr>
      </p:pic>
      <p:sp>
        <p:nvSpPr>
          <p:cNvPr id="29" name="Titre 2">
            <a:extLst>
              <a:ext uri="{FF2B5EF4-FFF2-40B4-BE49-F238E27FC236}">
                <a16:creationId xmlns:a16="http://schemas.microsoft.com/office/drawing/2014/main" id="{D1F8F8D3-9739-3B42-B18F-D4D3CB373EA7}"/>
              </a:ext>
            </a:extLst>
          </p:cNvPr>
          <p:cNvSpPr txBox="1">
            <a:spLocks/>
          </p:cNvSpPr>
          <p:nvPr/>
        </p:nvSpPr>
        <p:spPr>
          <a:xfrm>
            <a:off x="365117" y="-334220"/>
            <a:ext cx="8612017"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L’élimination remise en main</a:t>
            </a:r>
          </a:p>
        </p:txBody>
      </p:sp>
      <p:sp>
        <p:nvSpPr>
          <p:cNvPr id="30" name="Text Box 1">
            <a:extLst>
              <a:ext uri="{FF2B5EF4-FFF2-40B4-BE49-F238E27FC236}">
                <a16:creationId xmlns:a16="http://schemas.microsoft.com/office/drawing/2014/main" id="{93E5F921-6901-F94B-B44B-FA3EF16131C0}"/>
              </a:ext>
            </a:extLst>
          </p:cNvPr>
          <p:cNvSpPr txBox="1">
            <a:spLocks noChangeArrowheads="1"/>
          </p:cNvSpPr>
          <p:nvPr/>
        </p:nvSpPr>
        <p:spPr bwMode="auto">
          <a:xfrm>
            <a:off x="254875" y="1645643"/>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D84</a:t>
            </a:r>
            <a:endParaRPr kumimoji="0" lang="fr-FR" sz="2400" b="0" i="0" u="none" strike="noStrike" cap="none" normalizeH="0" baseline="0" dirty="0">
              <a:ln>
                <a:noFill/>
              </a:ln>
              <a:solidFill>
                <a:srgbClr val="000000"/>
              </a:solidFill>
              <a:effectLst/>
              <a:latin typeface="Arial" charset="0"/>
            </a:endParaRPr>
          </a:p>
        </p:txBody>
      </p:sp>
      <p:sp>
        <p:nvSpPr>
          <p:cNvPr id="31" name="Text Box 1">
            <a:extLst>
              <a:ext uri="{FF2B5EF4-FFF2-40B4-BE49-F238E27FC236}">
                <a16:creationId xmlns:a16="http://schemas.microsoft.com/office/drawing/2014/main" id="{3250C81F-F9E9-0342-8481-26E32C4D70C8}"/>
              </a:ext>
            </a:extLst>
          </p:cNvPr>
          <p:cNvSpPr txBox="1">
            <a:spLocks noChangeArrowheads="1"/>
          </p:cNvSpPr>
          <p:nvPr/>
        </p:nvSpPr>
        <p:spPr bwMode="auto">
          <a:xfrm>
            <a:off x="2339097" y="1645643"/>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A63</a:t>
            </a:r>
            <a:endParaRPr kumimoji="0" lang="fr-FR" sz="2400" b="0" i="0" u="none" strike="noStrike" cap="none" normalizeH="0" baseline="0" dirty="0">
              <a:ln>
                <a:noFill/>
              </a:ln>
              <a:solidFill>
                <a:srgbClr val="000000"/>
              </a:solidFill>
              <a:effectLst/>
              <a:latin typeface="Arial" charset="0"/>
            </a:endParaRPr>
          </a:p>
        </p:txBody>
      </p:sp>
      <p:pic>
        <p:nvPicPr>
          <p:cNvPr id="34" name="Image 33">
            <a:extLst>
              <a:ext uri="{FF2B5EF4-FFF2-40B4-BE49-F238E27FC236}">
                <a16:creationId xmlns:a16="http://schemas.microsoft.com/office/drawing/2014/main" id="{FECEA9E8-CC0B-824F-BCEE-AF616D1B1A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0776" y="3897156"/>
            <a:ext cx="1016000" cy="1016000"/>
          </a:xfrm>
          <a:prstGeom prst="rect">
            <a:avLst/>
          </a:prstGeom>
        </p:spPr>
      </p:pic>
      <p:sp>
        <p:nvSpPr>
          <p:cNvPr id="35" name="Text Box 1">
            <a:extLst>
              <a:ext uri="{FF2B5EF4-FFF2-40B4-BE49-F238E27FC236}">
                <a16:creationId xmlns:a16="http://schemas.microsoft.com/office/drawing/2014/main" id="{6174DA41-BD17-DC44-A033-D10C666594B3}"/>
              </a:ext>
            </a:extLst>
          </p:cNvPr>
          <p:cNvSpPr txBox="1">
            <a:spLocks noChangeArrowheads="1"/>
          </p:cNvSpPr>
          <p:nvPr/>
        </p:nvSpPr>
        <p:spPr bwMode="auto">
          <a:xfrm>
            <a:off x="233029" y="3986056"/>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A106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36" name="Text Box 1">
            <a:extLst>
              <a:ext uri="{FF2B5EF4-FFF2-40B4-BE49-F238E27FC236}">
                <a16:creationId xmlns:a16="http://schemas.microsoft.com/office/drawing/2014/main" id="{F966A838-3F90-A548-87E6-AC81ECC87479}"/>
              </a:ext>
            </a:extLst>
          </p:cNvPr>
          <p:cNvSpPr txBox="1">
            <a:spLocks noChangeArrowheads="1"/>
          </p:cNvSpPr>
          <p:nvPr/>
        </p:nvSpPr>
        <p:spPr bwMode="auto">
          <a:xfrm>
            <a:off x="2430123" y="3986056"/>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D92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11" name="ZoneTexte 10">
            <a:extLst>
              <a:ext uri="{FF2B5EF4-FFF2-40B4-BE49-F238E27FC236}">
                <a16:creationId xmlns:a16="http://schemas.microsoft.com/office/drawing/2014/main" id="{FE7E2D4A-6D02-4647-8766-61A5E57A8A74}"/>
              </a:ext>
            </a:extLst>
          </p:cNvPr>
          <p:cNvSpPr txBox="1"/>
          <p:nvPr/>
        </p:nvSpPr>
        <p:spPr>
          <a:xfrm>
            <a:off x="3477870" y="4189648"/>
            <a:ext cx="5302285" cy="369332"/>
          </a:xfrm>
          <a:prstGeom prst="rect">
            <a:avLst/>
          </a:prstGeom>
          <a:noFill/>
        </p:spPr>
        <p:txBody>
          <a:bodyPr wrap="none" rtlCol="0">
            <a:spAutoFit/>
          </a:bodyPr>
          <a:lstStyle/>
          <a:p>
            <a:r>
              <a:rPr lang="fr-FR" dirty="0"/>
              <a:t>Deux levées quelque soit l’adversaire qui joue Cœur </a:t>
            </a:r>
          </a:p>
        </p:txBody>
      </p:sp>
      <p:sp>
        <p:nvSpPr>
          <p:cNvPr id="2" name="ZoneTexte 1">
            <a:extLst>
              <a:ext uri="{FF2B5EF4-FFF2-40B4-BE49-F238E27FC236}">
                <a16:creationId xmlns:a16="http://schemas.microsoft.com/office/drawing/2014/main" id="{3D21FA00-8706-0D4B-AB96-AF333B716665}"/>
              </a:ext>
            </a:extLst>
          </p:cNvPr>
          <p:cNvSpPr txBox="1"/>
          <p:nvPr/>
        </p:nvSpPr>
        <p:spPr>
          <a:xfrm>
            <a:off x="3330408" y="1861940"/>
            <a:ext cx="3924637" cy="369332"/>
          </a:xfrm>
          <a:prstGeom prst="rect">
            <a:avLst/>
          </a:prstGeom>
          <a:noFill/>
        </p:spPr>
        <p:txBody>
          <a:bodyPr wrap="square" rtlCol="0">
            <a:spAutoFit/>
          </a:bodyPr>
          <a:lstStyle/>
          <a:p>
            <a:r>
              <a:rPr lang="fr-FR" dirty="0"/>
              <a:t>2 Levées sûres si Nord joue Trèfle</a:t>
            </a:r>
          </a:p>
        </p:txBody>
      </p:sp>
      <p:pic>
        <p:nvPicPr>
          <p:cNvPr id="20" name="Image 19">
            <a:extLst>
              <a:ext uri="{FF2B5EF4-FFF2-40B4-BE49-F238E27FC236}">
                <a16:creationId xmlns:a16="http://schemas.microsoft.com/office/drawing/2014/main" id="{2F89737C-B456-1F46-BDAB-30D1265FC8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6186" y="2697068"/>
            <a:ext cx="1016000" cy="1016000"/>
          </a:xfrm>
          <a:prstGeom prst="rect">
            <a:avLst/>
          </a:prstGeom>
        </p:spPr>
      </p:pic>
      <p:sp>
        <p:nvSpPr>
          <p:cNvPr id="21" name="Text Box 1">
            <a:extLst>
              <a:ext uri="{FF2B5EF4-FFF2-40B4-BE49-F238E27FC236}">
                <a16:creationId xmlns:a16="http://schemas.microsoft.com/office/drawing/2014/main" id="{91F2FFD2-4F18-0D4C-B4F5-5F270F315129}"/>
              </a:ext>
            </a:extLst>
          </p:cNvPr>
          <p:cNvSpPr txBox="1">
            <a:spLocks noChangeArrowheads="1"/>
          </p:cNvSpPr>
          <p:nvPr/>
        </p:nvSpPr>
        <p:spPr bwMode="auto">
          <a:xfrm>
            <a:off x="254875" y="2785968"/>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D8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22" name="Text Box 1">
            <a:extLst>
              <a:ext uri="{FF2B5EF4-FFF2-40B4-BE49-F238E27FC236}">
                <a16:creationId xmlns:a16="http://schemas.microsoft.com/office/drawing/2014/main" id="{39C289B3-B571-8742-A445-EF801950F856}"/>
              </a:ext>
            </a:extLst>
          </p:cNvPr>
          <p:cNvSpPr txBox="1">
            <a:spLocks noChangeArrowheads="1"/>
          </p:cNvSpPr>
          <p:nvPr/>
        </p:nvSpPr>
        <p:spPr bwMode="auto">
          <a:xfrm>
            <a:off x="2339097" y="2785968"/>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23" name="ZoneTexte 22">
            <a:extLst>
              <a:ext uri="{FF2B5EF4-FFF2-40B4-BE49-F238E27FC236}">
                <a16:creationId xmlns:a16="http://schemas.microsoft.com/office/drawing/2014/main" id="{D18E8055-7431-1240-BF05-1F77C8362B15}"/>
              </a:ext>
            </a:extLst>
          </p:cNvPr>
          <p:cNvSpPr txBox="1"/>
          <p:nvPr/>
        </p:nvSpPr>
        <p:spPr>
          <a:xfrm>
            <a:off x="3330408" y="3002265"/>
            <a:ext cx="4866824" cy="369332"/>
          </a:xfrm>
          <a:prstGeom prst="rect">
            <a:avLst/>
          </a:prstGeom>
          <a:noFill/>
        </p:spPr>
        <p:txBody>
          <a:bodyPr wrap="square" rtlCol="0">
            <a:spAutoFit/>
          </a:bodyPr>
          <a:lstStyle/>
          <a:p>
            <a:r>
              <a:rPr lang="fr-FR" dirty="0"/>
              <a:t>2 Levées sûres si le détenteur du Roi joue Pique</a:t>
            </a:r>
          </a:p>
        </p:txBody>
      </p:sp>
      <p:sp>
        <p:nvSpPr>
          <p:cNvPr id="26" name="ZoneTexte 25">
            <a:extLst>
              <a:ext uri="{FF2B5EF4-FFF2-40B4-BE49-F238E27FC236}">
                <a16:creationId xmlns:a16="http://schemas.microsoft.com/office/drawing/2014/main" id="{97E7CCC0-573D-944D-BC6B-0D90B8DA586B}"/>
              </a:ext>
            </a:extLst>
          </p:cNvPr>
          <p:cNvSpPr txBox="1"/>
          <p:nvPr/>
        </p:nvSpPr>
        <p:spPr>
          <a:xfrm>
            <a:off x="111768" y="949788"/>
            <a:ext cx="3505319" cy="369332"/>
          </a:xfrm>
          <a:prstGeom prst="rect">
            <a:avLst/>
          </a:prstGeom>
          <a:noFill/>
        </p:spPr>
        <p:txBody>
          <a:bodyPr wrap="none" rtlCol="0">
            <a:spAutoFit/>
          </a:bodyPr>
          <a:lstStyle/>
          <a:p>
            <a:r>
              <a:rPr lang="fr-FR" b="1" u="sng" dirty="0">
                <a:solidFill>
                  <a:srgbClr val="FFFF00"/>
                </a:solidFill>
              </a:rPr>
              <a:t>Exemples de couleurs percées :</a:t>
            </a:r>
          </a:p>
        </p:txBody>
      </p:sp>
      <p:pic>
        <p:nvPicPr>
          <p:cNvPr id="28" name="Image 27">
            <a:extLst>
              <a:ext uri="{FF2B5EF4-FFF2-40B4-BE49-F238E27FC236}">
                <a16:creationId xmlns:a16="http://schemas.microsoft.com/office/drawing/2014/main" id="{ABF137EA-992D-9647-8E87-56A757E636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0776" y="5107534"/>
            <a:ext cx="1016000" cy="1016000"/>
          </a:xfrm>
          <a:prstGeom prst="rect">
            <a:avLst/>
          </a:prstGeom>
        </p:spPr>
      </p:pic>
      <p:sp>
        <p:nvSpPr>
          <p:cNvPr id="37" name="Text Box 1">
            <a:extLst>
              <a:ext uri="{FF2B5EF4-FFF2-40B4-BE49-F238E27FC236}">
                <a16:creationId xmlns:a16="http://schemas.microsoft.com/office/drawing/2014/main" id="{89B5DC57-639F-954C-9E94-3EF7E9C395A2}"/>
              </a:ext>
            </a:extLst>
          </p:cNvPr>
          <p:cNvSpPr txBox="1">
            <a:spLocks noChangeArrowheads="1"/>
          </p:cNvSpPr>
          <p:nvPr/>
        </p:nvSpPr>
        <p:spPr bwMode="auto">
          <a:xfrm>
            <a:off x="233029" y="5196434"/>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D76</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38" name="Text Box 1">
            <a:extLst>
              <a:ext uri="{FF2B5EF4-FFF2-40B4-BE49-F238E27FC236}">
                <a16:creationId xmlns:a16="http://schemas.microsoft.com/office/drawing/2014/main" id="{5F099FB6-65F9-774E-8D7A-70A03F1A8FA3}"/>
              </a:ext>
            </a:extLst>
          </p:cNvPr>
          <p:cNvSpPr txBox="1">
            <a:spLocks noChangeArrowheads="1"/>
          </p:cNvSpPr>
          <p:nvPr/>
        </p:nvSpPr>
        <p:spPr bwMode="auto">
          <a:xfrm>
            <a:off x="2430123" y="5196434"/>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V82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39" name="ZoneTexte 38">
            <a:extLst>
              <a:ext uri="{FF2B5EF4-FFF2-40B4-BE49-F238E27FC236}">
                <a16:creationId xmlns:a16="http://schemas.microsoft.com/office/drawing/2014/main" id="{8A4C35D7-4FE1-6944-9706-62CBFB2AFF86}"/>
              </a:ext>
            </a:extLst>
          </p:cNvPr>
          <p:cNvSpPr txBox="1"/>
          <p:nvPr/>
        </p:nvSpPr>
        <p:spPr>
          <a:xfrm>
            <a:off x="3477870" y="5400026"/>
            <a:ext cx="5332742" cy="369332"/>
          </a:xfrm>
          <a:prstGeom prst="rect">
            <a:avLst/>
          </a:prstGeom>
          <a:noFill/>
        </p:spPr>
        <p:txBody>
          <a:bodyPr wrap="none" rtlCol="0">
            <a:spAutoFit/>
          </a:bodyPr>
          <a:lstStyle/>
          <a:p>
            <a:r>
              <a:rPr lang="fr-FR" dirty="0"/>
              <a:t>Une levée quelque soit l’adversaire qui joue Carreau </a:t>
            </a:r>
          </a:p>
        </p:txBody>
      </p:sp>
      <p:sp>
        <p:nvSpPr>
          <p:cNvPr id="3" name="Espace réservé du numéro de diapositive 2">
            <a:extLst>
              <a:ext uri="{FF2B5EF4-FFF2-40B4-BE49-F238E27FC236}">
                <a16:creationId xmlns:a16="http://schemas.microsoft.com/office/drawing/2014/main" id="{C19C56B1-8E99-3D4E-A9B1-6BD9BACA0AB8}"/>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11</a:t>
            </a:fld>
            <a:endParaRPr kumimoji="0" lang="en-US"/>
          </a:p>
        </p:txBody>
      </p:sp>
      <p:sp>
        <p:nvSpPr>
          <p:cNvPr id="25" name="ZoneTexte 24">
            <a:extLst>
              <a:ext uri="{FF2B5EF4-FFF2-40B4-BE49-F238E27FC236}">
                <a16:creationId xmlns:a16="http://schemas.microsoft.com/office/drawing/2014/main" id="{61B58502-0444-F849-9502-9ED36F8D40F7}"/>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4141779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6" grpId="0" animBg="1"/>
      <p:bldP spid="11" grpId="0"/>
      <p:bldP spid="26" grpId="0"/>
      <p:bldP spid="37" grpId="0" animBg="1"/>
      <p:bldP spid="38" grpId="0" animBg="1"/>
      <p:bldP spid="3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28" name="Rectangle à coins arrondis 27">
            <a:extLst>
              <a:ext uri="{FF2B5EF4-FFF2-40B4-BE49-F238E27FC236}">
                <a16:creationId xmlns:a16="http://schemas.microsoft.com/office/drawing/2014/main" id="{7541CEF3-C4F0-4243-B2AC-C20572204095}"/>
              </a:ext>
            </a:extLst>
          </p:cNvPr>
          <p:cNvSpPr/>
          <p:nvPr/>
        </p:nvSpPr>
        <p:spPr>
          <a:xfrm>
            <a:off x="4161834" y="4777136"/>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29" name="Image 28">
            <a:extLst>
              <a:ext uri="{FF2B5EF4-FFF2-40B4-BE49-F238E27FC236}">
                <a16:creationId xmlns:a16="http://schemas.microsoft.com/office/drawing/2014/main" id="{61B7AAAB-C9B5-964D-A666-FD8C120FD2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425" y="4726336"/>
            <a:ext cx="1016000" cy="1016000"/>
          </a:xfrm>
          <a:prstGeom prst="rect">
            <a:avLst/>
          </a:prstGeom>
        </p:spPr>
      </p:pic>
      <p:sp>
        <p:nvSpPr>
          <p:cNvPr id="30" name="Text Box 1">
            <a:extLst>
              <a:ext uri="{FF2B5EF4-FFF2-40B4-BE49-F238E27FC236}">
                <a16:creationId xmlns:a16="http://schemas.microsoft.com/office/drawing/2014/main" id="{4D781A94-EFB6-DB49-A8CC-DD8DD74F27F0}"/>
              </a:ext>
            </a:extLst>
          </p:cNvPr>
          <p:cNvSpPr txBox="1">
            <a:spLocks noChangeArrowheads="1"/>
          </p:cNvSpPr>
          <p:nvPr/>
        </p:nvSpPr>
        <p:spPr bwMode="auto">
          <a:xfrm>
            <a:off x="222678" y="4815236"/>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2</a:t>
            </a:r>
            <a:endParaRPr lang="en-GB" sz="1100" dirty="0">
              <a:solidFill>
                <a:srgbClr val="000000"/>
              </a:solidFill>
              <a:ea typeface="ÇlÇr ñæí©" charset="0"/>
            </a:endParaRP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RV9653</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AD5</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AD2</a:t>
            </a:r>
            <a:endParaRPr kumimoji="0" lang="fr-FR" sz="2400" b="0" i="0" u="none" strike="noStrike" cap="none" normalizeH="0" baseline="0" dirty="0">
              <a:ln>
                <a:noFill/>
              </a:ln>
              <a:solidFill>
                <a:srgbClr val="000000"/>
              </a:solidFill>
              <a:effectLst/>
              <a:latin typeface="Arial" charset="0"/>
            </a:endParaRPr>
          </a:p>
        </p:txBody>
      </p:sp>
      <p:sp>
        <p:nvSpPr>
          <p:cNvPr id="31" name="Text Box 1">
            <a:extLst>
              <a:ext uri="{FF2B5EF4-FFF2-40B4-BE49-F238E27FC236}">
                <a16:creationId xmlns:a16="http://schemas.microsoft.com/office/drawing/2014/main" id="{A3A4BAEC-0E3D-C849-9D93-9C584069DDF0}"/>
              </a:ext>
            </a:extLst>
          </p:cNvPr>
          <p:cNvSpPr txBox="1">
            <a:spLocks noChangeArrowheads="1"/>
          </p:cNvSpPr>
          <p:nvPr/>
        </p:nvSpPr>
        <p:spPr bwMode="auto">
          <a:xfrm>
            <a:off x="2419772" y="4815236"/>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AV</a:t>
            </a:r>
            <a:endParaRPr lang="en-GB" sz="1100" dirty="0">
              <a:solidFill>
                <a:srgbClr val="000000"/>
              </a:solidFill>
              <a:ea typeface="ÇlÇr ñæí©" charset="0"/>
            </a:endParaRP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AD107</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642</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R1075</a:t>
            </a:r>
            <a:endParaRPr lang="fr-FR" dirty="0">
              <a:solidFill>
                <a:srgbClr val="000000"/>
              </a:solidFill>
            </a:endParaRPr>
          </a:p>
        </p:txBody>
      </p:sp>
      <p:sp>
        <p:nvSpPr>
          <p:cNvPr id="32" name="ZoneTexte 31">
            <a:extLst>
              <a:ext uri="{FF2B5EF4-FFF2-40B4-BE49-F238E27FC236}">
                <a16:creationId xmlns:a16="http://schemas.microsoft.com/office/drawing/2014/main" id="{3D6ACC1A-1EAB-574E-88D1-F72DCD4C8784}"/>
              </a:ext>
            </a:extLst>
          </p:cNvPr>
          <p:cNvSpPr txBox="1"/>
          <p:nvPr/>
        </p:nvSpPr>
        <p:spPr>
          <a:xfrm>
            <a:off x="4176541" y="4902563"/>
            <a:ext cx="2504725" cy="646331"/>
          </a:xfrm>
          <a:prstGeom prst="rect">
            <a:avLst/>
          </a:prstGeom>
          <a:noFill/>
        </p:spPr>
        <p:txBody>
          <a:bodyPr wrap="none" rtlCol="0">
            <a:spAutoFit/>
          </a:bodyPr>
          <a:lstStyle/>
          <a:p>
            <a:r>
              <a:rPr lang="fr-FR" dirty="0"/>
              <a:t>Contrat : 6</a:t>
            </a:r>
            <a:r>
              <a:rPr lang="fr-FR" b="1" dirty="0">
                <a:solidFill>
                  <a:srgbClr val="FF0000"/>
                </a:solidFill>
                <a:sym typeface="Symbol"/>
              </a:rPr>
              <a:t></a:t>
            </a:r>
            <a:r>
              <a:rPr lang="fr-FR" b="1" dirty="0">
                <a:solidFill>
                  <a:schemeClr val="bg1"/>
                </a:solidFill>
                <a:sym typeface="Symbol"/>
              </a:rPr>
              <a:t> </a:t>
            </a:r>
            <a:r>
              <a:rPr lang="fr-FR" dirty="0">
                <a:sym typeface="Symbol"/>
              </a:rPr>
              <a:t>par Ouest</a:t>
            </a:r>
          </a:p>
          <a:p>
            <a:r>
              <a:rPr lang="fr-FR" dirty="0">
                <a:sym typeface="Symbol"/>
              </a:rPr>
              <a:t>Entame : Roi</a:t>
            </a:r>
            <a:r>
              <a:rPr lang="fr-FR" b="1" dirty="0">
                <a:solidFill>
                  <a:srgbClr val="FF0000"/>
                </a:solidFill>
                <a:sym typeface="Symbol"/>
              </a:rPr>
              <a:t> </a:t>
            </a:r>
            <a:r>
              <a:rPr lang="fr-FR" b="1" dirty="0">
                <a:solidFill>
                  <a:schemeClr val="bg1"/>
                </a:solidFill>
                <a:sym typeface="Symbol"/>
              </a:rPr>
              <a:t></a:t>
            </a:r>
            <a:r>
              <a:rPr lang="fr-FR" dirty="0">
                <a:sym typeface="Symbol"/>
              </a:rPr>
              <a:t> </a:t>
            </a:r>
            <a:endParaRPr lang="fr-FR" dirty="0"/>
          </a:p>
        </p:txBody>
      </p:sp>
      <p:sp>
        <p:nvSpPr>
          <p:cNvPr id="33" name="ZoneTexte 32">
            <a:extLst>
              <a:ext uri="{FF2B5EF4-FFF2-40B4-BE49-F238E27FC236}">
                <a16:creationId xmlns:a16="http://schemas.microsoft.com/office/drawing/2014/main" id="{14F4ACCD-B914-9F40-AAFB-FDDC50E6D918}"/>
              </a:ext>
            </a:extLst>
          </p:cNvPr>
          <p:cNvSpPr txBox="1"/>
          <p:nvPr/>
        </p:nvSpPr>
        <p:spPr>
          <a:xfrm>
            <a:off x="238953" y="5846665"/>
            <a:ext cx="3405484" cy="369332"/>
          </a:xfrm>
          <a:prstGeom prst="rect">
            <a:avLst/>
          </a:prstGeom>
          <a:noFill/>
        </p:spPr>
        <p:txBody>
          <a:bodyPr wrap="none" rtlCol="0">
            <a:spAutoFit/>
          </a:bodyPr>
          <a:lstStyle/>
          <a:p>
            <a:r>
              <a:rPr lang="fr-FR" dirty="0"/>
              <a:t>Donner le déroulement du coup.</a:t>
            </a:r>
          </a:p>
        </p:txBody>
      </p:sp>
      <p:sp>
        <p:nvSpPr>
          <p:cNvPr id="35" name="ZoneTexte 34">
            <a:extLst>
              <a:ext uri="{FF2B5EF4-FFF2-40B4-BE49-F238E27FC236}">
                <a16:creationId xmlns:a16="http://schemas.microsoft.com/office/drawing/2014/main" id="{1D605803-A186-8B45-81A9-9E4E1D4BCC40}"/>
              </a:ext>
            </a:extLst>
          </p:cNvPr>
          <p:cNvSpPr txBox="1"/>
          <p:nvPr/>
        </p:nvSpPr>
        <p:spPr>
          <a:xfrm>
            <a:off x="222678" y="4220261"/>
            <a:ext cx="2494081" cy="369332"/>
          </a:xfrm>
          <a:prstGeom prst="rect">
            <a:avLst/>
          </a:prstGeom>
          <a:noFill/>
        </p:spPr>
        <p:txBody>
          <a:bodyPr wrap="none" rtlCol="0">
            <a:spAutoFit/>
          </a:bodyPr>
          <a:lstStyle/>
          <a:p>
            <a:r>
              <a:rPr lang="fr-FR" dirty="0">
                <a:solidFill>
                  <a:srgbClr val="FFFF00"/>
                </a:solidFill>
              </a:rPr>
              <a:t>Exemple d’application :</a:t>
            </a:r>
          </a:p>
        </p:txBody>
      </p:sp>
      <p:sp>
        <p:nvSpPr>
          <p:cNvPr id="36" name="Rectangle à coins arrondis 35">
            <a:extLst>
              <a:ext uri="{FF2B5EF4-FFF2-40B4-BE49-F238E27FC236}">
                <a16:creationId xmlns:a16="http://schemas.microsoft.com/office/drawing/2014/main" id="{115E8AE0-823B-FD4B-854D-F97DD18BDD72}"/>
              </a:ext>
            </a:extLst>
          </p:cNvPr>
          <p:cNvSpPr/>
          <p:nvPr/>
        </p:nvSpPr>
        <p:spPr>
          <a:xfrm>
            <a:off x="4178109" y="1308073"/>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37" name="Image 36">
            <a:extLst>
              <a:ext uri="{FF2B5EF4-FFF2-40B4-BE49-F238E27FC236}">
                <a16:creationId xmlns:a16="http://schemas.microsoft.com/office/drawing/2014/main" id="{FF417AF5-28AB-4346-8ECE-C9DFEB24DD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6700" y="1257273"/>
            <a:ext cx="1016000" cy="1016000"/>
          </a:xfrm>
          <a:prstGeom prst="rect">
            <a:avLst/>
          </a:prstGeom>
        </p:spPr>
      </p:pic>
      <p:sp>
        <p:nvSpPr>
          <p:cNvPr id="38" name="Text Box 1">
            <a:extLst>
              <a:ext uri="{FF2B5EF4-FFF2-40B4-BE49-F238E27FC236}">
                <a16:creationId xmlns:a16="http://schemas.microsoft.com/office/drawing/2014/main" id="{E4347A3A-46B3-6748-A454-A6907988E9C0}"/>
              </a:ext>
            </a:extLst>
          </p:cNvPr>
          <p:cNvSpPr txBox="1">
            <a:spLocks noChangeArrowheads="1"/>
          </p:cNvSpPr>
          <p:nvPr/>
        </p:nvSpPr>
        <p:spPr bwMode="auto">
          <a:xfrm>
            <a:off x="238953" y="1346173"/>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AR863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A87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632</a:t>
            </a:r>
            <a:endParaRPr kumimoji="0" lang="fr-FR" sz="2400" b="0" i="0" u="none" strike="noStrike" cap="none" normalizeH="0" baseline="0" dirty="0">
              <a:ln>
                <a:noFill/>
              </a:ln>
              <a:solidFill>
                <a:srgbClr val="000000"/>
              </a:solidFill>
              <a:effectLst/>
              <a:latin typeface="Arial" charset="0"/>
            </a:endParaRPr>
          </a:p>
        </p:txBody>
      </p:sp>
      <p:sp>
        <p:nvSpPr>
          <p:cNvPr id="39" name="Text Box 1">
            <a:extLst>
              <a:ext uri="{FF2B5EF4-FFF2-40B4-BE49-F238E27FC236}">
                <a16:creationId xmlns:a16="http://schemas.microsoft.com/office/drawing/2014/main" id="{DEC8996A-C817-4B44-9E09-4BE5EAF36500}"/>
              </a:ext>
            </a:extLst>
          </p:cNvPr>
          <p:cNvSpPr txBox="1">
            <a:spLocks noChangeArrowheads="1"/>
          </p:cNvSpPr>
          <p:nvPr/>
        </p:nvSpPr>
        <p:spPr bwMode="auto">
          <a:xfrm>
            <a:off x="2436047" y="1346173"/>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DV954</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A63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AV10</a:t>
            </a:r>
            <a:endParaRPr kumimoji="0" lang="fr-FR" sz="2400" b="0" i="0" u="none" strike="noStrike" cap="none" normalizeH="0" baseline="0" dirty="0">
              <a:ln>
                <a:noFill/>
              </a:ln>
              <a:solidFill>
                <a:srgbClr val="000000"/>
              </a:solidFill>
              <a:effectLst/>
              <a:latin typeface="Arial" charset="0"/>
            </a:endParaRPr>
          </a:p>
        </p:txBody>
      </p:sp>
      <p:sp>
        <p:nvSpPr>
          <p:cNvPr id="40" name="ZoneTexte 39">
            <a:extLst>
              <a:ext uri="{FF2B5EF4-FFF2-40B4-BE49-F238E27FC236}">
                <a16:creationId xmlns:a16="http://schemas.microsoft.com/office/drawing/2014/main" id="{609713A7-6D25-2D43-9343-DC380DEBF53F}"/>
              </a:ext>
            </a:extLst>
          </p:cNvPr>
          <p:cNvSpPr txBox="1"/>
          <p:nvPr/>
        </p:nvSpPr>
        <p:spPr>
          <a:xfrm>
            <a:off x="4192816" y="1433500"/>
            <a:ext cx="2504725" cy="646331"/>
          </a:xfrm>
          <a:prstGeom prst="rect">
            <a:avLst/>
          </a:prstGeom>
          <a:noFill/>
        </p:spPr>
        <p:txBody>
          <a:bodyPr wrap="none" rtlCol="0">
            <a:spAutoFit/>
          </a:bodyPr>
          <a:lstStyle/>
          <a:p>
            <a:r>
              <a:rPr lang="fr-FR" dirty="0"/>
              <a:t>Contrat : 6</a:t>
            </a:r>
            <a:r>
              <a:rPr lang="fr-FR" b="1" dirty="0">
                <a:solidFill>
                  <a:schemeClr val="bg1"/>
                </a:solidFill>
                <a:sym typeface="Symbol"/>
              </a:rPr>
              <a:t> </a:t>
            </a:r>
            <a:r>
              <a:rPr lang="fr-FR" dirty="0">
                <a:sym typeface="Symbol"/>
              </a:rPr>
              <a:t>par Ouest</a:t>
            </a:r>
          </a:p>
          <a:p>
            <a:r>
              <a:rPr lang="fr-FR" dirty="0">
                <a:sym typeface="Symbol"/>
              </a:rPr>
              <a:t>Entame : Dame</a:t>
            </a:r>
            <a:r>
              <a:rPr lang="fr-FR" b="1" dirty="0">
                <a:solidFill>
                  <a:srgbClr val="FF0000"/>
                </a:solidFill>
                <a:sym typeface="Symbol"/>
              </a:rPr>
              <a:t> </a:t>
            </a:r>
            <a:r>
              <a:rPr lang="fr-FR" dirty="0">
                <a:sym typeface="Symbol"/>
              </a:rPr>
              <a:t> </a:t>
            </a:r>
            <a:endParaRPr lang="fr-FR" dirty="0"/>
          </a:p>
        </p:txBody>
      </p:sp>
      <p:sp>
        <p:nvSpPr>
          <p:cNvPr id="41" name="ZoneTexte 40">
            <a:extLst>
              <a:ext uri="{FF2B5EF4-FFF2-40B4-BE49-F238E27FC236}">
                <a16:creationId xmlns:a16="http://schemas.microsoft.com/office/drawing/2014/main" id="{FFC5A3DD-56E8-1945-B02D-B0D5CEEFFAB1}"/>
              </a:ext>
            </a:extLst>
          </p:cNvPr>
          <p:cNvSpPr txBox="1"/>
          <p:nvPr/>
        </p:nvSpPr>
        <p:spPr>
          <a:xfrm>
            <a:off x="238953" y="816623"/>
            <a:ext cx="3020314" cy="369332"/>
          </a:xfrm>
          <a:prstGeom prst="rect">
            <a:avLst/>
          </a:prstGeom>
          <a:noFill/>
        </p:spPr>
        <p:txBody>
          <a:bodyPr wrap="none" rtlCol="0">
            <a:spAutoFit/>
          </a:bodyPr>
          <a:lstStyle/>
          <a:p>
            <a:r>
              <a:rPr lang="fr-FR" dirty="0">
                <a:solidFill>
                  <a:srgbClr val="FFFF00"/>
                </a:solidFill>
              </a:rPr>
              <a:t>Prenons un exemple simple :</a:t>
            </a:r>
          </a:p>
        </p:txBody>
      </p:sp>
      <p:sp>
        <p:nvSpPr>
          <p:cNvPr id="16" name="ZoneTexte 15">
            <a:extLst>
              <a:ext uri="{FF2B5EF4-FFF2-40B4-BE49-F238E27FC236}">
                <a16:creationId xmlns:a16="http://schemas.microsoft.com/office/drawing/2014/main" id="{C9114E7B-45F9-524B-BF09-9956EF490286}"/>
              </a:ext>
            </a:extLst>
          </p:cNvPr>
          <p:cNvSpPr txBox="1"/>
          <p:nvPr/>
        </p:nvSpPr>
        <p:spPr>
          <a:xfrm>
            <a:off x="211543" y="2576976"/>
            <a:ext cx="8624028" cy="1477328"/>
          </a:xfrm>
          <a:prstGeom prst="rect">
            <a:avLst/>
          </a:prstGeom>
          <a:noFill/>
        </p:spPr>
        <p:txBody>
          <a:bodyPr wrap="none" rtlCol="0">
            <a:spAutoFit/>
          </a:bodyPr>
          <a:lstStyle/>
          <a:p>
            <a:r>
              <a:rPr lang="fr-FR" u="sng" dirty="0">
                <a:solidFill>
                  <a:srgbClr val="FFFF00"/>
                </a:solidFill>
              </a:rPr>
              <a:t>Le Flash Visuel : </a:t>
            </a:r>
            <a:r>
              <a:rPr lang="fr-FR" dirty="0"/>
              <a:t>de bons atouts et une passoire à Trèfle</a:t>
            </a:r>
          </a:p>
          <a:p>
            <a:r>
              <a:rPr lang="fr-FR" dirty="0"/>
              <a:t>Vos levées : 2 Carreaux + 2 Cœurs + 2 coupes + 4 Piques, donc il faut faire 2 levées de</a:t>
            </a:r>
          </a:p>
          <a:p>
            <a:r>
              <a:rPr lang="fr-FR" dirty="0"/>
              <a:t>Trèfle.</a:t>
            </a:r>
          </a:p>
          <a:p>
            <a:r>
              <a:rPr lang="fr-FR" dirty="0"/>
              <a:t>Timing : Eliminez les atouts et les couleurs rouges puis donnez la main à Sud à Trèfle.</a:t>
            </a:r>
          </a:p>
          <a:p>
            <a:r>
              <a:rPr lang="fr-FR" dirty="0"/>
              <a:t>Comment jouez vous ? Quelle entame vous interdit cette ligne de jeu?</a:t>
            </a:r>
          </a:p>
        </p:txBody>
      </p:sp>
      <p:sp>
        <p:nvSpPr>
          <p:cNvPr id="20" name="Titre 2">
            <a:extLst>
              <a:ext uri="{FF2B5EF4-FFF2-40B4-BE49-F238E27FC236}">
                <a16:creationId xmlns:a16="http://schemas.microsoft.com/office/drawing/2014/main" id="{AB7466DA-3090-A44B-8E5E-D68D24BF701E}"/>
              </a:ext>
            </a:extLst>
          </p:cNvPr>
          <p:cNvSpPr txBox="1">
            <a:spLocks/>
          </p:cNvSpPr>
          <p:nvPr/>
        </p:nvSpPr>
        <p:spPr>
          <a:xfrm>
            <a:off x="365117" y="-334220"/>
            <a:ext cx="8612017"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L’élimination remise en main</a:t>
            </a:r>
          </a:p>
        </p:txBody>
      </p:sp>
      <p:sp>
        <p:nvSpPr>
          <p:cNvPr id="2" name="Espace réservé du numéro de diapositive 1">
            <a:extLst>
              <a:ext uri="{FF2B5EF4-FFF2-40B4-BE49-F238E27FC236}">
                <a16:creationId xmlns:a16="http://schemas.microsoft.com/office/drawing/2014/main" id="{A52C816C-D12A-BC4D-890A-F3135C1958BD}"/>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12</a:t>
            </a:fld>
            <a:endParaRPr kumimoji="0" lang="en-US"/>
          </a:p>
        </p:txBody>
      </p:sp>
      <p:sp>
        <p:nvSpPr>
          <p:cNvPr id="21" name="ZoneTexte 20">
            <a:extLst>
              <a:ext uri="{FF2B5EF4-FFF2-40B4-BE49-F238E27FC236}">
                <a16:creationId xmlns:a16="http://schemas.microsoft.com/office/drawing/2014/main" id="{0F1DCEA8-549E-E244-B8F2-771B1129D2E5}"/>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2547158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2" grpId="0"/>
      <p:bldP spid="33" grpId="0"/>
      <p:bldP spid="36" grpId="0" animBg="1"/>
      <p:bldP spid="40" grpId="0"/>
      <p:bldP spid="1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24" name="Titre 2">
            <a:extLst>
              <a:ext uri="{FF2B5EF4-FFF2-40B4-BE49-F238E27FC236}">
                <a16:creationId xmlns:a16="http://schemas.microsoft.com/office/drawing/2014/main" id="{235EAB3C-7858-C04D-9617-3010F190E361}"/>
              </a:ext>
            </a:extLst>
          </p:cNvPr>
          <p:cNvSpPr txBox="1">
            <a:spLocks/>
          </p:cNvSpPr>
          <p:nvPr/>
        </p:nvSpPr>
        <p:spPr>
          <a:xfrm>
            <a:off x="365117" y="-334220"/>
            <a:ext cx="8612017"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 mort inversé</a:t>
            </a:r>
          </a:p>
        </p:txBody>
      </p:sp>
      <p:sp>
        <p:nvSpPr>
          <p:cNvPr id="25" name="Rectangle à coins arrondis 24">
            <a:extLst>
              <a:ext uri="{FF2B5EF4-FFF2-40B4-BE49-F238E27FC236}">
                <a16:creationId xmlns:a16="http://schemas.microsoft.com/office/drawing/2014/main" id="{4DFFAA73-99C7-3F4F-89F2-88026809ABEC}"/>
              </a:ext>
            </a:extLst>
          </p:cNvPr>
          <p:cNvSpPr/>
          <p:nvPr/>
        </p:nvSpPr>
        <p:spPr>
          <a:xfrm>
            <a:off x="2751444" y="2846737"/>
            <a:ext cx="3447872" cy="681487"/>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3200" dirty="0">
                <a:solidFill>
                  <a:srgbClr val="FFFF00"/>
                </a:solidFill>
              </a:rPr>
              <a:t>Le mort inversé</a:t>
            </a:r>
          </a:p>
        </p:txBody>
      </p:sp>
      <p:sp>
        <p:nvSpPr>
          <p:cNvPr id="28" name="Rectangle 27">
            <a:extLst>
              <a:ext uri="{FF2B5EF4-FFF2-40B4-BE49-F238E27FC236}">
                <a16:creationId xmlns:a16="http://schemas.microsoft.com/office/drawing/2014/main" id="{4048C903-6C7D-5648-9763-EF59510DAB36}"/>
              </a:ext>
            </a:extLst>
          </p:cNvPr>
          <p:cNvSpPr/>
          <p:nvPr/>
        </p:nvSpPr>
        <p:spPr>
          <a:xfrm>
            <a:off x="189999" y="865156"/>
            <a:ext cx="8645572" cy="1754326"/>
          </a:xfrm>
          <a:prstGeom prst="rect">
            <a:avLst/>
          </a:prstGeom>
          <a:noFill/>
        </p:spPr>
        <p:txBody>
          <a:bodyPr wrap="none" lIns="91440" tIns="45720" rIns="91440" bIns="45720">
            <a:spAutoFit/>
          </a:bodyPr>
          <a:lstStyle/>
          <a:p>
            <a:pPr algn="ctr"/>
            <a:r>
              <a:rPr lang="fr-FR" sz="5400" dirty="0">
                <a:ln w="0"/>
                <a:solidFill>
                  <a:srgbClr val="FFFF00"/>
                </a:solidFill>
                <a:effectLst>
                  <a:reflection blurRad="6350" stA="53000" endA="300" endPos="35500" dir="5400000" sy="-90000" algn="bl" rotWithShape="0"/>
                </a:effectLst>
                <a:cs typeface="Apple Chancery" panose="03020702040506060504" pitchFamily="66" charset="-79"/>
              </a:rPr>
              <a:t>Flash Visuel : de bons atouts</a:t>
            </a:r>
          </a:p>
          <a:p>
            <a:pPr algn="ctr"/>
            <a:r>
              <a:rPr lang="fr-FR" sz="5400" dirty="0">
                <a:ln w="0"/>
                <a:solidFill>
                  <a:srgbClr val="FFFF00"/>
                </a:solidFill>
                <a:effectLst>
                  <a:reflection blurRad="6350" stA="53000" endA="300" endPos="35500" dir="5400000" sy="-90000" algn="bl" rotWithShape="0"/>
                </a:effectLst>
                <a:cs typeface="Apple Chancery" panose="03020702040506060504" pitchFamily="66" charset="-79"/>
              </a:rPr>
              <a:t>au mort, une courte en main</a:t>
            </a:r>
            <a:endParaRPr lang="fr-FR" sz="5400" dirty="0">
              <a:ln w="0"/>
              <a:solidFill>
                <a:srgbClr val="FFFF00"/>
              </a:solidFill>
              <a:effectLst>
                <a:reflection blurRad="6350" stA="53000" endA="300" endPos="35500" dir="5400000" sy="-90000" algn="bl" rotWithShape="0"/>
              </a:effectLst>
            </a:endParaRPr>
          </a:p>
        </p:txBody>
      </p:sp>
      <p:sp>
        <p:nvSpPr>
          <p:cNvPr id="29" name="ZoneTexte 28">
            <a:extLst>
              <a:ext uri="{FF2B5EF4-FFF2-40B4-BE49-F238E27FC236}">
                <a16:creationId xmlns:a16="http://schemas.microsoft.com/office/drawing/2014/main" id="{6C2AB965-4C72-A240-A4BB-8BC8F69771AF}"/>
              </a:ext>
            </a:extLst>
          </p:cNvPr>
          <p:cNvSpPr txBox="1"/>
          <p:nvPr/>
        </p:nvSpPr>
        <p:spPr>
          <a:xfrm>
            <a:off x="248442" y="3499348"/>
            <a:ext cx="2067682" cy="369332"/>
          </a:xfrm>
          <a:prstGeom prst="rect">
            <a:avLst/>
          </a:prstGeom>
          <a:noFill/>
        </p:spPr>
        <p:txBody>
          <a:bodyPr wrap="none" rtlCol="0">
            <a:spAutoFit/>
          </a:bodyPr>
          <a:lstStyle/>
          <a:p>
            <a:r>
              <a:rPr lang="fr-FR" b="1" u="sng" dirty="0">
                <a:solidFill>
                  <a:srgbClr val="FFFF00"/>
                </a:solidFill>
              </a:rPr>
              <a:t>C’est le plan N° 5 :</a:t>
            </a:r>
          </a:p>
        </p:txBody>
      </p:sp>
      <p:sp>
        <p:nvSpPr>
          <p:cNvPr id="2" name="ZoneTexte 1">
            <a:extLst>
              <a:ext uri="{FF2B5EF4-FFF2-40B4-BE49-F238E27FC236}">
                <a16:creationId xmlns:a16="http://schemas.microsoft.com/office/drawing/2014/main" id="{6906724B-44F5-B648-99A7-B55E5FFB6C3B}"/>
              </a:ext>
            </a:extLst>
          </p:cNvPr>
          <p:cNvSpPr txBox="1"/>
          <p:nvPr/>
        </p:nvSpPr>
        <p:spPr>
          <a:xfrm>
            <a:off x="365117" y="4008664"/>
            <a:ext cx="8588633" cy="646331"/>
          </a:xfrm>
          <a:prstGeom prst="rect">
            <a:avLst/>
          </a:prstGeom>
          <a:noFill/>
        </p:spPr>
        <p:txBody>
          <a:bodyPr wrap="none" rtlCol="0">
            <a:spAutoFit/>
          </a:bodyPr>
          <a:lstStyle/>
          <a:p>
            <a:r>
              <a:rPr lang="fr-FR" dirty="0"/>
              <a:t>Cette technique consiste à couper du côté long à l’atout, jusqu’à que celui ci devienne </a:t>
            </a:r>
          </a:p>
          <a:p>
            <a:r>
              <a:rPr lang="fr-FR" dirty="0"/>
              <a:t>plus court que celui du mort, le côté court (gain d’une levée d’atout en cas de fit 5-3).</a:t>
            </a:r>
          </a:p>
        </p:txBody>
      </p:sp>
      <p:sp>
        <p:nvSpPr>
          <p:cNvPr id="11" name="ZoneTexte 10">
            <a:extLst>
              <a:ext uri="{FF2B5EF4-FFF2-40B4-BE49-F238E27FC236}">
                <a16:creationId xmlns:a16="http://schemas.microsoft.com/office/drawing/2014/main" id="{900B507D-7068-1A4C-B0D5-57A8A77A2A46}"/>
              </a:ext>
            </a:extLst>
          </p:cNvPr>
          <p:cNvSpPr txBox="1"/>
          <p:nvPr/>
        </p:nvSpPr>
        <p:spPr>
          <a:xfrm>
            <a:off x="365117" y="4794979"/>
            <a:ext cx="1236429" cy="369332"/>
          </a:xfrm>
          <a:prstGeom prst="rect">
            <a:avLst/>
          </a:prstGeom>
          <a:noFill/>
        </p:spPr>
        <p:txBody>
          <a:bodyPr wrap="none" rtlCol="0">
            <a:spAutoFit/>
          </a:bodyPr>
          <a:lstStyle/>
          <a:p>
            <a:r>
              <a:rPr lang="fr-FR" b="1" u="sng" dirty="0">
                <a:solidFill>
                  <a:srgbClr val="FFFF00"/>
                </a:solidFill>
              </a:rPr>
              <a:t>Exemple :</a:t>
            </a:r>
          </a:p>
        </p:txBody>
      </p:sp>
      <p:pic>
        <p:nvPicPr>
          <p:cNvPr id="12" name="Image 11">
            <a:extLst>
              <a:ext uri="{FF2B5EF4-FFF2-40B4-BE49-F238E27FC236}">
                <a16:creationId xmlns:a16="http://schemas.microsoft.com/office/drawing/2014/main" id="{42460071-2805-4441-ACCF-1E56DFB09C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6428" y="5267757"/>
            <a:ext cx="1016000" cy="1016000"/>
          </a:xfrm>
          <a:prstGeom prst="rect">
            <a:avLst/>
          </a:prstGeom>
        </p:spPr>
      </p:pic>
      <p:sp>
        <p:nvSpPr>
          <p:cNvPr id="13" name="Text Box 1">
            <a:extLst>
              <a:ext uri="{FF2B5EF4-FFF2-40B4-BE49-F238E27FC236}">
                <a16:creationId xmlns:a16="http://schemas.microsoft.com/office/drawing/2014/main" id="{7F8C1E02-CA32-9C48-ADDB-2C26B51F2426}"/>
              </a:ext>
            </a:extLst>
          </p:cNvPr>
          <p:cNvSpPr txBox="1">
            <a:spLocks noChangeArrowheads="1"/>
          </p:cNvSpPr>
          <p:nvPr/>
        </p:nvSpPr>
        <p:spPr bwMode="auto">
          <a:xfrm>
            <a:off x="365117" y="5356657"/>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RV92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14" name="Text Box 1">
            <a:extLst>
              <a:ext uri="{FF2B5EF4-FFF2-40B4-BE49-F238E27FC236}">
                <a16:creationId xmlns:a16="http://schemas.microsoft.com/office/drawing/2014/main" id="{9682BB5A-58FC-2146-B1CE-845E7F5AF298}"/>
              </a:ext>
            </a:extLst>
          </p:cNvPr>
          <p:cNvSpPr txBox="1">
            <a:spLocks noChangeArrowheads="1"/>
          </p:cNvSpPr>
          <p:nvPr/>
        </p:nvSpPr>
        <p:spPr bwMode="auto">
          <a:xfrm>
            <a:off x="2449339" y="5356657"/>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AD1087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15" name="ZoneTexte 14">
            <a:extLst>
              <a:ext uri="{FF2B5EF4-FFF2-40B4-BE49-F238E27FC236}">
                <a16:creationId xmlns:a16="http://schemas.microsoft.com/office/drawing/2014/main" id="{D19D8605-5DCD-804C-B5CC-63E485EC7F44}"/>
              </a:ext>
            </a:extLst>
          </p:cNvPr>
          <p:cNvSpPr txBox="1"/>
          <p:nvPr/>
        </p:nvSpPr>
        <p:spPr>
          <a:xfrm>
            <a:off x="3440650" y="5360427"/>
            <a:ext cx="5180836" cy="923330"/>
          </a:xfrm>
          <a:prstGeom prst="rect">
            <a:avLst/>
          </a:prstGeom>
          <a:noFill/>
        </p:spPr>
        <p:txBody>
          <a:bodyPr wrap="square" rtlCol="0">
            <a:spAutoFit/>
          </a:bodyPr>
          <a:lstStyle/>
          <a:p>
            <a:r>
              <a:rPr lang="fr-FR" dirty="0"/>
              <a:t>Pour réaliser 6 levées à Cœur (atout), il suffit de couper une fois de la main d’Ouest, mais on peut couper deux fois en Est pour le même résultat.</a:t>
            </a:r>
          </a:p>
        </p:txBody>
      </p:sp>
      <p:sp>
        <p:nvSpPr>
          <p:cNvPr id="3" name="Espace réservé du numéro de diapositive 2">
            <a:extLst>
              <a:ext uri="{FF2B5EF4-FFF2-40B4-BE49-F238E27FC236}">
                <a16:creationId xmlns:a16="http://schemas.microsoft.com/office/drawing/2014/main" id="{D8E1BF5C-4D9F-EE4A-9B3F-F02B70F8906A}"/>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13</a:t>
            </a:fld>
            <a:endParaRPr kumimoji="0" lang="en-US"/>
          </a:p>
        </p:txBody>
      </p:sp>
      <p:sp>
        <p:nvSpPr>
          <p:cNvPr id="17" name="ZoneTexte 16">
            <a:extLst>
              <a:ext uri="{FF2B5EF4-FFF2-40B4-BE49-F238E27FC236}">
                <a16:creationId xmlns:a16="http://schemas.microsoft.com/office/drawing/2014/main" id="{17270A1A-362F-8643-9266-EFB0BA698184}"/>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4269190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8" grpId="0"/>
      <p:bldP spid="2" grpId="0"/>
      <p:bldP spid="13" grpId="0" animBg="1"/>
      <p:bldP spid="14" grpId="0" animBg="1"/>
      <p:bldP spid="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pic>
        <p:nvPicPr>
          <p:cNvPr id="24" name="Image 23">
            <a:extLst>
              <a:ext uri="{FF2B5EF4-FFF2-40B4-BE49-F238E27FC236}">
                <a16:creationId xmlns:a16="http://schemas.microsoft.com/office/drawing/2014/main" id="{50A9F3B4-DA87-8045-BFEA-8DDBD8BA8D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4232" y="1206473"/>
            <a:ext cx="1016000" cy="1016000"/>
          </a:xfrm>
          <a:prstGeom prst="rect">
            <a:avLst/>
          </a:prstGeom>
        </p:spPr>
      </p:pic>
      <p:sp>
        <p:nvSpPr>
          <p:cNvPr id="30" name="Text Box 1">
            <a:extLst>
              <a:ext uri="{FF2B5EF4-FFF2-40B4-BE49-F238E27FC236}">
                <a16:creationId xmlns:a16="http://schemas.microsoft.com/office/drawing/2014/main" id="{93E5F921-6901-F94B-B44B-FA3EF16131C0}"/>
              </a:ext>
            </a:extLst>
          </p:cNvPr>
          <p:cNvSpPr txBox="1">
            <a:spLocks noChangeArrowheads="1"/>
          </p:cNvSpPr>
          <p:nvPr/>
        </p:nvSpPr>
        <p:spPr bwMode="auto">
          <a:xfrm>
            <a:off x="342921" y="1295373"/>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ADV83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AV5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ADV5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a:t>
            </a:r>
            <a:endParaRPr kumimoji="0" lang="fr-FR" sz="2400" b="0" i="0" u="none" strike="noStrike" cap="none" normalizeH="0" baseline="0" dirty="0">
              <a:ln>
                <a:noFill/>
              </a:ln>
              <a:solidFill>
                <a:srgbClr val="000000"/>
              </a:solidFill>
              <a:effectLst/>
              <a:latin typeface="Arial" charset="0"/>
            </a:endParaRPr>
          </a:p>
        </p:txBody>
      </p:sp>
      <p:sp>
        <p:nvSpPr>
          <p:cNvPr id="31" name="Text Box 1">
            <a:extLst>
              <a:ext uri="{FF2B5EF4-FFF2-40B4-BE49-F238E27FC236}">
                <a16:creationId xmlns:a16="http://schemas.microsoft.com/office/drawing/2014/main" id="{3250C81F-F9E9-0342-8481-26E32C4D70C8}"/>
              </a:ext>
            </a:extLst>
          </p:cNvPr>
          <p:cNvSpPr txBox="1">
            <a:spLocks noChangeArrowheads="1"/>
          </p:cNvSpPr>
          <p:nvPr/>
        </p:nvSpPr>
        <p:spPr bwMode="auto">
          <a:xfrm>
            <a:off x="2427143" y="1295373"/>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R109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R842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R6</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8632</a:t>
            </a:r>
            <a:endParaRPr kumimoji="0" lang="fr-FR" sz="2400" b="0" i="0" u="none" strike="noStrike" cap="none" normalizeH="0" baseline="0" dirty="0">
              <a:ln>
                <a:noFill/>
              </a:ln>
              <a:solidFill>
                <a:srgbClr val="000000"/>
              </a:solidFill>
              <a:effectLst/>
              <a:latin typeface="Arial" charset="0"/>
            </a:endParaRPr>
          </a:p>
        </p:txBody>
      </p:sp>
      <p:sp>
        <p:nvSpPr>
          <p:cNvPr id="32" name="Rectangle à coins arrondis 31">
            <a:extLst>
              <a:ext uri="{FF2B5EF4-FFF2-40B4-BE49-F238E27FC236}">
                <a16:creationId xmlns:a16="http://schemas.microsoft.com/office/drawing/2014/main" id="{8C698651-759B-CC45-BDF4-1CC29A67F021}"/>
              </a:ext>
            </a:extLst>
          </p:cNvPr>
          <p:cNvSpPr/>
          <p:nvPr/>
        </p:nvSpPr>
        <p:spPr>
          <a:xfrm>
            <a:off x="4178109" y="1308073"/>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3" name="ZoneTexte 32">
            <a:extLst>
              <a:ext uri="{FF2B5EF4-FFF2-40B4-BE49-F238E27FC236}">
                <a16:creationId xmlns:a16="http://schemas.microsoft.com/office/drawing/2014/main" id="{53E4E3E4-23A6-E140-A8E7-593F43370287}"/>
              </a:ext>
            </a:extLst>
          </p:cNvPr>
          <p:cNvSpPr txBox="1"/>
          <p:nvPr/>
        </p:nvSpPr>
        <p:spPr>
          <a:xfrm>
            <a:off x="4192816" y="1433500"/>
            <a:ext cx="2453429" cy="646331"/>
          </a:xfrm>
          <a:prstGeom prst="rect">
            <a:avLst/>
          </a:prstGeom>
          <a:noFill/>
        </p:spPr>
        <p:txBody>
          <a:bodyPr wrap="none" rtlCol="0">
            <a:spAutoFit/>
          </a:bodyPr>
          <a:lstStyle/>
          <a:p>
            <a:r>
              <a:rPr lang="fr-FR" dirty="0"/>
              <a:t>Contrat : 6</a:t>
            </a:r>
            <a:r>
              <a:rPr lang="fr-FR" b="1" dirty="0">
                <a:solidFill>
                  <a:schemeClr val="bg1"/>
                </a:solidFill>
                <a:sym typeface="Symbol"/>
              </a:rPr>
              <a:t> </a:t>
            </a:r>
            <a:r>
              <a:rPr lang="fr-FR" dirty="0">
                <a:sym typeface="Symbol"/>
              </a:rPr>
              <a:t>par Ouest</a:t>
            </a:r>
          </a:p>
          <a:p>
            <a:r>
              <a:rPr lang="fr-FR" dirty="0">
                <a:sym typeface="Symbol"/>
              </a:rPr>
              <a:t>Entame : Roi</a:t>
            </a:r>
            <a:r>
              <a:rPr lang="fr-FR" b="1" dirty="0">
                <a:solidFill>
                  <a:srgbClr val="FF0000"/>
                </a:solidFill>
                <a:sym typeface="Symbol"/>
              </a:rPr>
              <a:t> </a:t>
            </a:r>
            <a:r>
              <a:rPr lang="fr-FR" b="1" dirty="0">
                <a:solidFill>
                  <a:schemeClr val="bg1"/>
                </a:solidFill>
                <a:sym typeface="Symbol"/>
              </a:rPr>
              <a:t></a:t>
            </a:r>
            <a:r>
              <a:rPr lang="fr-FR" dirty="0">
                <a:sym typeface="Symbol"/>
              </a:rPr>
              <a:t> </a:t>
            </a:r>
            <a:endParaRPr lang="fr-FR" dirty="0"/>
          </a:p>
        </p:txBody>
      </p:sp>
      <p:sp>
        <p:nvSpPr>
          <p:cNvPr id="19" name="Titre 2">
            <a:extLst>
              <a:ext uri="{FF2B5EF4-FFF2-40B4-BE49-F238E27FC236}">
                <a16:creationId xmlns:a16="http://schemas.microsoft.com/office/drawing/2014/main" id="{392EB842-CB32-4044-B464-A10DBA3C47A7}"/>
              </a:ext>
            </a:extLst>
          </p:cNvPr>
          <p:cNvSpPr txBox="1">
            <a:spLocks/>
          </p:cNvSpPr>
          <p:nvPr/>
        </p:nvSpPr>
        <p:spPr>
          <a:xfrm>
            <a:off x="365117" y="-334220"/>
            <a:ext cx="8612017"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 mort inversé</a:t>
            </a:r>
          </a:p>
        </p:txBody>
      </p:sp>
      <p:sp>
        <p:nvSpPr>
          <p:cNvPr id="20" name="ZoneTexte 19">
            <a:extLst>
              <a:ext uri="{FF2B5EF4-FFF2-40B4-BE49-F238E27FC236}">
                <a16:creationId xmlns:a16="http://schemas.microsoft.com/office/drawing/2014/main" id="{14321F65-09AC-B64D-A80F-5E9E668A47E2}"/>
              </a:ext>
            </a:extLst>
          </p:cNvPr>
          <p:cNvSpPr txBox="1"/>
          <p:nvPr/>
        </p:nvSpPr>
        <p:spPr>
          <a:xfrm>
            <a:off x="238953" y="816623"/>
            <a:ext cx="3020314" cy="369332"/>
          </a:xfrm>
          <a:prstGeom prst="rect">
            <a:avLst/>
          </a:prstGeom>
          <a:noFill/>
        </p:spPr>
        <p:txBody>
          <a:bodyPr wrap="none" rtlCol="0">
            <a:spAutoFit/>
          </a:bodyPr>
          <a:lstStyle/>
          <a:p>
            <a:r>
              <a:rPr lang="fr-FR" dirty="0">
                <a:solidFill>
                  <a:srgbClr val="FFFF00"/>
                </a:solidFill>
              </a:rPr>
              <a:t>Prenons un exemple simple :</a:t>
            </a:r>
          </a:p>
        </p:txBody>
      </p:sp>
      <p:sp>
        <p:nvSpPr>
          <p:cNvPr id="21" name="ZoneTexte 20">
            <a:extLst>
              <a:ext uri="{FF2B5EF4-FFF2-40B4-BE49-F238E27FC236}">
                <a16:creationId xmlns:a16="http://schemas.microsoft.com/office/drawing/2014/main" id="{814AD5AC-79B8-BE49-A1C2-DBC53E533D53}"/>
              </a:ext>
            </a:extLst>
          </p:cNvPr>
          <p:cNvSpPr txBox="1"/>
          <p:nvPr/>
        </p:nvSpPr>
        <p:spPr>
          <a:xfrm>
            <a:off x="173639" y="2407634"/>
            <a:ext cx="7561622" cy="1200329"/>
          </a:xfrm>
          <a:prstGeom prst="rect">
            <a:avLst/>
          </a:prstGeom>
          <a:noFill/>
        </p:spPr>
        <p:txBody>
          <a:bodyPr wrap="none" rtlCol="0">
            <a:spAutoFit/>
          </a:bodyPr>
          <a:lstStyle/>
          <a:p>
            <a:r>
              <a:rPr lang="fr-FR" u="sng" dirty="0">
                <a:solidFill>
                  <a:srgbClr val="FFFF00"/>
                </a:solidFill>
              </a:rPr>
              <a:t>Le Flash Visuel : </a:t>
            </a:r>
            <a:r>
              <a:rPr lang="fr-FR" dirty="0"/>
              <a:t>la couleur courte chez le déclarant, de bons atouts en Est.</a:t>
            </a:r>
          </a:p>
          <a:p>
            <a:r>
              <a:rPr lang="fr-FR" dirty="0"/>
              <a:t>Vos levées : 4 Carreaux + 2 Cœurs , donc il faut faire 6 levées de Pique.</a:t>
            </a:r>
          </a:p>
          <a:p>
            <a:r>
              <a:rPr lang="fr-FR" dirty="0"/>
              <a:t>Timing : Vérifiez  le résidu des atouts (3-2) puis coupez 3 Trèfles en Ouest .</a:t>
            </a:r>
          </a:p>
          <a:p>
            <a:r>
              <a:rPr lang="fr-FR" dirty="0"/>
              <a:t>Donnez l’ordonnancement des levées.</a:t>
            </a:r>
          </a:p>
        </p:txBody>
      </p:sp>
      <p:pic>
        <p:nvPicPr>
          <p:cNvPr id="22" name="Image 21">
            <a:extLst>
              <a:ext uri="{FF2B5EF4-FFF2-40B4-BE49-F238E27FC236}">
                <a16:creationId xmlns:a16="http://schemas.microsoft.com/office/drawing/2014/main" id="{71E1DADD-444F-9B4F-9D9A-AFE0E5B13E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7321" y="4622617"/>
            <a:ext cx="1016000" cy="1016000"/>
          </a:xfrm>
          <a:prstGeom prst="rect">
            <a:avLst/>
          </a:prstGeom>
        </p:spPr>
      </p:pic>
      <p:sp>
        <p:nvSpPr>
          <p:cNvPr id="23" name="Text Box 1">
            <a:extLst>
              <a:ext uri="{FF2B5EF4-FFF2-40B4-BE49-F238E27FC236}">
                <a16:creationId xmlns:a16="http://schemas.microsoft.com/office/drawing/2014/main" id="{7836CE7A-D665-D649-BC7D-C09756D8CFC8}"/>
              </a:ext>
            </a:extLst>
          </p:cNvPr>
          <p:cNvSpPr txBox="1">
            <a:spLocks noChangeArrowheads="1"/>
          </p:cNvSpPr>
          <p:nvPr/>
        </p:nvSpPr>
        <p:spPr bwMode="auto">
          <a:xfrm>
            <a:off x="266010" y="4711517"/>
            <a:ext cx="852497"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AD983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RD75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R52</a:t>
            </a:r>
            <a:endParaRPr kumimoji="0" lang="fr-FR" sz="2400" b="0" i="0" u="none" strike="noStrike" cap="none" normalizeH="0" baseline="0" dirty="0">
              <a:ln>
                <a:noFill/>
              </a:ln>
              <a:solidFill>
                <a:srgbClr val="000000"/>
              </a:solidFill>
              <a:effectLst/>
              <a:latin typeface="Arial" charset="0"/>
            </a:endParaRPr>
          </a:p>
        </p:txBody>
      </p:sp>
      <p:sp>
        <p:nvSpPr>
          <p:cNvPr id="26" name="Text Box 1">
            <a:extLst>
              <a:ext uri="{FF2B5EF4-FFF2-40B4-BE49-F238E27FC236}">
                <a16:creationId xmlns:a16="http://schemas.microsoft.com/office/drawing/2014/main" id="{6F2199AB-5138-6F40-9CDC-C4D12E130D7F}"/>
              </a:ext>
            </a:extLst>
          </p:cNvPr>
          <p:cNvSpPr txBox="1">
            <a:spLocks noChangeArrowheads="1"/>
          </p:cNvSpPr>
          <p:nvPr/>
        </p:nvSpPr>
        <p:spPr bwMode="auto">
          <a:xfrm>
            <a:off x="2350232" y="4711517"/>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RV10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AV52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A43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A86</a:t>
            </a:r>
            <a:endParaRPr kumimoji="0" lang="fr-FR" sz="2400" b="0" i="0" u="none" strike="noStrike" cap="none" normalizeH="0" baseline="0" dirty="0">
              <a:ln>
                <a:noFill/>
              </a:ln>
              <a:solidFill>
                <a:srgbClr val="000000"/>
              </a:solidFill>
              <a:effectLst/>
              <a:latin typeface="Arial" charset="0"/>
            </a:endParaRPr>
          </a:p>
        </p:txBody>
      </p:sp>
      <p:sp>
        <p:nvSpPr>
          <p:cNvPr id="28" name="Rectangle à coins arrondis 27">
            <a:extLst>
              <a:ext uri="{FF2B5EF4-FFF2-40B4-BE49-F238E27FC236}">
                <a16:creationId xmlns:a16="http://schemas.microsoft.com/office/drawing/2014/main" id="{C18E1C32-88F0-F74D-B8FE-F6CC21335E26}"/>
              </a:ext>
            </a:extLst>
          </p:cNvPr>
          <p:cNvSpPr/>
          <p:nvPr/>
        </p:nvSpPr>
        <p:spPr>
          <a:xfrm>
            <a:off x="4101198" y="4724217"/>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9" name="ZoneTexte 28">
            <a:extLst>
              <a:ext uri="{FF2B5EF4-FFF2-40B4-BE49-F238E27FC236}">
                <a16:creationId xmlns:a16="http://schemas.microsoft.com/office/drawing/2014/main" id="{A33F521B-3A76-EE4B-B530-FD06A8BA747B}"/>
              </a:ext>
            </a:extLst>
          </p:cNvPr>
          <p:cNvSpPr txBox="1"/>
          <p:nvPr/>
        </p:nvSpPr>
        <p:spPr>
          <a:xfrm>
            <a:off x="4115905" y="4849644"/>
            <a:ext cx="2453429" cy="646331"/>
          </a:xfrm>
          <a:prstGeom prst="rect">
            <a:avLst/>
          </a:prstGeom>
          <a:noFill/>
        </p:spPr>
        <p:txBody>
          <a:bodyPr wrap="none" rtlCol="0">
            <a:spAutoFit/>
          </a:bodyPr>
          <a:lstStyle/>
          <a:p>
            <a:r>
              <a:rPr lang="fr-FR" dirty="0"/>
              <a:t>Contrat : 6</a:t>
            </a:r>
            <a:r>
              <a:rPr lang="fr-FR" b="1" dirty="0">
                <a:solidFill>
                  <a:schemeClr val="bg1"/>
                </a:solidFill>
                <a:sym typeface="Symbol"/>
              </a:rPr>
              <a:t> </a:t>
            </a:r>
            <a:r>
              <a:rPr lang="fr-FR" dirty="0">
                <a:sym typeface="Symbol"/>
              </a:rPr>
              <a:t>par Ouest</a:t>
            </a:r>
          </a:p>
          <a:p>
            <a:r>
              <a:rPr lang="fr-FR" dirty="0">
                <a:sym typeface="Symbol"/>
              </a:rPr>
              <a:t>Entame : Dame</a:t>
            </a:r>
            <a:r>
              <a:rPr lang="fr-FR" b="1" dirty="0">
                <a:solidFill>
                  <a:srgbClr val="FF0000"/>
                </a:solidFill>
                <a:sym typeface="Symbol"/>
              </a:rPr>
              <a:t> </a:t>
            </a:r>
            <a:r>
              <a:rPr lang="fr-FR" b="1" dirty="0">
                <a:solidFill>
                  <a:schemeClr val="bg1"/>
                </a:solidFill>
                <a:sym typeface="Symbol"/>
              </a:rPr>
              <a:t></a:t>
            </a:r>
            <a:r>
              <a:rPr lang="fr-FR" dirty="0">
                <a:sym typeface="Symbol"/>
              </a:rPr>
              <a:t> </a:t>
            </a:r>
            <a:endParaRPr lang="fr-FR" dirty="0"/>
          </a:p>
        </p:txBody>
      </p:sp>
      <p:sp>
        <p:nvSpPr>
          <p:cNvPr id="37" name="ZoneTexte 36">
            <a:extLst>
              <a:ext uri="{FF2B5EF4-FFF2-40B4-BE49-F238E27FC236}">
                <a16:creationId xmlns:a16="http://schemas.microsoft.com/office/drawing/2014/main" id="{F9111038-C125-0C41-A6E3-A2E79C070AAB}"/>
              </a:ext>
            </a:extLst>
          </p:cNvPr>
          <p:cNvSpPr txBox="1"/>
          <p:nvPr/>
        </p:nvSpPr>
        <p:spPr>
          <a:xfrm>
            <a:off x="238953" y="5846665"/>
            <a:ext cx="3405484" cy="369332"/>
          </a:xfrm>
          <a:prstGeom prst="rect">
            <a:avLst/>
          </a:prstGeom>
          <a:noFill/>
        </p:spPr>
        <p:txBody>
          <a:bodyPr wrap="none" rtlCol="0">
            <a:spAutoFit/>
          </a:bodyPr>
          <a:lstStyle/>
          <a:p>
            <a:r>
              <a:rPr lang="fr-FR" dirty="0"/>
              <a:t>Donner le déroulement du coup.</a:t>
            </a:r>
          </a:p>
        </p:txBody>
      </p:sp>
      <p:sp>
        <p:nvSpPr>
          <p:cNvPr id="38" name="ZoneTexte 37">
            <a:extLst>
              <a:ext uri="{FF2B5EF4-FFF2-40B4-BE49-F238E27FC236}">
                <a16:creationId xmlns:a16="http://schemas.microsoft.com/office/drawing/2014/main" id="{96F33EAC-F5B7-174A-912C-ACCA0687E77E}"/>
              </a:ext>
            </a:extLst>
          </p:cNvPr>
          <p:cNvSpPr txBox="1"/>
          <p:nvPr/>
        </p:nvSpPr>
        <p:spPr>
          <a:xfrm>
            <a:off x="238953" y="3974990"/>
            <a:ext cx="2494081" cy="369332"/>
          </a:xfrm>
          <a:prstGeom prst="rect">
            <a:avLst/>
          </a:prstGeom>
          <a:noFill/>
        </p:spPr>
        <p:txBody>
          <a:bodyPr wrap="none" rtlCol="0">
            <a:spAutoFit/>
          </a:bodyPr>
          <a:lstStyle/>
          <a:p>
            <a:r>
              <a:rPr lang="fr-FR" dirty="0">
                <a:solidFill>
                  <a:srgbClr val="FFFF00"/>
                </a:solidFill>
              </a:rPr>
              <a:t>Exemple d’application :</a:t>
            </a:r>
          </a:p>
        </p:txBody>
      </p:sp>
      <p:sp>
        <p:nvSpPr>
          <p:cNvPr id="2" name="Espace réservé du numéro de diapositive 1">
            <a:extLst>
              <a:ext uri="{FF2B5EF4-FFF2-40B4-BE49-F238E27FC236}">
                <a16:creationId xmlns:a16="http://schemas.microsoft.com/office/drawing/2014/main" id="{8E58090B-D07F-354B-AB8E-685E5921171F}"/>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14</a:t>
            </a:fld>
            <a:endParaRPr kumimoji="0" lang="en-US"/>
          </a:p>
        </p:txBody>
      </p:sp>
      <p:sp>
        <p:nvSpPr>
          <p:cNvPr id="25" name="ZoneTexte 24">
            <a:extLst>
              <a:ext uri="{FF2B5EF4-FFF2-40B4-BE49-F238E27FC236}">
                <a16:creationId xmlns:a16="http://schemas.microsoft.com/office/drawing/2014/main" id="{2F2AA913-3511-CB43-BB37-3B6DFBD487D0}"/>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3990810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p:bldP spid="21" grpId="0"/>
      <p:bldP spid="28" grpId="0" animBg="1"/>
      <p:bldP spid="29" grpId="0"/>
      <p:bldP spid="3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2" name="ZoneTexte 1">
            <a:extLst>
              <a:ext uri="{FF2B5EF4-FFF2-40B4-BE49-F238E27FC236}">
                <a16:creationId xmlns:a16="http://schemas.microsoft.com/office/drawing/2014/main" id="{3A6D2100-2AC7-B649-91F3-41F37E5D62B9}"/>
              </a:ext>
            </a:extLst>
          </p:cNvPr>
          <p:cNvSpPr txBox="1"/>
          <p:nvPr/>
        </p:nvSpPr>
        <p:spPr>
          <a:xfrm>
            <a:off x="266875" y="954673"/>
            <a:ext cx="3345724" cy="369332"/>
          </a:xfrm>
          <a:prstGeom prst="rect">
            <a:avLst/>
          </a:prstGeom>
          <a:noFill/>
        </p:spPr>
        <p:txBody>
          <a:bodyPr wrap="none" rtlCol="0">
            <a:spAutoFit/>
          </a:bodyPr>
          <a:lstStyle/>
          <a:p>
            <a:r>
              <a:rPr lang="fr-FR" b="1" dirty="0">
                <a:solidFill>
                  <a:srgbClr val="FFFF00"/>
                </a:solidFill>
              </a:rPr>
              <a:t>La manœuvre de </a:t>
            </a:r>
            <a:r>
              <a:rPr lang="fr-FR" b="1" dirty="0" err="1">
                <a:solidFill>
                  <a:srgbClr val="FFFF00"/>
                </a:solidFill>
              </a:rPr>
              <a:t>guillemard</a:t>
            </a:r>
            <a:r>
              <a:rPr lang="fr-FR" b="1" dirty="0">
                <a:solidFill>
                  <a:srgbClr val="FFFF00"/>
                </a:solidFill>
              </a:rPr>
              <a:t> :</a:t>
            </a:r>
          </a:p>
        </p:txBody>
      </p:sp>
      <p:sp>
        <p:nvSpPr>
          <p:cNvPr id="19" name="Titre 2">
            <a:extLst>
              <a:ext uri="{FF2B5EF4-FFF2-40B4-BE49-F238E27FC236}">
                <a16:creationId xmlns:a16="http://schemas.microsoft.com/office/drawing/2014/main" id="{6750BC73-6C16-904E-B828-B4E789F888B7}"/>
              </a:ext>
            </a:extLst>
          </p:cNvPr>
          <p:cNvSpPr txBox="1">
            <a:spLocks/>
          </p:cNvSpPr>
          <p:nvPr/>
        </p:nvSpPr>
        <p:spPr>
          <a:xfrm>
            <a:off x="365117" y="-334220"/>
            <a:ext cx="8612017"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 mort inversé (</a:t>
            </a:r>
            <a:r>
              <a:rPr lang="fr-FR" sz="1800" dirty="0" err="1"/>
              <a:t>lamanoeuvre</a:t>
            </a:r>
            <a:r>
              <a:rPr lang="fr-FR" sz="1800" dirty="0"/>
              <a:t> de </a:t>
            </a:r>
            <a:r>
              <a:rPr lang="fr-FR" sz="1800" dirty="0" err="1"/>
              <a:t>Guillemard</a:t>
            </a:r>
            <a:r>
              <a:rPr lang="fr-FR" dirty="0"/>
              <a:t>)</a:t>
            </a:r>
          </a:p>
        </p:txBody>
      </p:sp>
      <p:sp>
        <p:nvSpPr>
          <p:cNvPr id="3" name="ZoneTexte 2">
            <a:extLst>
              <a:ext uri="{FF2B5EF4-FFF2-40B4-BE49-F238E27FC236}">
                <a16:creationId xmlns:a16="http://schemas.microsoft.com/office/drawing/2014/main" id="{81A56BF4-F1B4-5F44-BB98-8FA70094EDA4}"/>
              </a:ext>
            </a:extLst>
          </p:cNvPr>
          <p:cNvSpPr txBox="1"/>
          <p:nvPr/>
        </p:nvSpPr>
        <p:spPr>
          <a:xfrm>
            <a:off x="741395" y="5440938"/>
            <a:ext cx="7859459" cy="646331"/>
          </a:xfrm>
          <a:prstGeom prst="rect">
            <a:avLst/>
          </a:prstGeom>
          <a:noFill/>
        </p:spPr>
        <p:txBody>
          <a:bodyPr wrap="none" rtlCol="0">
            <a:spAutoFit/>
          </a:bodyPr>
          <a:lstStyle/>
          <a:p>
            <a:pPr algn="ctr"/>
            <a:r>
              <a:rPr lang="fr-FR" b="1" dirty="0">
                <a:solidFill>
                  <a:srgbClr val="FFFF00"/>
                </a:solidFill>
              </a:rPr>
              <a:t>Rappelez vous que la manœuvre de </a:t>
            </a:r>
            <a:r>
              <a:rPr lang="fr-FR" b="1" dirty="0" err="1">
                <a:solidFill>
                  <a:srgbClr val="FFFF00"/>
                </a:solidFill>
              </a:rPr>
              <a:t>guillemard</a:t>
            </a:r>
            <a:r>
              <a:rPr lang="fr-FR" b="1" dirty="0">
                <a:solidFill>
                  <a:srgbClr val="FFFF00"/>
                </a:solidFill>
              </a:rPr>
              <a:t> est associée souvent à la</a:t>
            </a:r>
          </a:p>
          <a:p>
            <a:pPr algn="ctr"/>
            <a:r>
              <a:rPr lang="fr-FR" b="1" dirty="0">
                <a:solidFill>
                  <a:srgbClr val="FFFF00"/>
                </a:solidFill>
              </a:rPr>
              <a:t>Technique du mort inversé (technique alternative)</a:t>
            </a:r>
          </a:p>
        </p:txBody>
      </p:sp>
      <p:sp>
        <p:nvSpPr>
          <p:cNvPr id="7" name="ZoneTexte 6">
            <a:extLst>
              <a:ext uri="{FF2B5EF4-FFF2-40B4-BE49-F238E27FC236}">
                <a16:creationId xmlns:a16="http://schemas.microsoft.com/office/drawing/2014/main" id="{2203A954-508A-BB49-8B66-C3A891AE1DBA}"/>
              </a:ext>
            </a:extLst>
          </p:cNvPr>
          <p:cNvSpPr txBox="1"/>
          <p:nvPr/>
        </p:nvSpPr>
        <p:spPr>
          <a:xfrm>
            <a:off x="489857" y="1469571"/>
            <a:ext cx="8685263" cy="923330"/>
          </a:xfrm>
          <a:prstGeom prst="rect">
            <a:avLst/>
          </a:prstGeom>
          <a:noFill/>
        </p:spPr>
        <p:txBody>
          <a:bodyPr wrap="none" rtlCol="0">
            <a:spAutoFit/>
          </a:bodyPr>
          <a:lstStyle/>
          <a:p>
            <a:r>
              <a:rPr lang="fr-FR" dirty="0"/>
              <a:t>Cette manœuvre consiste à espérer une couleur longue que nous souhaitons affranchir</a:t>
            </a:r>
          </a:p>
          <a:p>
            <a:r>
              <a:rPr lang="fr-FR" dirty="0"/>
              <a:t>dans la main possédant la longueur à l’atout.</a:t>
            </a:r>
          </a:p>
          <a:p>
            <a:r>
              <a:rPr lang="fr-FR" dirty="0"/>
              <a:t>Reprenons l’exemple précédent mais avec les atours 4-1</a:t>
            </a:r>
          </a:p>
        </p:txBody>
      </p:sp>
      <p:pic>
        <p:nvPicPr>
          <p:cNvPr id="21" name="Image 20">
            <a:extLst>
              <a:ext uri="{FF2B5EF4-FFF2-40B4-BE49-F238E27FC236}">
                <a16:creationId xmlns:a16="http://schemas.microsoft.com/office/drawing/2014/main" id="{687E7683-6C1F-AE46-94BD-A9EDE34FC6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6428" y="2491163"/>
            <a:ext cx="1016000" cy="1016000"/>
          </a:xfrm>
          <a:prstGeom prst="rect">
            <a:avLst/>
          </a:prstGeom>
        </p:spPr>
      </p:pic>
      <p:sp>
        <p:nvSpPr>
          <p:cNvPr id="22" name="Text Box 1">
            <a:extLst>
              <a:ext uri="{FF2B5EF4-FFF2-40B4-BE49-F238E27FC236}">
                <a16:creationId xmlns:a16="http://schemas.microsoft.com/office/drawing/2014/main" id="{EA2960ED-1147-6E4A-BCE8-34446839BF5E}"/>
              </a:ext>
            </a:extLst>
          </p:cNvPr>
          <p:cNvSpPr txBox="1">
            <a:spLocks noChangeArrowheads="1"/>
          </p:cNvSpPr>
          <p:nvPr/>
        </p:nvSpPr>
        <p:spPr bwMode="auto">
          <a:xfrm>
            <a:off x="365117" y="2580063"/>
            <a:ext cx="852497"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AD983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RD75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R52</a:t>
            </a:r>
            <a:endParaRPr kumimoji="0" lang="fr-FR" sz="2400" b="0" i="0" u="none" strike="noStrike" cap="none" normalizeH="0" baseline="0" dirty="0">
              <a:ln>
                <a:noFill/>
              </a:ln>
              <a:solidFill>
                <a:srgbClr val="000000"/>
              </a:solidFill>
              <a:effectLst/>
              <a:latin typeface="Arial" charset="0"/>
            </a:endParaRPr>
          </a:p>
        </p:txBody>
      </p:sp>
      <p:sp>
        <p:nvSpPr>
          <p:cNvPr id="23" name="Text Box 1">
            <a:extLst>
              <a:ext uri="{FF2B5EF4-FFF2-40B4-BE49-F238E27FC236}">
                <a16:creationId xmlns:a16="http://schemas.microsoft.com/office/drawing/2014/main" id="{48DB1E56-F1C4-DE45-AF27-9B46F2726221}"/>
              </a:ext>
            </a:extLst>
          </p:cNvPr>
          <p:cNvSpPr txBox="1">
            <a:spLocks noChangeArrowheads="1"/>
          </p:cNvSpPr>
          <p:nvPr/>
        </p:nvSpPr>
        <p:spPr bwMode="auto">
          <a:xfrm>
            <a:off x="2449339" y="2580063"/>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RV10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AV52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A43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A86</a:t>
            </a:r>
            <a:endParaRPr kumimoji="0" lang="fr-FR" sz="2400" b="0" i="0" u="none" strike="noStrike" cap="none" normalizeH="0" baseline="0" dirty="0">
              <a:ln>
                <a:noFill/>
              </a:ln>
              <a:solidFill>
                <a:srgbClr val="000000"/>
              </a:solidFill>
              <a:effectLst/>
              <a:latin typeface="Arial" charset="0"/>
            </a:endParaRPr>
          </a:p>
        </p:txBody>
      </p:sp>
      <p:sp>
        <p:nvSpPr>
          <p:cNvPr id="26" name="Rectangle à coins arrondis 25">
            <a:extLst>
              <a:ext uri="{FF2B5EF4-FFF2-40B4-BE49-F238E27FC236}">
                <a16:creationId xmlns:a16="http://schemas.microsoft.com/office/drawing/2014/main" id="{2A32D088-BF69-E248-9B25-4D9E1E8E00DB}"/>
              </a:ext>
            </a:extLst>
          </p:cNvPr>
          <p:cNvSpPr/>
          <p:nvPr/>
        </p:nvSpPr>
        <p:spPr>
          <a:xfrm>
            <a:off x="4200305" y="2592763"/>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7" name="ZoneTexte 26">
            <a:extLst>
              <a:ext uri="{FF2B5EF4-FFF2-40B4-BE49-F238E27FC236}">
                <a16:creationId xmlns:a16="http://schemas.microsoft.com/office/drawing/2014/main" id="{4F6CC94B-69EB-5144-9596-740AA647B1EB}"/>
              </a:ext>
            </a:extLst>
          </p:cNvPr>
          <p:cNvSpPr txBox="1"/>
          <p:nvPr/>
        </p:nvSpPr>
        <p:spPr>
          <a:xfrm>
            <a:off x="4215012" y="2718190"/>
            <a:ext cx="2453429" cy="646331"/>
          </a:xfrm>
          <a:prstGeom prst="rect">
            <a:avLst/>
          </a:prstGeom>
          <a:noFill/>
        </p:spPr>
        <p:txBody>
          <a:bodyPr wrap="none" rtlCol="0">
            <a:spAutoFit/>
          </a:bodyPr>
          <a:lstStyle/>
          <a:p>
            <a:r>
              <a:rPr lang="fr-FR" dirty="0"/>
              <a:t>Contrat : 6</a:t>
            </a:r>
            <a:r>
              <a:rPr lang="fr-FR" b="1" dirty="0">
                <a:solidFill>
                  <a:schemeClr val="bg1"/>
                </a:solidFill>
                <a:sym typeface="Symbol"/>
              </a:rPr>
              <a:t> </a:t>
            </a:r>
            <a:r>
              <a:rPr lang="fr-FR" dirty="0">
                <a:sym typeface="Symbol"/>
              </a:rPr>
              <a:t>par Ouest</a:t>
            </a:r>
          </a:p>
          <a:p>
            <a:r>
              <a:rPr lang="fr-FR" dirty="0">
                <a:sym typeface="Symbol"/>
              </a:rPr>
              <a:t>Entame : Dame</a:t>
            </a:r>
            <a:r>
              <a:rPr lang="fr-FR" b="1" dirty="0">
                <a:solidFill>
                  <a:srgbClr val="FF0000"/>
                </a:solidFill>
                <a:sym typeface="Symbol"/>
              </a:rPr>
              <a:t> </a:t>
            </a:r>
            <a:r>
              <a:rPr lang="fr-FR" b="1" dirty="0">
                <a:solidFill>
                  <a:schemeClr val="bg1"/>
                </a:solidFill>
                <a:sym typeface="Symbol"/>
              </a:rPr>
              <a:t></a:t>
            </a:r>
            <a:r>
              <a:rPr lang="fr-FR" dirty="0">
                <a:sym typeface="Symbol"/>
              </a:rPr>
              <a:t> </a:t>
            </a:r>
            <a:endParaRPr lang="fr-FR" dirty="0"/>
          </a:p>
        </p:txBody>
      </p:sp>
      <p:sp>
        <p:nvSpPr>
          <p:cNvPr id="32" name="ZoneTexte 31">
            <a:extLst>
              <a:ext uri="{FF2B5EF4-FFF2-40B4-BE49-F238E27FC236}">
                <a16:creationId xmlns:a16="http://schemas.microsoft.com/office/drawing/2014/main" id="{96490B53-09CB-404E-8E7D-CEF14D3E4C12}"/>
              </a:ext>
            </a:extLst>
          </p:cNvPr>
          <p:cNvSpPr txBox="1"/>
          <p:nvPr/>
        </p:nvSpPr>
        <p:spPr>
          <a:xfrm>
            <a:off x="432760" y="3889237"/>
            <a:ext cx="8681223" cy="923330"/>
          </a:xfrm>
          <a:prstGeom prst="rect">
            <a:avLst/>
          </a:prstGeom>
          <a:noFill/>
        </p:spPr>
        <p:txBody>
          <a:bodyPr wrap="none" rtlCol="0">
            <a:spAutoFit/>
          </a:bodyPr>
          <a:lstStyle/>
          <a:p>
            <a:r>
              <a:rPr lang="fr-FR" dirty="0"/>
              <a:t>Les piques étant 4-1, on se rabat sur la manœuvre de </a:t>
            </a:r>
            <a:r>
              <a:rPr lang="fr-FR" dirty="0" err="1"/>
              <a:t>Guillemard</a:t>
            </a:r>
            <a:r>
              <a:rPr lang="fr-FR" dirty="0"/>
              <a:t>. Roi de Carreau puis </a:t>
            </a:r>
          </a:p>
          <a:p>
            <a:r>
              <a:rPr lang="fr-FR" dirty="0"/>
              <a:t>As et petit vers la Dame. Il nous faut les Carreaux 3-3 ou 4-2 avec les 4 carreaux dans la</a:t>
            </a:r>
          </a:p>
          <a:p>
            <a:r>
              <a:rPr lang="fr-FR" dirty="0"/>
              <a:t>main possédant les 4 Piques.</a:t>
            </a:r>
          </a:p>
        </p:txBody>
      </p:sp>
      <p:sp>
        <p:nvSpPr>
          <p:cNvPr id="8" name="Espace réservé du numéro de diapositive 7">
            <a:extLst>
              <a:ext uri="{FF2B5EF4-FFF2-40B4-BE49-F238E27FC236}">
                <a16:creationId xmlns:a16="http://schemas.microsoft.com/office/drawing/2014/main" id="{FD0ED3CC-415D-1948-A2D9-3D04272ACCC3}"/>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15</a:t>
            </a:fld>
            <a:endParaRPr kumimoji="0" lang="en-US"/>
          </a:p>
        </p:txBody>
      </p:sp>
      <p:sp>
        <p:nvSpPr>
          <p:cNvPr id="16" name="ZoneTexte 15">
            <a:extLst>
              <a:ext uri="{FF2B5EF4-FFF2-40B4-BE49-F238E27FC236}">
                <a16:creationId xmlns:a16="http://schemas.microsoft.com/office/drawing/2014/main" id="{11D951E0-711E-BD47-B3C5-E87EFE85092A}"/>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2238354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6" grpId="0" animBg="1"/>
      <p:bldP spid="27" grpId="0"/>
      <p:bldP spid="3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AAB17EA2-CF2B-8545-97FC-9D0C0C62CE98}"/>
              </a:ext>
            </a:extLst>
          </p:cNvPr>
          <p:cNvSpPr txBox="1"/>
          <p:nvPr/>
        </p:nvSpPr>
        <p:spPr>
          <a:xfrm>
            <a:off x="353961" y="722671"/>
            <a:ext cx="4374018" cy="369332"/>
          </a:xfrm>
          <a:prstGeom prst="rect">
            <a:avLst/>
          </a:prstGeom>
          <a:noFill/>
        </p:spPr>
        <p:txBody>
          <a:bodyPr wrap="none" rtlCol="0">
            <a:spAutoFit/>
          </a:bodyPr>
          <a:lstStyle/>
          <a:p>
            <a:r>
              <a:rPr lang="fr-FR" b="1" u="sng" dirty="0"/>
              <a:t>Donne 1 : </a:t>
            </a:r>
            <a:r>
              <a:rPr lang="fr-FR" dirty="0"/>
              <a:t>Sud joue 6</a:t>
            </a:r>
            <a:r>
              <a:rPr lang="fr-FR" b="1" dirty="0">
                <a:solidFill>
                  <a:schemeClr val="bg1"/>
                </a:solidFill>
                <a:sym typeface="Symbol"/>
              </a:rPr>
              <a:t></a:t>
            </a:r>
            <a:r>
              <a:rPr lang="fr-FR" dirty="0"/>
              <a:t> sur l’entame du 4</a:t>
            </a:r>
            <a:r>
              <a:rPr lang="fr-FR" b="1" dirty="0">
                <a:solidFill>
                  <a:schemeClr val="bg1"/>
                </a:solidFill>
                <a:sym typeface="Symbol"/>
              </a:rPr>
              <a:t></a:t>
            </a:r>
            <a:endParaRPr lang="fr-FR" dirty="0"/>
          </a:p>
        </p:txBody>
      </p:sp>
      <p:sp>
        <p:nvSpPr>
          <p:cNvPr id="5" name="ZoneTexte 4">
            <a:extLst>
              <a:ext uri="{FF2B5EF4-FFF2-40B4-BE49-F238E27FC236}">
                <a16:creationId xmlns:a16="http://schemas.microsoft.com/office/drawing/2014/main" id="{90831EAA-FB3D-924B-B025-57DDD8F89FF4}"/>
              </a:ext>
            </a:extLst>
          </p:cNvPr>
          <p:cNvSpPr txBox="1"/>
          <p:nvPr/>
        </p:nvSpPr>
        <p:spPr>
          <a:xfrm>
            <a:off x="353961" y="3588775"/>
            <a:ext cx="4473404" cy="646331"/>
          </a:xfrm>
          <a:prstGeom prst="rect">
            <a:avLst/>
          </a:prstGeom>
          <a:noFill/>
        </p:spPr>
        <p:txBody>
          <a:bodyPr wrap="none" rtlCol="0">
            <a:spAutoFit/>
          </a:bodyPr>
          <a:lstStyle/>
          <a:p>
            <a:r>
              <a:rPr lang="fr-FR" b="1" u="sng" dirty="0"/>
              <a:t>Donne 2 : </a:t>
            </a:r>
            <a:r>
              <a:rPr lang="fr-FR" dirty="0"/>
              <a:t>Sud joue 6</a:t>
            </a:r>
            <a:r>
              <a:rPr lang="fr-FR" b="1" dirty="0">
                <a:solidFill>
                  <a:srgbClr val="FF0000"/>
                </a:solidFill>
                <a:sym typeface="Symbol"/>
              </a:rPr>
              <a:t></a:t>
            </a:r>
            <a:r>
              <a:rPr lang="fr-FR" dirty="0"/>
              <a:t> sur l’entame du 10</a:t>
            </a:r>
            <a:r>
              <a:rPr lang="fr-FR" b="1" dirty="0">
                <a:solidFill>
                  <a:schemeClr val="bg1"/>
                </a:solidFill>
                <a:sym typeface="Symbol"/>
              </a:rPr>
              <a:t></a:t>
            </a:r>
          </a:p>
          <a:p>
            <a:r>
              <a:rPr lang="fr-FR" dirty="0">
                <a:sym typeface="Symbol"/>
              </a:rPr>
              <a:t>Comment réaliser 13 levées</a:t>
            </a:r>
            <a:r>
              <a:rPr lang="fr-FR" dirty="0">
                <a:solidFill>
                  <a:schemeClr val="bg1"/>
                </a:solidFill>
                <a:sym typeface="Symbol"/>
              </a:rPr>
              <a:t> </a:t>
            </a:r>
            <a:r>
              <a:rPr lang="fr-FR" dirty="0">
                <a:sym typeface="Symbol"/>
              </a:rPr>
              <a:t>?</a:t>
            </a:r>
            <a:endParaRPr lang="fr-FR" dirty="0"/>
          </a:p>
        </p:txBody>
      </p:sp>
      <p:pic>
        <p:nvPicPr>
          <p:cNvPr id="6" name="Image 5">
            <a:extLst>
              <a:ext uri="{FF2B5EF4-FFF2-40B4-BE49-F238E27FC236}">
                <a16:creationId xmlns:a16="http://schemas.microsoft.com/office/drawing/2014/main" id="{1B961C76-B506-254C-A5A0-7D939EA6E2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13497" y="1328174"/>
            <a:ext cx="1016000" cy="1016000"/>
          </a:xfrm>
          <a:prstGeom prst="rect">
            <a:avLst/>
          </a:prstGeom>
        </p:spPr>
      </p:pic>
      <p:sp>
        <p:nvSpPr>
          <p:cNvPr id="7" name="Text Box 1">
            <a:extLst>
              <a:ext uri="{FF2B5EF4-FFF2-40B4-BE49-F238E27FC236}">
                <a16:creationId xmlns:a16="http://schemas.microsoft.com/office/drawing/2014/main" id="{F93BD8DF-B633-1B44-ADCE-D30E1D5067F5}"/>
              </a:ext>
            </a:extLst>
          </p:cNvPr>
          <p:cNvSpPr txBox="1">
            <a:spLocks noChangeArrowheads="1"/>
          </p:cNvSpPr>
          <p:nvPr/>
        </p:nvSpPr>
        <p:spPr bwMode="auto">
          <a:xfrm>
            <a:off x="6313497" y="330222"/>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A973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AV9632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RX</a:t>
            </a:r>
            <a:endParaRPr kumimoji="0" lang="fr-FR" sz="2400" b="0" i="0" u="none" strike="noStrike" cap="none" normalizeH="0" baseline="0" dirty="0">
              <a:ln>
                <a:noFill/>
              </a:ln>
              <a:solidFill>
                <a:srgbClr val="000000"/>
              </a:solidFill>
              <a:effectLst/>
              <a:latin typeface="Arial" charset="0"/>
            </a:endParaRPr>
          </a:p>
        </p:txBody>
      </p:sp>
      <p:sp>
        <p:nvSpPr>
          <p:cNvPr id="8" name="Text Box 1">
            <a:extLst>
              <a:ext uri="{FF2B5EF4-FFF2-40B4-BE49-F238E27FC236}">
                <a16:creationId xmlns:a16="http://schemas.microsoft.com/office/drawing/2014/main" id="{10356A51-7948-C64D-AEFE-92C0023D154C}"/>
              </a:ext>
            </a:extLst>
          </p:cNvPr>
          <p:cNvSpPr txBox="1">
            <a:spLocks noChangeArrowheads="1"/>
          </p:cNvSpPr>
          <p:nvPr/>
        </p:nvSpPr>
        <p:spPr bwMode="auto">
          <a:xfrm>
            <a:off x="6386052" y="2506390"/>
            <a:ext cx="841845" cy="838200"/>
          </a:xfrm>
          <a:prstGeom prst="rect">
            <a:avLst/>
          </a:prstGeom>
          <a:solidFill>
            <a:schemeClr val="tx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ea typeface="ÇlÇr ñæí©" charset="0"/>
              </a:rPr>
              <a:t>RV</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5</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9752</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ADV962</a:t>
            </a:r>
            <a:endParaRPr kumimoji="0" lang="fr-FR" sz="2400" b="0" i="0" u="none" strike="noStrike" cap="none" normalizeH="0" baseline="0" dirty="0">
              <a:ln>
                <a:noFill/>
              </a:ln>
              <a:solidFill>
                <a:srgbClr val="000000"/>
              </a:solidFill>
              <a:effectLst/>
              <a:latin typeface="Arial" charset="0"/>
            </a:endParaRPr>
          </a:p>
        </p:txBody>
      </p:sp>
      <p:sp>
        <p:nvSpPr>
          <p:cNvPr id="9" name="ZoneTexte 8">
            <a:extLst>
              <a:ext uri="{FF2B5EF4-FFF2-40B4-BE49-F238E27FC236}">
                <a16:creationId xmlns:a16="http://schemas.microsoft.com/office/drawing/2014/main" id="{C02AD4F8-4792-AF47-932E-336A9186A72A}"/>
              </a:ext>
            </a:extLst>
          </p:cNvPr>
          <p:cNvSpPr txBox="1"/>
          <p:nvPr/>
        </p:nvSpPr>
        <p:spPr>
          <a:xfrm>
            <a:off x="353960" y="1363424"/>
            <a:ext cx="5688352" cy="1200329"/>
          </a:xfrm>
          <a:prstGeom prst="rect">
            <a:avLst/>
          </a:prstGeom>
          <a:noFill/>
        </p:spPr>
        <p:txBody>
          <a:bodyPr wrap="none" rtlCol="0">
            <a:spAutoFit/>
          </a:bodyPr>
          <a:lstStyle/>
          <a:p>
            <a:r>
              <a:rPr lang="fr-FR" dirty="0"/>
              <a:t>Mise sur la voie :</a:t>
            </a:r>
          </a:p>
          <a:p>
            <a:r>
              <a:rPr lang="fr-FR" dirty="0"/>
              <a:t>Il y a 10 levées de tête (1 à cœur, 1 à carreau, 2 à Pique, et </a:t>
            </a:r>
          </a:p>
          <a:p>
            <a:r>
              <a:rPr lang="fr-FR" dirty="0"/>
              <a:t>6 à trèfle ).</a:t>
            </a:r>
          </a:p>
          <a:p>
            <a:r>
              <a:rPr lang="fr-FR" dirty="0"/>
              <a:t>Ou trouver les deux levées manquantes?</a:t>
            </a:r>
          </a:p>
        </p:txBody>
      </p:sp>
      <p:pic>
        <p:nvPicPr>
          <p:cNvPr id="10" name="Image 9">
            <a:extLst>
              <a:ext uri="{FF2B5EF4-FFF2-40B4-BE49-F238E27FC236}">
                <a16:creationId xmlns:a16="http://schemas.microsoft.com/office/drawing/2014/main" id="{7041835F-6234-254A-8D18-7ECCA84128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9680" y="4552663"/>
            <a:ext cx="1016000" cy="1016000"/>
          </a:xfrm>
          <a:prstGeom prst="rect">
            <a:avLst/>
          </a:prstGeom>
        </p:spPr>
      </p:pic>
      <p:sp>
        <p:nvSpPr>
          <p:cNvPr id="11" name="Text Box 1">
            <a:extLst>
              <a:ext uri="{FF2B5EF4-FFF2-40B4-BE49-F238E27FC236}">
                <a16:creationId xmlns:a16="http://schemas.microsoft.com/office/drawing/2014/main" id="{0F8FFB32-5EE7-3441-B0DF-C54A4BAE91D4}"/>
              </a:ext>
            </a:extLst>
          </p:cNvPr>
          <p:cNvSpPr txBox="1">
            <a:spLocks noChangeArrowheads="1"/>
          </p:cNvSpPr>
          <p:nvPr/>
        </p:nvSpPr>
        <p:spPr bwMode="auto">
          <a:xfrm>
            <a:off x="6415096" y="3596367"/>
            <a:ext cx="977741"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ADV9742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RV5</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6A4B67AF-B329-9D48-89B0-BB6C1122D609}"/>
              </a:ext>
            </a:extLst>
          </p:cNvPr>
          <p:cNvSpPr txBox="1">
            <a:spLocks noChangeArrowheads="1"/>
          </p:cNvSpPr>
          <p:nvPr/>
        </p:nvSpPr>
        <p:spPr bwMode="auto">
          <a:xfrm>
            <a:off x="6490480" y="5686760"/>
            <a:ext cx="965200" cy="838200"/>
          </a:xfrm>
          <a:prstGeom prst="rect">
            <a:avLst/>
          </a:prstGeom>
          <a:solidFill>
            <a:schemeClr val="tx2"/>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AR642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R3</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X87</a:t>
            </a:r>
            <a:endParaRPr kumimoji="0" lang="en-GB" sz="1100" b="0" i="0" u="none" strike="noStrike" cap="none" normalizeH="0" baseline="0" dirty="0">
              <a:ln>
                <a:noFill/>
              </a:ln>
              <a:solidFill>
                <a:srgbClr val="FF0000"/>
              </a:solidFill>
              <a:effectLst/>
              <a:latin typeface="Times New Roman" charset="0"/>
              <a:ea typeface="ÇlÇr ñæí©" charset="0"/>
            </a:endParaRPr>
          </a:p>
          <a:p>
            <a:pPr lvl="0"/>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A43</a:t>
            </a:r>
            <a:endParaRPr kumimoji="0" lang="fr-FR" sz="2400" b="0" i="0" u="none" strike="noStrike" cap="none" normalizeH="0" baseline="0" dirty="0">
              <a:ln>
                <a:noFill/>
              </a:ln>
              <a:solidFill>
                <a:srgbClr val="000000"/>
              </a:solidFill>
              <a:effectLst/>
              <a:latin typeface="Arial" charset="0"/>
            </a:endParaRPr>
          </a:p>
        </p:txBody>
      </p:sp>
      <p:sp>
        <p:nvSpPr>
          <p:cNvPr id="13" name="ZoneTexte 12">
            <a:extLst>
              <a:ext uri="{FF2B5EF4-FFF2-40B4-BE49-F238E27FC236}">
                <a16:creationId xmlns:a16="http://schemas.microsoft.com/office/drawing/2014/main" id="{D409A780-917C-7949-BDED-316F4033046B}"/>
              </a:ext>
            </a:extLst>
          </p:cNvPr>
          <p:cNvSpPr txBox="1"/>
          <p:nvPr/>
        </p:nvSpPr>
        <p:spPr>
          <a:xfrm>
            <a:off x="353960" y="4137195"/>
            <a:ext cx="5868273" cy="1200329"/>
          </a:xfrm>
          <a:prstGeom prst="rect">
            <a:avLst/>
          </a:prstGeom>
          <a:noFill/>
        </p:spPr>
        <p:txBody>
          <a:bodyPr wrap="none" rtlCol="0">
            <a:spAutoFit/>
          </a:bodyPr>
          <a:lstStyle/>
          <a:p>
            <a:endParaRPr lang="fr-FR" dirty="0"/>
          </a:p>
          <a:p>
            <a:r>
              <a:rPr lang="fr-FR" dirty="0"/>
              <a:t>Mise sur la voie :</a:t>
            </a:r>
          </a:p>
          <a:p>
            <a:r>
              <a:rPr lang="fr-FR" dirty="0"/>
              <a:t>Il y a 12 levées de tête. Quelle couleur peut nous donner la</a:t>
            </a:r>
          </a:p>
          <a:p>
            <a:r>
              <a:rPr lang="fr-FR" dirty="0"/>
              <a:t>Treizième ?</a:t>
            </a:r>
          </a:p>
        </p:txBody>
      </p:sp>
      <p:sp>
        <p:nvSpPr>
          <p:cNvPr id="17" name="ZoneTexte 16">
            <a:extLst>
              <a:ext uri="{FF2B5EF4-FFF2-40B4-BE49-F238E27FC236}">
                <a16:creationId xmlns:a16="http://schemas.microsoft.com/office/drawing/2014/main" id="{FBBDA964-1B62-9341-9EDE-1FD234154B57}"/>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18" name="Rectangle 17">
            <a:extLst>
              <a:ext uri="{FF2B5EF4-FFF2-40B4-BE49-F238E27FC236}">
                <a16:creationId xmlns:a16="http://schemas.microsoft.com/office/drawing/2014/main" id="{F11F5CB8-C354-FA49-916F-B1440EBDB2C4}"/>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2" name="Espace réservé du numéro de diapositive 1">
            <a:extLst>
              <a:ext uri="{FF2B5EF4-FFF2-40B4-BE49-F238E27FC236}">
                <a16:creationId xmlns:a16="http://schemas.microsoft.com/office/drawing/2014/main" id="{7EAB4831-0F78-9F4B-9AE1-9383B7E97232}"/>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16</a:t>
            </a:fld>
            <a:endParaRPr kumimoji="0" lang="en-US"/>
          </a:p>
        </p:txBody>
      </p:sp>
      <p:sp>
        <p:nvSpPr>
          <p:cNvPr id="16" name="ZoneTexte 15">
            <a:extLst>
              <a:ext uri="{FF2B5EF4-FFF2-40B4-BE49-F238E27FC236}">
                <a16:creationId xmlns:a16="http://schemas.microsoft.com/office/drawing/2014/main" id="{EE987169-6D40-E448-A594-34A3A9D21DB1}"/>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3774876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AAB17EA2-CF2B-8545-97FC-9D0C0C62CE98}"/>
              </a:ext>
            </a:extLst>
          </p:cNvPr>
          <p:cNvSpPr txBox="1"/>
          <p:nvPr/>
        </p:nvSpPr>
        <p:spPr>
          <a:xfrm>
            <a:off x="353961" y="722671"/>
            <a:ext cx="4927375" cy="923330"/>
          </a:xfrm>
          <a:prstGeom prst="rect">
            <a:avLst/>
          </a:prstGeom>
          <a:noFill/>
        </p:spPr>
        <p:txBody>
          <a:bodyPr wrap="none" rtlCol="0">
            <a:spAutoFit/>
          </a:bodyPr>
          <a:lstStyle/>
          <a:p>
            <a:r>
              <a:rPr lang="fr-FR" b="1" u="sng" dirty="0"/>
              <a:t>Donne 3 : </a:t>
            </a:r>
            <a:r>
              <a:rPr lang="fr-FR" dirty="0"/>
              <a:t>Sud joue 6</a:t>
            </a:r>
            <a:r>
              <a:rPr lang="fr-FR" b="1" dirty="0">
                <a:solidFill>
                  <a:srgbClr val="FF0000"/>
                </a:solidFill>
                <a:sym typeface="Symbol"/>
              </a:rPr>
              <a:t></a:t>
            </a:r>
            <a:r>
              <a:rPr lang="fr-FR" dirty="0"/>
              <a:t> sur l’entame du 9</a:t>
            </a:r>
            <a:r>
              <a:rPr lang="en-GB" b="1" dirty="0">
                <a:solidFill>
                  <a:srgbClr val="FF0000"/>
                </a:solidFill>
                <a:latin typeface="Times New Roman" charset="0"/>
                <a:ea typeface="ÇlÇr ñæí©" charset="0"/>
                <a:sym typeface="Symbol" charset="0"/>
              </a:rPr>
              <a:t></a:t>
            </a:r>
          </a:p>
          <a:p>
            <a:r>
              <a:rPr lang="en-GB" dirty="0">
                <a:latin typeface="Times New Roman" charset="0"/>
                <a:sym typeface="Symbol" charset="0"/>
              </a:rPr>
              <a:t>Est a </a:t>
            </a:r>
            <a:r>
              <a:rPr lang="en-GB" dirty="0" err="1">
                <a:latin typeface="Times New Roman" charset="0"/>
                <a:sym typeface="Symbol" charset="0"/>
              </a:rPr>
              <a:t>ouvert</a:t>
            </a:r>
            <a:r>
              <a:rPr lang="en-GB" dirty="0">
                <a:latin typeface="Times New Roman" charset="0"/>
                <a:sym typeface="Symbol" charset="0"/>
              </a:rPr>
              <a:t> de 3</a:t>
            </a:r>
            <a:r>
              <a:rPr lang="en-GB" b="1" dirty="0">
                <a:solidFill>
                  <a:srgbClr val="FF0000"/>
                </a:solidFill>
                <a:latin typeface="Times New Roman" charset="0"/>
                <a:ea typeface="ÇlÇr ñæí©" charset="0"/>
                <a:sym typeface="Symbol" charset="0"/>
              </a:rPr>
              <a:t></a:t>
            </a:r>
          </a:p>
          <a:p>
            <a:r>
              <a:rPr lang="en-GB" dirty="0">
                <a:latin typeface="Times New Roman" charset="0"/>
                <a:sym typeface="Symbol" charset="0"/>
              </a:rPr>
              <a:t>Les 11 </a:t>
            </a:r>
            <a:r>
              <a:rPr lang="en-GB" dirty="0" err="1">
                <a:latin typeface="Times New Roman" charset="0"/>
                <a:sym typeface="Symbol" charset="0"/>
              </a:rPr>
              <a:t>levées</a:t>
            </a:r>
            <a:r>
              <a:rPr lang="en-GB" dirty="0">
                <a:latin typeface="Times New Roman" charset="0"/>
                <a:sym typeface="Symbol" charset="0"/>
              </a:rPr>
              <a:t> </a:t>
            </a:r>
            <a:r>
              <a:rPr lang="en-GB" dirty="0" err="1">
                <a:latin typeface="Times New Roman" charset="0"/>
                <a:sym typeface="Symbol" charset="0"/>
              </a:rPr>
              <a:t>sont</a:t>
            </a:r>
            <a:r>
              <a:rPr lang="en-GB" dirty="0">
                <a:latin typeface="Times New Roman" charset="0"/>
                <a:sym typeface="Symbol" charset="0"/>
              </a:rPr>
              <a:t> </a:t>
            </a:r>
            <a:r>
              <a:rPr lang="en-GB" dirty="0" err="1">
                <a:latin typeface="Times New Roman" charset="0"/>
                <a:sym typeface="Symbol" charset="0"/>
              </a:rPr>
              <a:t>évidentes</a:t>
            </a:r>
            <a:r>
              <a:rPr lang="en-GB" dirty="0">
                <a:latin typeface="Times New Roman" charset="0"/>
                <a:sym typeface="Symbol" charset="0"/>
              </a:rPr>
              <a:t>, comment </a:t>
            </a:r>
            <a:r>
              <a:rPr lang="en-GB" dirty="0" err="1">
                <a:latin typeface="Times New Roman" charset="0"/>
                <a:sym typeface="Symbol" charset="0"/>
              </a:rPr>
              <a:t>en</a:t>
            </a:r>
            <a:r>
              <a:rPr lang="en-GB" dirty="0">
                <a:latin typeface="Times New Roman" charset="0"/>
                <a:sym typeface="Symbol" charset="0"/>
              </a:rPr>
              <a:t> faire 12?</a:t>
            </a:r>
            <a:endParaRPr lang="fr-FR" dirty="0"/>
          </a:p>
        </p:txBody>
      </p:sp>
      <p:sp>
        <p:nvSpPr>
          <p:cNvPr id="5" name="ZoneTexte 4">
            <a:extLst>
              <a:ext uri="{FF2B5EF4-FFF2-40B4-BE49-F238E27FC236}">
                <a16:creationId xmlns:a16="http://schemas.microsoft.com/office/drawing/2014/main" id="{90831EAA-FB3D-924B-B025-57DDD8F89FF4}"/>
              </a:ext>
            </a:extLst>
          </p:cNvPr>
          <p:cNvSpPr txBox="1"/>
          <p:nvPr/>
        </p:nvSpPr>
        <p:spPr>
          <a:xfrm>
            <a:off x="353961" y="3588775"/>
            <a:ext cx="5786199" cy="369332"/>
          </a:xfrm>
          <a:prstGeom prst="rect">
            <a:avLst/>
          </a:prstGeom>
          <a:noFill/>
        </p:spPr>
        <p:txBody>
          <a:bodyPr wrap="none" rtlCol="0">
            <a:spAutoFit/>
          </a:bodyPr>
          <a:lstStyle/>
          <a:p>
            <a:r>
              <a:rPr lang="fr-FR" b="1" u="sng" dirty="0"/>
              <a:t>Donne 4 : </a:t>
            </a:r>
            <a:r>
              <a:rPr lang="fr-FR" dirty="0"/>
              <a:t>Sud joue 2</a:t>
            </a:r>
            <a:r>
              <a:rPr lang="fr-FR" b="1" dirty="0">
                <a:solidFill>
                  <a:srgbClr val="FF0000"/>
                </a:solidFill>
                <a:sym typeface="Symbol"/>
              </a:rPr>
              <a:t></a:t>
            </a:r>
            <a:r>
              <a:rPr lang="fr-FR" dirty="0"/>
              <a:t> sur l’entame du Valet de Carreau,</a:t>
            </a:r>
          </a:p>
        </p:txBody>
      </p:sp>
      <p:pic>
        <p:nvPicPr>
          <p:cNvPr id="6" name="Image 5">
            <a:extLst>
              <a:ext uri="{FF2B5EF4-FFF2-40B4-BE49-F238E27FC236}">
                <a16:creationId xmlns:a16="http://schemas.microsoft.com/office/drawing/2014/main" id="{1B961C76-B506-254C-A5A0-7D939EA6E2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13497" y="1328174"/>
            <a:ext cx="1016000" cy="1016000"/>
          </a:xfrm>
          <a:prstGeom prst="rect">
            <a:avLst/>
          </a:prstGeom>
        </p:spPr>
      </p:pic>
      <p:sp>
        <p:nvSpPr>
          <p:cNvPr id="7" name="Text Box 1">
            <a:extLst>
              <a:ext uri="{FF2B5EF4-FFF2-40B4-BE49-F238E27FC236}">
                <a16:creationId xmlns:a16="http://schemas.microsoft.com/office/drawing/2014/main" id="{F93BD8DF-B633-1B44-ADCE-D30E1D5067F5}"/>
              </a:ext>
            </a:extLst>
          </p:cNvPr>
          <p:cNvSpPr txBox="1">
            <a:spLocks noChangeArrowheads="1"/>
          </p:cNvSpPr>
          <p:nvPr/>
        </p:nvSpPr>
        <p:spPr bwMode="auto">
          <a:xfrm>
            <a:off x="6313497" y="330222"/>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A53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AD103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865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V54</a:t>
            </a:r>
            <a:endParaRPr kumimoji="0" lang="fr-FR" sz="2400" b="0" i="0" u="none" strike="noStrike" cap="none" normalizeH="0" baseline="0" dirty="0">
              <a:ln>
                <a:noFill/>
              </a:ln>
              <a:solidFill>
                <a:srgbClr val="000000"/>
              </a:solidFill>
              <a:effectLst/>
              <a:latin typeface="Arial" charset="0"/>
            </a:endParaRPr>
          </a:p>
        </p:txBody>
      </p:sp>
      <p:sp>
        <p:nvSpPr>
          <p:cNvPr id="8" name="Text Box 1">
            <a:extLst>
              <a:ext uri="{FF2B5EF4-FFF2-40B4-BE49-F238E27FC236}">
                <a16:creationId xmlns:a16="http://schemas.microsoft.com/office/drawing/2014/main" id="{10356A51-7948-C64D-AEFE-92C0023D154C}"/>
              </a:ext>
            </a:extLst>
          </p:cNvPr>
          <p:cNvSpPr txBox="1">
            <a:spLocks noChangeArrowheads="1"/>
          </p:cNvSpPr>
          <p:nvPr/>
        </p:nvSpPr>
        <p:spPr bwMode="auto">
          <a:xfrm>
            <a:off x="6386052" y="2506390"/>
            <a:ext cx="914400" cy="838200"/>
          </a:xfrm>
          <a:prstGeom prst="rect">
            <a:avLst/>
          </a:prstGeom>
          <a:solidFill>
            <a:schemeClr val="tx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ea typeface="ÇlÇr ñæí©" charset="0"/>
              </a:rPr>
              <a:t>R86</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R986542</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A2</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A</a:t>
            </a:r>
            <a:endParaRPr kumimoji="0" lang="fr-FR" sz="2400" b="0" i="0" u="none" strike="noStrike" cap="none" normalizeH="0" baseline="0" dirty="0">
              <a:ln>
                <a:noFill/>
              </a:ln>
              <a:solidFill>
                <a:srgbClr val="000000"/>
              </a:solidFill>
              <a:effectLst/>
              <a:latin typeface="Arial" charset="0"/>
            </a:endParaRPr>
          </a:p>
        </p:txBody>
      </p:sp>
      <p:pic>
        <p:nvPicPr>
          <p:cNvPr id="10" name="Image 9">
            <a:extLst>
              <a:ext uri="{FF2B5EF4-FFF2-40B4-BE49-F238E27FC236}">
                <a16:creationId xmlns:a16="http://schemas.microsoft.com/office/drawing/2014/main" id="{7041835F-6234-254A-8D18-7ECCA84128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9680" y="4552663"/>
            <a:ext cx="1016000" cy="1016000"/>
          </a:xfrm>
          <a:prstGeom prst="rect">
            <a:avLst/>
          </a:prstGeom>
        </p:spPr>
      </p:pic>
      <p:sp>
        <p:nvSpPr>
          <p:cNvPr id="11" name="Text Box 1">
            <a:extLst>
              <a:ext uri="{FF2B5EF4-FFF2-40B4-BE49-F238E27FC236}">
                <a16:creationId xmlns:a16="http://schemas.microsoft.com/office/drawing/2014/main" id="{0F8FFB32-5EE7-3441-B0DF-C54A4BAE91D4}"/>
              </a:ext>
            </a:extLst>
          </p:cNvPr>
          <p:cNvSpPr txBox="1">
            <a:spLocks noChangeArrowheads="1"/>
          </p:cNvSpPr>
          <p:nvPr/>
        </p:nvSpPr>
        <p:spPr bwMode="auto">
          <a:xfrm>
            <a:off x="6415097" y="3596367"/>
            <a:ext cx="914400"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D94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R862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D7542</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6A4B67AF-B329-9D48-89B0-BB6C1122D609}"/>
              </a:ext>
            </a:extLst>
          </p:cNvPr>
          <p:cNvSpPr txBox="1">
            <a:spLocks noChangeArrowheads="1"/>
          </p:cNvSpPr>
          <p:nvPr/>
        </p:nvSpPr>
        <p:spPr bwMode="auto">
          <a:xfrm>
            <a:off x="6490480" y="5686760"/>
            <a:ext cx="914400" cy="838200"/>
          </a:xfrm>
          <a:prstGeom prst="rect">
            <a:avLst/>
          </a:prstGeom>
          <a:solidFill>
            <a:schemeClr val="tx2"/>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AX632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RV108</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A</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986</a:t>
            </a:r>
            <a:endParaRPr kumimoji="0" lang="fr-FR" sz="2400" b="0" i="0" u="none" strike="noStrike" cap="none" normalizeH="0" baseline="0" dirty="0">
              <a:ln>
                <a:noFill/>
              </a:ln>
              <a:solidFill>
                <a:srgbClr val="000000"/>
              </a:solidFill>
              <a:effectLst/>
              <a:latin typeface="Arial" charset="0"/>
            </a:endParaRPr>
          </a:p>
        </p:txBody>
      </p:sp>
      <p:sp>
        <p:nvSpPr>
          <p:cNvPr id="13" name="ZoneTexte 12">
            <a:extLst>
              <a:ext uri="{FF2B5EF4-FFF2-40B4-BE49-F238E27FC236}">
                <a16:creationId xmlns:a16="http://schemas.microsoft.com/office/drawing/2014/main" id="{D409A780-917C-7949-BDED-316F4033046B}"/>
              </a:ext>
            </a:extLst>
          </p:cNvPr>
          <p:cNvSpPr txBox="1"/>
          <p:nvPr/>
        </p:nvSpPr>
        <p:spPr>
          <a:xfrm>
            <a:off x="353960" y="4460498"/>
            <a:ext cx="5549468" cy="923330"/>
          </a:xfrm>
          <a:prstGeom prst="rect">
            <a:avLst/>
          </a:prstGeom>
          <a:noFill/>
        </p:spPr>
        <p:txBody>
          <a:bodyPr wrap="none" rtlCol="0">
            <a:spAutoFit/>
          </a:bodyPr>
          <a:lstStyle/>
          <a:p>
            <a:r>
              <a:rPr lang="fr-FR" dirty="0"/>
              <a:t>Mise sur la voie :</a:t>
            </a:r>
          </a:p>
          <a:p>
            <a:r>
              <a:rPr lang="fr-FR" dirty="0"/>
              <a:t>Il y a 3 levées de tête en dehors des atouts .Il faut donc </a:t>
            </a:r>
          </a:p>
          <a:p>
            <a:r>
              <a:rPr lang="fr-FR" dirty="0"/>
              <a:t>réaliser au moins 5 levées d’atout. A vous!</a:t>
            </a:r>
          </a:p>
        </p:txBody>
      </p:sp>
      <p:sp>
        <p:nvSpPr>
          <p:cNvPr id="17" name="ZoneTexte 16">
            <a:extLst>
              <a:ext uri="{FF2B5EF4-FFF2-40B4-BE49-F238E27FC236}">
                <a16:creationId xmlns:a16="http://schemas.microsoft.com/office/drawing/2014/main" id="{FBBDA964-1B62-9341-9EDE-1FD234154B57}"/>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18" name="Rectangle 17">
            <a:extLst>
              <a:ext uri="{FF2B5EF4-FFF2-40B4-BE49-F238E27FC236}">
                <a16:creationId xmlns:a16="http://schemas.microsoft.com/office/drawing/2014/main" id="{F11F5CB8-C354-FA49-916F-B1440EBDB2C4}"/>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19" name="ZoneTexte 18">
            <a:extLst>
              <a:ext uri="{FF2B5EF4-FFF2-40B4-BE49-F238E27FC236}">
                <a16:creationId xmlns:a16="http://schemas.microsoft.com/office/drawing/2014/main" id="{68C8F3B0-0392-A94F-B397-1B9C7E0FF68E}"/>
              </a:ext>
            </a:extLst>
          </p:cNvPr>
          <p:cNvSpPr txBox="1"/>
          <p:nvPr/>
        </p:nvSpPr>
        <p:spPr>
          <a:xfrm>
            <a:off x="353960" y="1734391"/>
            <a:ext cx="6261138" cy="1200329"/>
          </a:xfrm>
          <a:prstGeom prst="rect">
            <a:avLst/>
          </a:prstGeom>
          <a:noFill/>
        </p:spPr>
        <p:txBody>
          <a:bodyPr wrap="none" rtlCol="0">
            <a:spAutoFit/>
          </a:bodyPr>
          <a:lstStyle/>
          <a:p>
            <a:r>
              <a:rPr lang="fr-FR" dirty="0"/>
              <a:t>Mise sur la voie :</a:t>
            </a:r>
          </a:p>
          <a:p>
            <a:r>
              <a:rPr lang="fr-FR" dirty="0"/>
              <a:t>Il vous faut éliminer un Carreau de la main. Donc il </a:t>
            </a:r>
          </a:p>
          <a:p>
            <a:r>
              <a:rPr lang="fr-FR" dirty="0"/>
              <a:t>Faut donner la main à Ouest qui ne pourra rejouer que coupe </a:t>
            </a:r>
          </a:p>
          <a:p>
            <a:r>
              <a:rPr lang="fr-FR" dirty="0"/>
              <a:t>et défausse. A vous !</a:t>
            </a:r>
          </a:p>
        </p:txBody>
      </p:sp>
      <p:sp>
        <p:nvSpPr>
          <p:cNvPr id="2" name="Espace réservé du numéro de diapositive 1">
            <a:extLst>
              <a:ext uri="{FF2B5EF4-FFF2-40B4-BE49-F238E27FC236}">
                <a16:creationId xmlns:a16="http://schemas.microsoft.com/office/drawing/2014/main" id="{F38EF7A9-D1D2-164D-AD6A-4063D8976EBD}"/>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17</a:t>
            </a:fld>
            <a:endParaRPr kumimoji="0" lang="en-US"/>
          </a:p>
        </p:txBody>
      </p:sp>
      <p:sp>
        <p:nvSpPr>
          <p:cNvPr id="16" name="ZoneTexte 15">
            <a:extLst>
              <a:ext uri="{FF2B5EF4-FFF2-40B4-BE49-F238E27FC236}">
                <a16:creationId xmlns:a16="http://schemas.microsoft.com/office/drawing/2014/main" id="{3BDA780E-3B15-B44F-9DE8-EBAAE9FF9BEC}"/>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2860146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AAB17EA2-CF2B-8545-97FC-9D0C0C62CE98}"/>
              </a:ext>
            </a:extLst>
          </p:cNvPr>
          <p:cNvSpPr txBox="1"/>
          <p:nvPr/>
        </p:nvSpPr>
        <p:spPr>
          <a:xfrm>
            <a:off x="353961" y="722671"/>
            <a:ext cx="5417124" cy="369332"/>
          </a:xfrm>
          <a:prstGeom prst="rect">
            <a:avLst/>
          </a:prstGeom>
          <a:noFill/>
        </p:spPr>
        <p:txBody>
          <a:bodyPr wrap="none" rtlCol="0">
            <a:spAutoFit/>
          </a:bodyPr>
          <a:lstStyle/>
          <a:p>
            <a:r>
              <a:rPr lang="fr-FR" b="1" u="sng" dirty="0"/>
              <a:t>Donne 5 : </a:t>
            </a:r>
            <a:r>
              <a:rPr lang="fr-FR" dirty="0"/>
              <a:t>Sud joue 4</a:t>
            </a:r>
            <a:r>
              <a:rPr lang="fr-FR" b="1" dirty="0">
                <a:solidFill>
                  <a:srgbClr val="FF0000"/>
                </a:solidFill>
                <a:sym typeface="Symbol"/>
              </a:rPr>
              <a:t></a:t>
            </a:r>
            <a:r>
              <a:rPr lang="fr-FR" dirty="0"/>
              <a:t> sur l’entame du Roi de Trèfle.</a:t>
            </a:r>
          </a:p>
        </p:txBody>
      </p:sp>
      <p:sp>
        <p:nvSpPr>
          <p:cNvPr id="5" name="ZoneTexte 4">
            <a:extLst>
              <a:ext uri="{FF2B5EF4-FFF2-40B4-BE49-F238E27FC236}">
                <a16:creationId xmlns:a16="http://schemas.microsoft.com/office/drawing/2014/main" id="{90831EAA-FB3D-924B-B025-57DDD8F89FF4}"/>
              </a:ext>
            </a:extLst>
          </p:cNvPr>
          <p:cNvSpPr txBox="1"/>
          <p:nvPr/>
        </p:nvSpPr>
        <p:spPr>
          <a:xfrm>
            <a:off x="353961" y="3588775"/>
            <a:ext cx="5422125" cy="646331"/>
          </a:xfrm>
          <a:prstGeom prst="rect">
            <a:avLst/>
          </a:prstGeom>
          <a:noFill/>
        </p:spPr>
        <p:txBody>
          <a:bodyPr wrap="none" rtlCol="0">
            <a:spAutoFit/>
          </a:bodyPr>
          <a:lstStyle/>
          <a:p>
            <a:r>
              <a:rPr lang="fr-FR" b="1" u="sng" dirty="0"/>
              <a:t>Donne 6 : </a:t>
            </a:r>
            <a:r>
              <a:rPr lang="fr-FR" dirty="0"/>
              <a:t>Sud joue 6</a:t>
            </a:r>
            <a:r>
              <a:rPr lang="fr-FR" b="1" dirty="0">
                <a:solidFill>
                  <a:srgbClr val="000000"/>
                </a:solidFill>
                <a:sym typeface="Symbol"/>
              </a:rPr>
              <a:t></a:t>
            </a:r>
            <a:r>
              <a:rPr lang="fr-FR" dirty="0"/>
              <a:t> sur l’entame du 2 de Carreau.</a:t>
            </a:r>
          </a:p>
          <a:p>
            <a:r>
              <a:rPr lang="fr-FR" dirty="0"/>
              <a:t>A vous!</a:t>
            </a:r>
          </a:p>
        </p:txBody>
      </p:sp>
      <p:pic>
        <p:nvPicPr>
          <p:cNvPr id="6" name="Image 5">
            <a:extLst>
              <a:ext uri="{FF2B5EF4-FFF2-40B4-BE49-F238E27FC236}">
                <a16:creationId xmlns:a16="http://schemas.microsoft.com/office/drawing/2014/main" id="{1B961C76-B506-254C-A5A0-7D939EA6E2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13497" y="1328174"/>
            <a:ext cx="1016000" cy="1016000"/>
          </a:xfrm>
          <a:prstGeom prst="rect">
            <a:avLst/>
          </a:prstGeom>
        </p:spPr>
      </p:pic>
      <p:sp>
        <p:nvSpPr>
          <p:cNvPr id="7" name="Text Box 1">
            <a:extLst>
              <a:ext uri="{FF2B5EF4-FFF2-40B4-BE49-F238E27FC236}">
                <a16:creationId xmlns:a16="http://schemas.microsoft.com/office/drawing/2014/main" id="{F93BD8DF-B633-1B44-ADCE-D30E1D5067F5}"/>
              </a:ext>
            </a:extLst>
          </p:cNvPr>
          <p:cNvSpPr txBox="1">
            <a:spLocks noChangeArrowheads="1"/>
          </p:cNvSpPr>
          <p:nvPr/>
        </p:nvSpPr>
        <p:spPr bwMode="auto">
          <a:xfrm>
            <a:off x="6313497" y="330222"/>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AVX652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R974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62</a:t>
            </a:r>
            <a:endParaRPr kumimoji="0" lang="fr-FR" sz="2400" b="0" i="0" u="none" strike="noStrike" cap="none" normalizeH="0" baseline="0" dirty="0">
              <a:ln>
                <a:noFill/>
              </a:ln>
              <a:solidFill>
                <a:srgbClr val="000000"/>
              </a:solidFill>
              <a:effectLst/>
              <a:latin typeface="Arial" charset="0"/>
            </a:endParaRPr>
          </a:p>
        </p:txBody>
      </p:sp>
      <p:sp>
        <p:nvSpPr>
          <p:cNvPr id="8" name="Text Box 1">
            <a:extLst>
              <a:ext uri="{FF2B5EF4-FFF2-40B4-BE49-F238E27FC236}">
                <a16:creationId xmlns:a16="http://schemas.microsoft.com/office/drawing/2014/main" id="{10356A51-7948-C64D-AEFE-92C0023D154C}"/>
              </a:ext>
            </a:extLst>
          </p:cNvPr>
          <p:cNvSpPr txBox="1">
            <a:spLocks noChangeArrowheads="1"/>
          </p:cNvSpPr>
          <p:nvPr/>
        </p:nvSpPr>
        <p:spPr bwMode="auto">
          <a:xfrm>
            <a:off x="6386052" y="2506390"/>
            <a:ext cx="914400" cy="838200"/>
          </a:xfrm>
          <a:prstGeom prst="rect">
            <a:avLst/>
          </a:prstGeom>
          <a:solidFill>
            <a:schemeClr val="tx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ea typeface="ÇlÇr ñæí©" charset="0"/>
              </a:rPr>
              <a:t>-</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ADV65</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V742</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A753</a:t>
            </a:r>
            <a:endParaRPr kumimoji="0" lang="fr-FR" sz="2400" b="0" i="0" u="none" strike="noStrike" cap="none" normalizeH="0" baseline="0" dirty="0">
              <a:ln>
                <a:noFill/>
              </a:ln>
              <a:solidFill>
                <a:srgbClr val="000000"/>
              </a:solidFill>
              <a:effectLst/>
              <a:latin typeface="Arial" charset="0"/>
            </a:endParaRPr>
          </a:p>
        </p:txBody>
      </p:sp>
      <p:pic>
        <p:nvPicPr>
          <p:cNvPr id="10" name="Image 9">
            <a:extLst>
              <a:ext uri="{FF2B5EF4-FFF2-40B4-BE49-F238E27FC236}">
                <a16:creationId xmlns:a16="http://schemas.microsoft.com/office/drawing/2014/main" id="{7041835F-6234-254A-8D18-7ECCA84128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9680" y="4552663"/>
            <a:ext cx="1016000" cy="1016000"/>
          </a:xfrm>
          <a:prstGeom prst="rect">
            <a:avLst/>
          </a:prstGeom>
        </p:spPr>
      </p:pic>
      <p:sp>
        <p:nvSpPr>
          <p:cNvPr id="11" name="Text Box 1">
            <a:extLst>
              <a:ext uri="{FF2B5EF4-FFF2-40B4-BE49-F238E27FC236}">
                <a16:creationId xmlns:a16="http://schemas.microsoft.com/office/drawing/2014/main" id="{0F8FFB32-5EE7-3441-B0DF-C54A4BAE91D4}"/>
              </a:ext>
            </a:extLst>
          </p:cNvPr>
          <p:cNvSpPr txBox="1">
            <a:spLocks noChangeArrowheads="1"/>
          </p:cNvSpPr>
          <p:nvPr/>
        </p:nvSpPr>
        <p:spPr bwMode="auto">
          <a:xfrm>
            <a:off x="6415097" y="3596367"/>
            <a:ext cx="914400"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AVX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ADX87</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ADVX</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6A4B67AF-B329-9D48-89B0-BB6C1122D609}"/>
              </a:ext>
            </a:extLst>
          </p:cNvPr>
          <p:cNvSpPr txBox="1">
            <a:spLocks noChangeArrowheads="1"/>
          </p:cNvSpPr>
          <p:nvPr/>
        </p:nvSpPr>
        <p:spPr bwMode="auto">
          <a:xfrm>
            <a:off x="6490480" y="5686760"/>
            <a:ext cx="965200" cy="838200"/>
          </a:xfrm>
          <a:prstGeom prst="rect">
            <a:avLst/>
          </a:prstGeom>
          <a:solidFill>
            <a:schemeClr val="tx2"/>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RD97543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D75</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53</a:t>
            </a:r>
            <a:endParaRPr kumimoji="0" lang="fr-FR" sz="2400" b="0" i="0" u="none" strike="noStrike" cap="none" normalizeH="0" baseline="0" dirty="0">
              <a:ln>
                <a:noFill/>
              </a:ln>
              <a:solidFill>
                <a:srgbClr val="000000"/>
              </a:solidFill>
              <a:effectLst/>
              <a:latin typeface="Arial" charset="0"/>
            </a:endParaRPr>
          </a:p>
        </p:txBody>
      </p:sp>
      <p:sp>
        <p:nvSpPr>
          <p:cNvPr id="13" name="ZoneTexte 12">
            <a:extLst>
              <a:ext uri="{FF2B5EF4-FFF2-40B4-BE49-F238E27FC236}">
                <a16:creationId xmlns:a16="http://schemas.microsoft.com/office/drawing/2014/main" id="{D409A780-917C-7949-BDED-316F4033046B}"/>
              </a:ext>
            </a:extLst>
          </p:cNvPr>
          <p:cNvSpPr txBox="1"/>
          <p:nvPr/>
        </p:nvSpPr>
        <p:spPr>
          <a:xfrm>
            <a:off x="353960" y="4460498"/>
            <a:ext cx="5181483" cy="923330"/>
          </a:xfrm>
          <a:prstGeom prst="rect">
            <a:avLst/>
          </a:prstGeom>
          <a:noFill/>
        </p:spPr>
        <p:txBody>
          <a:bodyPr wrap="none" rtlCol="0">
            <a:spAutoFit/>
          </a:bodyPr>
          <a:lstStyle/>
          <a:p>
            <a:r>
              <a:rPr lang="fr-FR" dirty="0"/>
              <a:t>Mise sur la voie :</a:t>
            </a:r>
          </a:p>
          <a:p>
            <a:r>
              <a:rPr lang="fr-FR" dirty="0"/>
              <a:t>Il y a 9 levées avec les atouts .Il faut donc réaliser 3 </a:t>
            </a:r>
          </a:p>
          <a:p>
            <a:r>
              <a:rPr lang="fr-FR" dirty="0"/>
              <a:t>levées supplémentaires. Comment y arriver?</a:t>
            </a:r>
          </a:p>
        </p:txBody>
      </p:sp>
      <p:sp>
        <p:nvSpPr>
          <p:cNvPr id="17" name="ZoneTexte 16">
            <a:extLst>
              <a:ext uri="{FF2B5EF4-FFF2-40B4-BE49-F238E27FC236}">
                <a16:creationId xmlns:a16="http://schemas.microsoft.com/office/drawing/2014/main" id="{FBBDA964-1B62-9341-9EDE-1FD234154B57}"/>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18" name="Rectangle 17">
            <a:extLst>
              <a:ext uri="{FF2B5EF4-FFF2-40B4-BE49-F238E27FC236}">
                <a16:creationId xmlns:a16="http://schemas.microsoft.com/office/drawing/2014/main" id="{F11F5CB8-C354-FA49-916F-B1440EBDB2C4}"/>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19" name="ZoneTexte 18">
            <a:extLst>
              <a:ext uri="{FF2B5EF4-FFF2-40B4-BE49-F238E27FC236}">
                <a16:creationId xmlns:a16="http://schemas.microsoft.com/office/drawing/2014/main" id="{68C8F3B0-0392-A94F-B397-1B9C7E0FF68E}"/>
              </a:ext>
            </a:extLst>
          </p:cNvPr>
          <p:cNvSpPr txBox="1"/>
          <p:nvPr/>
        </p:nvSpPr>
        <p:spPr>
          <a:xfrm>
            <a:off x="353960" y="1304208"/>
            <a:ext cx="5794791" cy="923330"/>
          </a:xfrm>
          <a:prstGeom prst="rect">
            <a:avLst/>
          </a:prstGeom>
          <a:noFill/>
        </p:spPr>
        <p:txBody>
          <a:bodyPr wrap="none" rtlCol="0">
            <a:spAutoFit/>
          </a:bodyPr>
          <a:lstStyle/>
          <a:p>
            <a:r>
              <a:rPr lang="fr-FR" dirty="0"/>
              <a:t>Mise sur la voie :</a:t>
            </a:r>
          </a:p>
          <a:p>
            <a:r>
              <a:rPr lang="fr-FR" dirty="0"/>
              <a:t>Il y a 2 levées en dehors des atouts .Il faut donc réaliser 8 </a:t>
            </a:r>
          </a:p>
          <a:p>
            <a:r>
              <a:rPr lang="fr-FR" dirty="0"/>
              <a:t>levées d’atout. A vous!</a:t>
            </a:r>
          </a:p>
        </p:txBody>
      </p:sp>
      <p:sp>
        <p:nvSpPr>
          <p:cNvPr id="2" name="Espace réservé du numéro de diapositive 1">
            <a:extLst>
              <a:ext uri="{FF2B5EF4-FFF2-40B4-BE49-F238E27FC236}">
                <a16:creationId xmlns:a16="http://schemas.microsoft.com/office/drawing/2014/main" id="{BDB8A849-D135-7441-9F27-3B94E67D0BED}"/>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18</a:t>
            </a:fld>
            <a:endParaRPr kumimoji="0" lang="en-US"/>
          </a:p>
        </p:txBody>
      </p:sp>
      <p:sp>
        <p:nvSpPr>
          <p:cNvPr id="16" name="ZoneTexte 15">
            <a:extLst>
              <a:ext uri="{FF2B5EF4-FFF2-40B4-BE49-F238E27FC236}">
                <a16:creationId xmlns:a16="http://schemas.microsoft.com/office/drawing/2014/main" id="{18CF1FA6-BE2E-9944-B2B4-330DDAF9C9E3}"/>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3280057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AAB17EA2-CF2B-8545-97FC-9D0C0C62CE98}"/>
              </a:ext>
            </a:extLst>
          </p:cNvPr>
          <p:cNvSpPr txBox="1"/>
          <p:nvPr/>
        </p:nvSpPr>
        <p:spPr>
          <a:xfrm>
            <a:off x="353961" y="722671"/>
            <a:ext cx="5830122" cy="369332"/>
          </a:xfrm>
          <a:prstGeom prst="rect">
            <a:avLst/>
          </a:prstGeom>
          <a:noFill/>
        </p:spPr>
        <p:txBody>
          <a:bodyPr wrap="none" rtlCol="0">
            <a:spAutoFit/>
          </a:bodyPr>
          <a:lstStyle/>
          <a:p>
            <a:r>
              <a:rPr lang="fr-FR" b="1" u="sng" dirty="0"/>
              <a:t>Donne 7 : </a:t>
            </a:r>
            <a:r>
              <a:rPr lang="fr-FR" dirty="0"/>
              <a:t>Sud joue 7</a:t>
            </a:r>
            <a:r>
              <a:rPr lang="fr-FR" b="1" dirty="0">
                <a:solidFill>
                  <a:srgbClr val="000000"/>
                </a:solidFill>
                <a:sym typeface="Symbol"/>
              </a:rPr>
              <a:t></a:t>
            </a:r>
            <a:r>
              <a:rPr lang="fr-FR" dirty="0"/>
              <a:t> sur l’entame de la Dame de Cœur </a:t>
            </a:r>
          </a:p>
        </p:txBody>
      </p:sp>
      <p:sp>
        <p:nvSpPr>
          <p:cNvPr id="5" name="ZoneTexte 4">
            <a:extLst>
              <a:ext uri="{FF2B5EF4-FFF2-40B4-BE49-F238E27FC236}">
                <a16:creationId xmlns:a16="http://schemas.microsoft.com/office/drawing/2014/main" id="{90831EAA-FB3D-924B-B025-57DDD8F89FF4}"/>
              </a:ext>
            </a:extLst>
          </p:cNvPr>
          <p:cNvSpPr txBox="1"/>
          <p:nvPr/>
        </p:nvSpPr>
        <p:spPr>
          <a:xfrm>
            <a:off x="353961" y="3588775"/>
            <a:ext cx="4673395" cy="646331"/>
          </a:xfrm>
          <a:prstGeom prst="rect">
            <a:avLst/>
          </a:prstGeom>
          <a:noFill/>
        </p:spPr>
        <p:txBody>
          <a:bodyPr wrap="none" rtlCol="0">
            <a:spAutoFit/>
          </a:bodyPr>
          <a:lstStyle/>
          <a:p>
            <a:r>
              <a:rPr lang="fr-FR" b="1" u="sng" dirty="0"/>
              <a:t>Donne 8 : </a:t>
            </a:r>
            <a:r>
              <a:rPr lang="fr-FR" dirty="0"/>
              <a:t>Nord joue 6</a:t>
            </a:r>
            <a:r>
              <a:rPr lang="fr-FR" b="1" dirty="0">
                <a:solidFill>
                  <a:srgbClr val="FF0000"/>
                </a:solidFill>
                <a:sym typeface="Symbol"/>
              </a:rPr>
              <a:t></a:t>
            </a:r>
            <a:r>
              <a:rPr lang="fr-FR" dirty="0"/>
              <a:t> sur l’entame du 10</a:t>
            </a:r>
            <a:r>
              <a:rPr lang="en-GB" b="1" dirty="0">
                <a:solidFill>
                  <a:srgbClr val="FF0000"/>
                </a:solidFill>
                <a:latin typeface="Times New Roman" charset="0"/>
                <a:ea typeface="ÇlÇr ñæí©" charset="0"/>
                <a:sym typeface="Symbol" charset="0"/>
              </a:rPr>
              <a:t> </a:t>
            </a:r>
          </a:p>
          <a:p>
            <a:r>
              <a:rPr lang="fr-FR" dirty="0"/>
              <a:t>Pour la Dame d’Ouest . A vous!</a:t>
            </a:r>
          </a:p>
        </p:txBody>
      </p:sp>
      <p:pic>
        <p:nvPicPr>
          <p:cNvPr id="6" name="Image 5">
            <a:extLst>
              <a:ext uri="{FF2B5EF4-FFF2-40B4-BE49-F238E27FC236}">
                <a16:creationId xmlns:a16="http://schemas.microsoft.com/office/drawing/2014/main" id="{1B961C76-B506-254C-A5A0-7D939EA6E2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13497" y="1328174"/>
            <a:ext cx="1016000" cy="1016000"/>
          </a:xfrm>
          <a:prstGeom prst="rect">
            <a:avLst/>
          </a:prstGeom>
        </p:spPr>
      </p:pic>
      <p:sp>
        <p:nvSpPr>
          <p:cNvPr id="7" name="Text Box 1">
            <a:extLst>
              <a:ext uri="{FF2B5EF4-FFF2-40B4-BE49-F238E27FC236}">
                <a16:creationId xmlns:a16="http://schemas.microsoft.com/office/drawing/2014/main" id="{F93BD8DF-B633-1B44-ADCE-D30E1D5067F5}"/>
              </a:ext>
            </a:extLst>
          </p:cNvPr>
          <p:cNvSpPr txBox="1">
            <a:spLocks noChangeArrowheads="1"/>
          </p:cNvSpPr>
          <p:nvPr/>
        </p:nvSpPr>
        <p:spPr bwMode="auto">
          <a:xfrm>
            <a:off x="6313497" y="330222"/>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DV94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R965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R83</a:t>
            </a:r>
            <a:endParaRPr kumimoji="0" lang="fr-FR" sz="2400" b="0" i="0" u="none" strike="noStrike" cap="none" normalizeH="0" baseline="0" dirty="0">
              <a:ln>
                <a:noFill/>
              </a:ln>
              <a:solidFill>
                <a:srgbClr val="000000"/>
              </a:solidFill>
              <a:effectLst/>
              <a:latin typeface="Arial" charset="0"/>
            </a:endParaRPr>
          </a:p>
        </p:txBody>
      </p:sp>
      <p:sp>
        <p:nvSpPr>
          <p:cNvPr id="8" name="Text Box 1">
            <a:extLst>
              <a:ext uri="{FF2B5EF4-FFF2-40B4-BE49-F238E27FC236}">
                <a16:creationId xmlns:a16="http://schemas.microsoft.com/office/drawing/2014/main" id="{10356A51-7948-C64D-AEFE-92C0023D154C}"/>
              </a:ext>
            </a:extLst>
          </p:cNvPr>
          <p:cNvSpPr txBox="1">
            <a:spLocks noChangeArrowheads="1"/>
          </p:cNvSpPr>
          <p:nvPr/>
        </p:nvSpPr>
        <p:spPr bwMode="auto">
          <a:xfrm>
            <a:off x="6386052" y="2506390"/>
            <a:ext cx="914400" cy="838200"/>
          </a:xfrm>
          <a:prstGeom prst="rect">
            <a:avLst/>
          </a:prstGeom>
          <a:solidFill>
            <a:schemeClr val="tx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ea typeface="ÇlÇr ñæí©" charset="0"/>
              </a:rPr>
              <a:t>ARX872</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4</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A73</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AV5</a:t>
            </a:r>
            <a:endParaRPr kumimoji="0" lang="fr-FR" sz="2400" b="0" i="0" u="none" strike="noStrike" cap="none" normalizeH="0" baseline="0" dirty="0">
              <a:ln>
                <a:noFill/>
              </a:ln>
              <a:solidFill>
                <a:srgbClr val="000000"/>
              </a:solidFill>
              <a:effectLst/>
              <a:latin typeface="Arial" charset="0"/>
            </a:endParaRPr>
          </a:p>
        </p:txBody>
      </p:sp>
      <p:pic>
        <p:nvPicPr>
          <p:cNvPr id="10" name="Image 9">
            <a:extLst>
              <a:ext uri="{FF2B5EF4-FFF2-40B4-BE49-F238E27FC236}">
                <a16:creationId xmlns:a16="http://schemas.microsoft.com/office/drawing/2014/main" id="{7041835F-6234-254A-8D18-7ECCA84128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9680" y="4552663"/>
            <a:ext cx="1016000" cy="1016000"/>
          </a:xfrm>
          <a:prstGeom prst="rect">
            <a:avLst/>
          </a:prstGeom>
        </p:spPr>
      </p:pic>
      <p:sp>
        <p:nvSpPr>
          <p:cNvPr id="11" name="Text Box 1">
            <a:extLst>
              <a:ext uri="{FF2B5EF4-FFF2-40B4-BE49-F238E27FC236}">
                <a16:creationId xmlns:a16="http://schemas.microsoft.com/office/drawing/2014/main" id="{0F8FFB32-5EE7-3441-B0DF-C54A4BAE91D4}"/>
              </a:ext>
            </a:extLst>
          </p:cNvPr>
          <p:cNvSpPr txBox="1">
            <a:spLocks noChangeArrowheads="1"/>
          </p:cNvSpPr>
          <p:nvPr/>
        </p:nvSpPr>
        <p:spPr bwMode="auto">
          <a:xfrm>
            <a:off x="6415097" y="3596367"/>
            <a:ext cx="914400" cy="838200"/>
          </a:xfrm>
          <a:prstGeom prst="rect">
            <a:avLst/>
          </a:prstGeom>
          <a:solidFill>
            <a:schemeClr val="tx2"/>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AD7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RV98632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latin typeface="Cambria" charset="0"/>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AR5</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6A4B67AF-B329-9D48-89B0-BB6C1122D609}"/>
              </a:ext>
            </a:extLst>
          </p:cNvPr>
          <p:cNvSpPr txBox="1">
            <a:spLocks noChangeArrowheads="1"/>
          </p:cNvSpPr>
          <p:nvPr/>
        </p:nvSpPr>
        <p:spPr bwMode="auto">
          <a:xfrm>
            <a:off x="6490480" y="5686760"/>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653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ADX7</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RV8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D74</a:t>
            </a:r>
            <a:endParaRPr kumimoji="0" lang="fr-FR" sz="2400" b="0" i="0" u="none" strike="noStrike" cap="none" normalizeH="0" baseline="0" dirty="0">
              <a:ln>
                <a:noFill/>
              </a:ln>
              <a:solidFill>
                <a:srgbClr val="000000"/>
              </a:solidFill>
              <a:effectLst/>
              <a:latin typeface="Arial" charset="0"/>
            </a:endParaRPr>
          </a:p>
        </p:txBody>
      </p:sp>
      <p:sp>
        <p:nvSpPr>
          <p:cNvPr id="13" name="ZoneTexte 12">
            <a:extLst>
              <a:ext uri="{FF2B5EF4-FFF2-40B4-BE49-F238E27FC236}">
                <a16:creationId xmlns:a16="http://schemas.microsoft.com/office/drawing/2014/main" id="{D409A780-917C-7949-BDED-316F4033046B}"/>
              </a:ext>
            </a:extLst>
          </p:cNvPr>
          <p:cNvSpPr txBox="1"/>
          <p:nvPr/>
        </p:nvSpPr>
        <p:spPr>
          <a:xfrm>
            <a:off x="353960" y="4460498"/>
            <a:ext cx="5695021" cy="923330"/>
          </a:xfrm>
          <a:prstGeom prst="rect">
            <a:avLst/>
          </a:prstGeom>
          <a:noFill/>
        </p:spPr>
        <p:txBody>
          <a:bodyPr wrap="none" rtlCol="0">
            <a:spAutoFit/>
          </a:bodyPr>
          <a:lstStyle/>
          <a:p>
            <a:r>
              <a:rPr lang="fr-FR" dirty="0"/>
              <a:t>Mise sur la voie :</a:t>
            </a:r>
          </a:p>
          <a:p>
            <a:r>
              <a:rPr lang="fr-FR" dirty="0"/>
              <a:t>Ce serait bien que Est joue les Piques. Analyser l’entame</a:t>
            </a:r>
          </a:p>
          <a:p>
            <a:r>
              <a:rPr lang="fr-FR" dirty="0"/>
              <a:t>et la solution devient limpide.</a:t>
            </a:r>
          </a:p>
        </p:txBody>
      </p:sp>
      <p:sp>
        <p:nvSpPr>
          <p:cNvPr id="17" name="ZoneTexte 16">
            <a:extLst>
              <a:ext uri="{FF2B5EF4-FFF2-40B4-BE49-F238E27FC236}">
                <a16:creationId xmlns:a16="http://schemas.microsoft.com/office/drawing/2014/main" id="{FBBDA964-1B62-9341-9EDE-1FD234154B57}"/>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18" name="Rectangle 17">
            <a:extLst>
              <a:ext uri="{FF2B5EF4-FFF2-40B4-BE49-F238E27FC236}">
                <a16:creationId xmlns:a16="http://schemas.microsoft.com/office/drawing/2014/main" id="{F11F5CB8-C354-FA49-916F-B1440EBDB2C4}"/>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19" name="ZoneTexte 18">
            <a:extLst>
              <a:ext uri="{FF2B5EF4-FFF2-40B4-BE49-F238E27FC236}">
                <a16:creationId xmlns:a16="http://schemas.microsoft.com/office/drawing/2014/main" id="{68C8F3B0-0392-A94F-B397-1B9C7E0FF68E}"/>
              </a:ext>
            </a:extLst>
          </p:cNvPr>
          <p:cNvSpPr txBox="1"/>
          <p:nvPr/>
        </p:nvSpPr>
        <p:spPr>
          <a:xfrm>
            <a:off x="353960" y="1304208"/>
            <a:ext cx="4987969" cy="923330"/>
          </a:xfrm>
          <a:prstGeom prst="rect">
            <a:avLst/>
          </a:prstGeom>
          <a:noFill/>
        </p:spPr>
        <p:txBody>
          <a:bodyPr wrap="none" rtlCol="0">
            <a:spAutoFit/>
          </a:bodyPr>
          <a:lstStyle/>
          <a:p>
            <a:r>
              <a:rPr lang="fr-FR" dirty="0"/>
              <a:t>Mise sur la voie :</a:t>
            </a:r>
          </a:p>
          <a:p>
            <a:r>
              <a:rPr lang="fr-FR" dirty="0"/>
              <a:t>Il vous manque une levée : où la trouver? A vous!</a:t>
            </a:r>
          </a:p>
          <a:p>
            <a:r>
              <a:rPr lang="fr-FR" dirty="0"/>
              <a:t>Estimez le % de votre ligne de jeu.</a:t>
            </a:r>
          </a:p>
        </p:txBody>
      </p:sp>
      <p:sp>
        <p:nvSpPr>
          <p:cNvPr id="2" name="Espace réservé du numéro de diapositive 1">
            <a:extLst>
              <a:ext uri="{FF2B5EF4-FFF2-40B4-BE49-F238E27FC236}">
                <a16:creationId xmlns:a16="http://schemas.microsoft.com/office/drawing/2014/main" id="{BE6336DB-54D8-8647-9BD7-9F4606FF2044}"/>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19</a:t>
            </a:fld>
            <a:endParaRPr kumimoji="0" lang="en-US"/>
          </a:p>
        </p:txBody>
      </p:sp>
      <p:sp>
        <p:nvSpPr>
          <p:cNvPr id="16" name="ZoneTexte 15">
            <a:extLst>
              <a:ext uri="{FF2B5EF4-FFF2-40B4-BE49-F238E27FC236}">
                <a16:creationId xmlns:a16="http://schemas.microsoft.com/office/drawing/2014/main" id="{F399129A-8D1F-7B4C-91C8-AADA845B47DE}"/>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1591291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ZoneTexte 6"/>
          <p:cNvSpPr txBox="1"/>
          <p:nvPr/>
        </p:nvSpPr>
        <p:spPr>
          <a:xfrm>
            <a:off x="293949" y="1014480"/>
            <a:ext cx="8388805" cy="2585323"/>
          </a:xfrm>
          <a:prstGeom prst="rect">
            <a:avLst/>
          </a:prstGeom>
          <a:noFill/>
        </p:spPr>
        <p:txBody>
          <a:bodyPr wrap="square" rtlCol="0">
            <a:spAutoFit/>
          </a:bodyPr>
          <a:lstStyle/>
          <a:p>
            <a:pPr lvl="0"/>
            <a:r>
              <a:rPr lang="fr-FR" dirty="0"/>
              <a:t>	Les jeux à la couleur sont multiples et variés, ils s'appuient sur la qualité et le nombre des atouts de chaque main et de la distribution des deux mains (concordances des deux mains en tant que développement de levées de tête ou de coupe).</a:t>
            </a:r>
          </a:p>
          <a:p>
            <a:pPr lvl="0"/>
            <a:r>
              <a:rPr lang="fr-FR" dirty="0"/>
              <a:t>	Afin de vous aider dans la mise en place rapide d'un plan de jeu, nous vous proposons une méthodologie globale qui peut vous permettre d'avoir une vue globale de la donne avant de vous lancer dans telle ou telle ligne de jeu.</a:t>
            </a:r>
          </a:p>
          <a:p>
            <a:pPr lvl="0"/>
            <a:r>
              <a:rPr lang="fr-FR" dirty="0"/>
              <a:t>	Bien entendu, pour progresser, il vous faudra affiner cette méthode, qui, je vous le rappelle, </a:t>
            </a:r>
            <a:r>
              <a:rPr lang="fr-FR" dirty="0">
                <a:solidFill>
                  <a:srgbClr val="FFFF00"/>
                </a:solidFill>
              </a:rPr>
              <a:t>n'est qu'une vision globale d'une donne</a:t>
            </a:r>
            <a:r>
              <a:rPr lang="fr-FR" dirty="0"/>
              <a:t>.</a:t>
            </a:r>
          </a:p>
        </p:txBody>
      </p:sp>
      <p:sp>
        <p:nvSpPr>
          <p:cNvPr id="8" name="Titre 2">
            <a:extLst>
              <a:ext uri="{FF2B5EF4-FFF2-40B4-BE49-F238E27FC236}">
                <a16:creationId xmlns:a16="http://schemas.microsoft.com/office/drawing/2014/main" id="{3B476272-C145-C442-A02F-0C57F21A8786}"/>
              </a:ext>
            </a:extLst>
          </p:cNvPr>
          <p:cNvSpPr>
            <a:spLocks noGrp="1"/>
          </p:cNvSpPr>
          <p:nvPr>
            <p:ph type="title"/>
          </p:nvPr>
        </p:nvSpPr>
        <p:spPr>
          <a:xfrm>
            <a:off x="377687" y="-235226"/>
            <a:ext cx="8229600" cy="1219200"/>
          </a:xfrm>
        </p:spPr>
        <p:txBody>
          <a:bodyPr>
            <a:normAutofit/>
          </a:bodyPr>
          <a:lstStyle/>
          <a:p>
            <a:r>
              <a:rPr lang="fr-FR" dirty="0"/>
              <a:t>Les techniques à la couleur</a:t>
            </a:r>
          </a:p>
        </p:txBody>
      </p:sp>
      <p:sp>
        <p:nvSpPr>
          <p:cNvPr id="3" name="Rectangle 2">
            <a:extLst>
              <a:ext uri="{FF2B5EF4-FFF2-40B4-BE49-F238E27FC236}">
                <a16:creationId xmlns:a16="http://schemas.microsoft.com/office/drawing/2014/main" id="{7D450193-6CAF-2843-BDBD-5E6B47B7254A}"/>
              </a:ext>
            </a:extLst>
          </p:cNvPr>
          <p:cNvSpPr/>
          <p:nvPr/>
        </p:nvSpPr>
        <p:spPr>
          <a:xfrm>
            <a:off x="2142721" y="3878370"/>
            <a:ext cx="4545604" cy="923330"/>
          </a:xfrm>
          <a:prstGeom prst="rect">
            <a:avLst/>
          </a:prstGeom>
          <a:noFill/>
        </p:spPr>
        <p:txBody>
          <a:bodyPr wrap="none" lIns="91440" tIns="45720" rIns="91440" bIns="45720">
            <a:spAutoFit/>
          </a:bodyPr>
          <a:lstStyle/>
          <a:p>
            <a:pPr algn="ctr"/>
            <a:r>
              <a:rPr lang="fr-FR" sz="5400" dirty="0">
                <a:ln w="0"/>
                <a:solidFill>
                  <a:srgbClr val="FFFF00"/>
                </a:solidFill>
                <a:effectLst>
                  <a:reflection blurRad="6350" stA="53000" endA="300" endPos="35500" dir="5400000" sy="-90000" algn="bl" rotWithShape="0"/>
                </a:effectLst>
              </a:rPr>
              <a:t>Le flash Visuel</a:t>
            </a:r>
          </a:p>
        </p:txBody>
      </p:sp>
      <p:sp>
        <p:nvSpPr>
          <p:cNvPr id="23" name="ZoneTexte 22">
            <a:extLst>
              <a:ext uri="{FF2B5EF4-FFF2-40B4-BE49-F238E27FC236}">
                <a16:creationId xmlns:a16="http://schemas.microsoft.com/office/drawing/2014/main" id="{4A2BE988-8166-B449-A67E-72845756B9F9}"/>
              </a:ext>
            </a:extLst>
          </p:cNvPr>
          <p:cNvSpPr txBox="1"/>
          <p:nvPr/>
        </p:nvSpPr>
        <p:spPr>
          <a:xfrm>
            <a:off x="201440" y="5080268"/>
            <a:ext cx="8573822" cy="1200329"/>
          </a:xfrm>
          <a:prstGeom prst="rect">
            <a:avLst/>
          </a:prstGeom>
          <a:noFill/>
        </p:spPr>
        <p:txBody>
          <a:bodyPr wrap="none" rtlCol="0">
            <a:spAutoFit/>
          </a:bodyPr>
          <a:lstStyle/>
          <a:p>
            <a:r>
              <a:rPr lang="fr-FR" b="1" u="sng" dirty="0">
                <a:solidFill>
                  <a:srgbClr val="FFFF00"/>
                </a:solidFill>
              </a:rPr>
              <a:t>En quoi </a:t>
            </a:r>
            <a:r>
              <a:rPr lang="fr-FR" b="1" u="sng" dirty="0" err="1">
                <a:solidFill>
                  <a:srgbClr val="FFFF00"/>
                </a:solidFill>
              </a:rPr>
              <a:t>consistet</a:t>
            </a:r>
            <a:r>
              <a:rPr lang="fr-FR" b="1" u="sng" dirty="0">
                <a:solidFill>
                  <a:srgbClr val="FFFF00"/>
                </a:solidFill>
              </a:rPr>
              <a:t>–il ?</a:t>
            </a:r>
          </a:p>
          <a:p>
            <a:r>
              <a:rPr lang="fr-FR" dirty="0"/>
              <a:t>Il consiste, après l’entame et la vue du mort, à repérer certains indices de telle ou telle</a:t>
            </a:r>
          </a:p>
          <a:p>
            <a:r>
              <a:rPr lang="fr-FR" dirty="0"/>
              <a:t>famille de plans de jeu.</a:t>
            </a:r>
          </a:p>
          <a:p>
            <a:r>
              <a:rPr lang="fr-FR" dirty="0"/>
              <a:t>Le but va être de pouvoir orienter votre stratégie en tout début de coup.</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2</a:t>
            </a:fld>
            <a:endParaRPr kumimoji="0" lang="en-US"/>
          </a:p>
        </p:txBody>
      </p:sp>
      <p:sp>
        <p:nvSpPr>
          <p:cNvPr id="11" name="ZoneTexte 10">
            <a:extLst>
              <a:ext uri="{FF2B5EF4-FFF2-40B4-BE49-F238E27FC236}">
                <a16:creationId xmlns:a16="http://schemas.microsoft.com/office/drawing/2014/main" id="{991A3B95-1FDE-9440-9AE2-944C50165E80}"/>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1576799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876857" y="3007048"/>
            <a:ext cx="2851935" cy="707886"/>
          </a:xfrm>
          <a:prstGeom prst="rect">
            <a:avLst/>
          </a:prstGeom>
          <a:noFill/>
        </p:spPr>
        <p:txBody>
          <a:bodyPr wrap="none" rtlCol="0">
            <a:spAutoFit/>
          </a:bodyPr>
          <a:lstStyle/>
          <a:p>
            <a:r>
              <a:rPr lang="fr-FR"/>
              <a:t> </a:t>
            </a:r>
            <a:r>
              <a:rPr lang="fr-FR" sz="4000"/>
              <a:t>Questions ?</a:t>
            </a:r>
          </a:p>
        </p:txBody>
      </p:sp>
      <p:sp>
        <p:nvSpPr>
          <p:cNvPr id="5" name="Rectangle 4"/>
          <p:cNvSpPr/>
          <p:nvPr/>
        </p:nvSpPr>
        <p:spPr>
          <a:xfrm>
            <a:off x="7955703" y="90714"/>
            <a:ext cx="879868" cy="369332"/>
          </a:xfrm>
          <a:prstGeom prst="rect">
            <a:avLst/>
          </a:prstGeom>
        </p:spPr>
        <p:txBody>
          <a:bodyPr wrap="none">
            <a:spAutoFit/>
          </a:bodyPr>
          <a:lstStyle/>
          <a:p>
            <a:r>
              <a:rPr lang="fr-FR" b="1">
                <a:solidFill>
                  <a:schemeClr val="bg1"/>
                </a:solidFill>
                <a:sym typeface="Symbol"/>
              </a:rPr>
              <a:t></a:t>
            </a:r>
            <a:r>
              <a:rPr lang="fr-FR" b="1">
                <a:solidFill>
                  <a:srgbClr val="FF0000"/>
                </a:solidFill>
                <a:sym typeface="Symbol"/>
              </a:rPr>
              <a:t></a:t>
            </a:r>
            <a:r>
              <a:rPr lang="fr-FR" b="1">
                <a:solidFill>
                  <a:srgbClr val="000000"/>
                </a:solidFill>
                <a:sym typeface="Symbol"/>
              </a:rPr>
              <a:t></a:t>
            </a:r>
            <a:endParaRPr lang="fr-FR">
              <a:solidFill>
                <a:srgbClr val="000000"/>
              </a:solidFill>
            </a:endParaRPr>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33614" y="1285276"/>
            <a:ext cx="1538422" cy="1560881"/>
          </a:xfrm>
          <a:prstGeom prst="rect">
            <a:avLst/>
          </a:prstGeom>
        </p:spPr>
      </p:pic>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873" y="219607"/>
            <a:ext cx="1377788" cy="599038"/>
          </a:xfrm>
          <a:prstGeom prst="rect">
            <a:avLst/>
          </a:prstGeom>
        </p:spPr>
      </p:pic>
      <p:sp>
        <p:nvSpPr>
          <p:cNvPr id="10" name="ZoneTexte 9"/>
          <p:cNvSpPr txBox="1"/>
          <p:nvPr/>
        </p:nvSpPr>
        <p:spPr>
          <a:xfrm>
            <a:off x="1986161" y="3965337"/>
            <a:ext cx="4557017" cy="369332"/>
          </a:xfrm>
          <a:prstGeom prst="rect">
            <a:avLst/>
          </a:prstGeom>
          <a:noFill/>
        </p:spPr>
        <p:txBody>
          <a:bodyPr wrap="none" rtlCol="0">
            <a:spAutoFit/>
          </a:bodyPr>
          <a:lstStyle/>
          <a:p>
            <a:r>
              <a:rPr lang="fr-FR">
                <a:solidFill>
                  <a:srgbClr val="FFFF00"/>
                </a:solidFill>
              </a:rPr>
              <a:t>Place maintenant au jeu de la carte à la table</a:t>
            </a:r>
          </a:p>
        </p:txBody>
      </p:sp>
      <p:sp>
        <p:nvSpPr>
          <p:cNvPr id="11" name="Rectangle à coins arrondis 10"/>
          <p:cNvSpPr/>
          <p:nvPr/>
        </p:nvSpPr>
        <p:spPr>
          <a:xfrm>
            <a:off x="1901405" y="3692803"/>
            <a:ext cx="4866467" cy="914400"/>
          </a:xfrm>
          <a:prstGeom prst="roundRect">
            <a:avLst/>
          </a:prstGeom>
          <a:solidFill>
            <a:schemeClr val="accent3">
              <a:lumMod val="20000"/>
              <a:lumOff val="80000"/>
              <a:alpha val="41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2" name="ZoneTexte 11"/>
          <p:cNvSpPr txBox="1"/>
          <p:nvPr/>
        </p:nvSpPr>
        <p:spPr>
          <a:xfrm>
            <a:off x="121733" y="628375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13" name="ZoneTexte 12"/>
          <p:cNvSpPr txBox="1"/>
          <p:nvPr/>
        </p:nvSpPr>
        <p:spPr>
          <a:xfrm>
            <a:off x="3741384" y="6376090"/>
            <a:ext cx="1046569" cy="369332"/>
          </a:xfrm>
          <a:prstGeom prst="rect">
            <a:avLst/>
          </a:prstGeom>
          <a:noFill/>
        </p:spPr>
        <p:txBody>
          <a:bodyPr wrap="none" rtlCol="0">
            <a:spAutoFit/>
          </a:bodyPr>
          <a:lstStyle/>
          <a:p>
            <a:r>
              <a:rPr lang="fr-FR" dirty="0"/>
              <a:t>Séance 7</a:t>
            </a:r>
          </a:p>
        </p:txBody>
      </p:sp>
      <p:sp>
        <p:nvSpPr>
          <p:cNvPr id="2" name="ZoneTexte 1">
            <a:extLst>
              <a:ext uri="{FF2B5EF4-FFF2-40B4-BE49-F238E27FC236}">
                <a16:creationId xmlns:a16="http://schemas.microsoft.com/office/drawing/2014/main" id="{2092FD09-0C43-F64F-BF03-310D752EE2F2}"/>
              </a:ext>
            </a:extLst>
          </p:cNvPr>
          <p:cNvSpPr txBox="1"/>
          <p:nvPr/>
        </p:nvSpPr>
        <p:spPr>
          <a:xfrm>
            <a:off x="349873" y="4957482"/>
            <a:ext cx="7210564" cy="1200329"/>
          </a:xfrm>
          <a:prstGeom prst="rect">
            <a:avLst/>
          </a:prstGeom>
          <a:noFill/>
        </p:spPr>
        <p:txBody>
          <a:bodyPr wrap="none" rtlCol="0">
            <a:spAutoFit/>
          </a:bodyPr>
          <a:lstStyle/>
          <a:p>
            <a:r>
              <a:rPr lang="fr-FR"/>
              <a:t>Pour chaque donne, après les explications de l’enchère :</a:t>
            </a:r>
          </a:p>
          <a:p>
            <a:pPr marL="285750" indent="-285750">
              <a:buFontTx/>
              <a:buChar char="-"/>
            </a:pPr>
            <a:r>
              <a:rPr lang="fr-FR"/>
              <a:t>L’</a:t>
            </a:r>
            <a:r>
              <a:rPr lang="fr-FR" err="1"/>
              <a:t>entameur</a:t>
            </a:r>
            <a:r>
              <a:rPr lang="fr-FR"/>
              <a:t> précise sa carte avec son raisonnement</a:t>
            </a:r>
          </a:p>
          <a:p>
            <a:pPr marL="285750" indent="-285750">
              <a:buFontTx/>
              <a:buChar char="-"/>
            </a:pPr>
            <a:r>
              <a:rPr lang="fr-FR"/>
              <a:t>Les deux défenseurs remplissent les grilles de levées</a:t>
            </a:r>
          </a:p>
          <a:p>
            <a:pPr marL="285750" indent="-285750">
              <a:buFontTx/>
              <a:buChar char="-"/>
            </a:pPr>
            <a:r>
              <a:rPr lang="fr-FR"/>
              <a:t>Le déclarant comptabilise son nombre de levées sûres et potentielles</a:t>
            </a:r>
          </a:p>
        </p:txBody>
      </p:sp>
      <p:sp>
        <p:nvSpPr>
          <p:cNvPr id="3" name="Espace réservé du numéro de diapositive 2">
            <a:extLst>
              <a:ext uri="{FF2B5EF4-FFF2-40B4-BE49-F238E27FC236}">
                <a16:creationId xmlns:a16="http://schemas.microsoft.com/office/drawing/2014/main" id="{49565D1A-0B71-034F-ACFF-979B6C583193}"/>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20</a:t>
            </a:fld>
            <a:endParaRPr kumimoji="0" lang="en-US"/>
          </a:p>
        </p:txBody>
      </p:sp>
    </p:spTree>
    <p:extLst>
      <p:ext uri="{BB962C8B-B14F-4D97-AF65-F5344CB8AC3E}">
        <p14:creationId xmlns:p14="http://schemas.microsoft.com/office/powerpoint/2010/main" val="1229639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à coins arrondis 8">
            <a:extLst>
              <a:ext uri="{FF2B5EF4-FFF2-40B4-BE49-F238E27FC236}">
                <a16:creationId xmlns:a16="http://schemas.microsoft.com/office/drawing/2014/main" id="{3608CABC-47A9-6746-B153-A8797506625E}"/>
              </a:ext>
            </a:extLst>
          </p:cNvPr>
          <p:cNvSpPr/>
          <p:nvPr/>
        </p:nvSpPr>
        <p:spPr>
          <a:xfrm>
            <a:off x="4217909" y="1514450"/>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 name="Titre 2"/>
          <p:cNvSpPr>
            <a:spLocks noGrp="1"/>
          </p:cNvSpPr>
          <p:nvPr>
            <p:ph type="title"/>
          </p:nvPr>
        </p:nvSpPr>
        <p:spPr>
          <a:xfrm>
            <a:off x="377686" y="-235226"/>
            <a:ext cx="8612017" cy="1219200"/>
          </a:xfrm>
        </p:spPr>
        <p:txBody>
          <a:bodyPr/>
          <a:lstStyle/>
          <a:p>
            <a:r>
              <a:rPr lang="fr-FR" dirty="0"/>
              <a:t>Les plans de jeu à l’Atout</a:t>
            </a:r>
          </a:p>
        </p:txBody>
      </p:sp>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ZoneTexte 6">
            <a:extLst>
              <a:ext uri="{FF2B5EF4-FFF2-40B4-BE49-F238E27FC236}">
                <a16:creationId xmlns:a16="http://schemas.microsoft.com/office/drawing/2014/main" id="{E09A09BD-50F7-3F46-A4CE-5EDC47A0932C}"/>
              </a:ext>
            </a:extLst>
          </p:cNvPr>
          <p:cNvSpPr txBox="1"/>
          <p:nvPr/>
        </p:nvSpPr>
        <p:spPr>
          <a:xfrm>
            <a:off x="278753" y="1023000"/>
            <a:ext cx="3020314" cy="369332"/>
          </a:xfrm>
          <a:prstGeom prst="rect">
            <a:avLst/>
          </a:prstGeom>
          <a:noFill/>
        </p:spPr>
        <p:txBody>
          <a:bodyPr wrap="none" rtlCol="0">
            <a:spAutoFit/>
          </a:bodyPr>
          <a:lstStyle/>
          <a:p>
            <a:r>
              <a:rPr lang="fr-FR" dirty="0">
                <a:solidFill>
                  <a:srgbClr val="FFFF00"/>
                </a:solidFill>
              </a:rPr>
              <a:t>Prenons un exemple simple :</a:t>
            </a:r>
          </a:p>
        </p:txBody>
      </p:sp>
      <p:pic>
        <p:nvPicPr>
          <p:cNvPr id="27" name="Image 26">
            <a:extLst>
              <a:ext uri="{FF2B5EF4-FFF2-40B4-BE49-F238E27FC236}">
                <a16:creationId xmlns:a16="http://schemas.microsoft.com/office/drawing/2014/main" id="{45647C95-0963-484F-ABAD-3E0556ED7A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6500" y="1463650"/>
            <a:ext cx="1016000" cy="1016000"/>
          </a:xfrm>
          <a:prstGeom prst="rect">
            <a:avLst/>
          </a:prstGeom>
        </p:spPr>
      </p:pic>
      <p:sp>
        <p:nvSpPr>
          <p:cNvPr id="28" name="Text Box 1">
            <a:extLst>
              <a:ext uri="{FF2B5EF4-FFF2-40B4-BE49-F238E27FC236}">
                <a16:creationId xmlns:a16="http://schemas.microsoft.com/office/drawing/2014/main" id="{010F4D27-4C05-EB4C-9C48-EE63118A35EB}"/>
              </a:ext>
            </a:extLst>
          </p:cNvPr>
          <p:cNvSpPr txBox="1">
            <a:spLocks noChangeArrowheads="1"/>
          </p:cNvSpPr>
          <p:nvPr/>
        </p:nvSpPr>
        <p:spPr bwMode="auto">
          <a:xfrm>
            <a:off x="278753" y="1552550"/>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AR8765</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A62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54</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A2</a:t>
            </a:r>
            <a:endParaRPr kumimoji="0" lang="fr-FR" sz="2400" b="0" i="0" u="none" strike="noStrike" cap="none" normalizeH="0" baseline="0" dirty="0">
              <a:ln>
                <a:noFill/>
              </a:ln>
              <a:solidFill>
                <a:srgbClr val="000000"/>
              </a:solidFill>
              <a:effectLst/>
              <a:latin typeface="Arial" charset="0"/>
            </a:endParaRPr>
          </a:p>
        </p:txBody>
      </p:sp>
      <p:sp>
        <p:nvSpPr>
          <p:cNvPr id="29" name="Text Box 1">
            <a:extLst>
              <a:ext uri="{FF2B5EF4-FFF2-40B4-BE49-F238E27FC236}">
                <a16:creationId xmlns:a16="http://schemas.microsoft.com/office/drawing/2014/main" id="{DD5457D2-6DA0-394A-9EE3-E4FA122AFF6C}"/>
              </a:ext>
            </a:extLst>
          </p:cNvPr>
          <p:cNvSpPr txBox="1">
            <a:spLocks noChangeArrowheads="1"/>
          </p:cNvSpPr>
          <p:nvPr/>
        </p:nvSpPr>
        <p:spPr bwMode="auto">
          <a:xfrm>
            <a:off x="2475847" y="1552550"/>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432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AR62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109876</a:t>
            </a:r>
            <a:endParaRPr kumimoji="0" lang="fr-FR" sz="2400" b="0" i="0" u="none" strike="noStrike" cap="none" normalizeH="0" baseline="0" dirty="0">
              <a:ln>
                <a:noFill/>
              </a:ln>
              <a:solidFill>
                <a:srgbClr val="000000"/>
              </a:solidFill>
              <a:effectLst/>
              <a:latin typeface="Arial" charset="0"/>
            </a:endParaRPr>
          </a:p>
        </p:txBody>
      </p:sp>
      <p:sp>
        <p:nvSpPr>
          <p:cNvPr id="8" name="ZoneTexte 7">
            <a:extLst>
              <a:ext uri="{FF2B5EF4-FFF2-40B4-BE49-F238E27FC236}">
                <a16:creationId xmlns:a16="http://schemas.microsoft.com/office/drawing/2014/main" id="{0496820E-9BCA-B143-BC73-1C496BE86E17}"/>
              </a:ext>
            </a:extLst>
          </p:cNvPr>
          <p:cNvSpPr txBox="1"/>
          <p:nvPr/>
        </p:nvSpPr>
        <p:spPr>
          <a:xfrm>
            <a:off x="4232616" y="1639877"/>
            <a:ext cx="2450223" cy="646331"/>
          </a:xfrm>
          <a:prstGeom prst="rect">
            <a:avLst/>
          </a:prstGeom>
          <a:noFill/>
        </p:spPr>
        <p:txBody>
          <a:bodyPr wrap="none" rtlCol="0">
            <a:spAutoFit/>
          </a:bodyPr>
          <a:lstStyle/>
          <a:p>
            <a:r>
              <a:rPr lang="fr-FR" dirty="0"/>
              <a:t>Contrat : 4</a:t>
            </a:r>
            <a:r>
              <a:rPr lang="fr-FR" b="1" dirty="0">
                <a:solidFill>
                  <a:schemeClr val="bg1"/>
                </a:solidFill>
                <a:sym typeface="Symbol"/>
              </a:rPr>
              <a:t> </a:t>
            </a:r>
            <a:r>
              <a:rPr lang="fr-FR" dirty="0">
                <a:sym typeface="Symbol"/>
              </a:rPr>
              <a:t>par Ouest</a:t>
            </a:r>
          </a:p>
          <a:p>
            <a:r>
              <a:rPr lang="fr-FR" dirty="0">
                <a:sym typeface="Symbol"/>
              </a:rPr>
              <a:t>Entame : Roi</a:t>
            </a:r>
            <a:r>
              <a:rPr lang="fr-FR" b="1" dirty="0">
                <a:solidFill>
                  <a:srgbClr val="FF0000"/>
                </a:solidFill>
                <a:sym typeface="Symbol"/>
              </a:rPr>
              <a:t> </a:t>
            </a:r>
            <a:r>
              <a:rPr lang="fr-FR" dirty="0">
                <a:sym typeface="Symbol"/>
              </a:rPr>
              <a:t> </a:t>
            </a:r>
            <a:endParaRPr lang="fr-FR" dirty="0"/>
          </a:p>
        </p:txBody>
      </p:sp>
      <p:sp>
        <p:nvSpPr>
          <p:cNvPr id="10" name="ZoneTexte 9">
            <a:extLst>
              <a:ext uri="{FF2B5EF4-FFF2-40B4-BE49-F238E27FC236}">
                <a16:creationId xmlns:a16="http://schemas.microsoft.com/office/drawing/2014/main" id="{E5E49AC2-2FA9-7042-B748-ED00CD6312E1}"/>
              </a:ext>
            </a:extLst>
          </p:cNvPr>
          <p:cNvSpPr txBox="1"/>
          <p:nvPr/>
        </p:nvSpPr>
        <p:spPr>
          <a:xfrm>
            <a:off x="278752" y="2857978"/>
            <a:ext cx="8309435" cy="2862322"/>
          </a:xfrm>
          <a:prstGeom prst="rect">
            <a:avLst/>
          </a:prstGeom>
          <a:noFill/>
        </p:spPr>
        <p:txBody>
          <a:bodyPr wrap="square" rtlCol="0">
            <a:spAutoFit/>
          </a:bodyPr>
          <a:lstStyle/>
          <a:p>
            <a:r>
              <a:rPr lang="fr-FR" dirty="0"/>
              <a:t>Avant toute chose, regardez les deux mains et repérer l’élément important d’Est :</a:t>
            </a:r>
          </a:p>
          <a:p>
            <a:r>
              <a:rPr lang="fr-FR" dirty="0">
                <a:solidFill>
                  <a:srgbClr val="FFFF00"/>
                </a:solidFill>
              </a:rPr>
              <a:t>Son singleton à Cœur</a:t>
            </a:r>
            <a:r>
              <a:rPr lang="fr-FR" dirty="0"/>
              <a:t>. </a:t>
            </a:r>
          </a:p>
          <a:p>
            <a:r>
              <a:rPr lang="fr-FR" dirty="0"/>
              <a:t>Ensuite comptez vos levées : 2 Piques + 1 Cœur + 2 Carreaux + 1 Trèfle = 6 levées</a:t>
            </a:r>
          </a:p>
          <a:p>
            <a:r>
              <a:rPr lang="fr-FR" dirty="0"/>
              <a:t>Il faut en trouver 4 autres. 2 coupes à Cœur + 2 levées de Pique (même si DV109 sont dans la même main avec au minimum 3 cartes à Cœur). </a:t>
            </a:r>
          </a:p>
          <a:p>
            <a:r>
              <a:rPr lang="fr-FR" dirty="0"/>
              <a:t>Maintenant que vous êtes sur la bonne voie, vous pouvez vous préoccuper des problèmes annexes :</a:t>
            </a:r>
          </a:p>
          <a:p>
            <a:r>
              <a:rPr lang="fr-FR" dirty="0"/>
              <a:t>	- Compte précis des perdantes</a:t>
            </a:r>
          </a:p>
          <a:p>
            <a:r>
              <a:rPr lang="fr-FR" dirty="0"/>
              <a:t>	- Les problèmes de communication</a:t>
            </a:r>
          </a:p>
          <a:p>
            <a:r>
              <a:rPr lang="fr-FR" dirty="0"/>
              <a:t>	- Le Timing (ne pas donner deux tours d’atout !)</a:t>
            </a:r>
          </a:p>
        </p:txBody>
      </p:sp>
      <p:sp>
        <p:nvSpPr>
          <p:cNvPr id="11" name="ZoneTexte 10">
            <a:extLst>
              <a:ext uri="{FF2B5EF4-FFF2-40B4-BE49-F238E27FC236}">
                <a16:creationId xmlns:a16="http://schemas.microsoft.com/office/drawing/2014/main" id="{60C7221D-1AE7-1B4C-B5FA-28E2735B6D7F}"/>
              </a:ext>
            </a:extLst>
          </p:cNvPr>
          <p:cNvSpPr txBox="1"/>
          <p:nvPr/>
        </p:nvSpPr>
        <p:spPr>
          <a:xfrm>
            <a:off x="2159990" y="5935565"/>
            <a:ext cx="5047407" cy="369332"/>
          </a:xfrm>
          <a:prstGeom prst="rect">
            <a:avLst/>
          </a:prstGeom>
          <a:noFill/>
        </p:spPr>
        <p:txBody>
          <a:bodyPr wrap="none" rtlCol="0">
            <a:spAutoFit/>
          </a:bodyPr>
          <a:lstStyle/>
          <a:p>
            <a:r>
              <a:rPr lang="fr-FR" b="1" dirty="0">
                <a:solidFill>
                  <a:srgbClr val="FFFF00"/>
                </a:solidFill>
              </a:rPr>
              <a:t>Donnez l’ordonnancement des cartes à jouer.</a:t>
            </a:r>
          </a:p>
        </p:txBody>
      </p:sp>
      <p:sp>
        <p:nvSpPr>
          <p:cNvPr id="2" name="Espace réservé du numéro de diapositive 1">
            <a:extLst>
              <a:ext uri="{FF2B5EF4-FFF2-40B4-BE49-F238E27FC236}">
                <a16:creationId xmlns:a16="http://schemas.microsoft.com/office/drawing/2014/main" id="{D023DE4E-15A6-4E4B-B646-5EF5295E0F92}"/>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3</a:t>
            </a:fld>
            <a:endParaRPr kumimoji="0" lang="en-US"/>
          </a:p>
        </p:txBody>
      </p:sp>
      <p:sp>
        <p:nvSpPr>
          <p:cNvPr id="15" name="ZoneTexte 14">
            <a:extLst>
              <a:ext uri="{FF2B5EF4-FFF2-40B4-BE49-F238E27FC236}">
                <a16:creationId xmlns:a16="http://schemas.microsoft.com/office/drawing/2014/main" id="{89B82E1F-974D-C144-8F7C-14D9960FB316}"/>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179965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77686" y="-235226"/>
            <a:ext cx="8612017" cy="1219200"/>
          </a:xfrm>
        </p:spPr>
        <p:txBody>
          <a:bodyPr/>
          <a:lstStyle/>
          <a:p>
            <a:r>
              <a:rPr lang="fr-FR" dirty="0"/>
              <a:t>La coupe de la main courte</a:t>
            </a:r>
          </a:p>
        </p:txBody>
      </p:sp>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Rectangle à coins arrondis 6">
            <a:extLst>
              <a:ext uri="{FF2B5EF4-FFF2-40B4-BE49-F238E27FC236}">
                <a16:creationId xmlns:a16="http://schemas.microsoft.com/office/drawing/2014/main" id="{0667D0FA-2813-1F42-B7D1-9530936F2A86}"/>
              </a:ext>
            </a:extLst>
          </p:cNvPr>
          <p:cNvSpPr/>
          <p:nvPr/>
        </p:nvSpPr>
        <p:spPr>
          <a:xfrm>
            <a:off x="1830409" y="2798385"/>
            <a:ext cx="4927178" cy="681487"/>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3200" dirty="0">
                <a:solidFill>
                  <a:srgbClr val="FFFF00"/>
                </a:solidFill>
              </a:rPr>
              <a:t>COUPE de la main courte</a:t>
            </a:r>
          </a:p>
        </p:txBody>
      </p:sp>
      <p:sp>
        <p:nvSpPr>
          <p:cNvPr id="13" name="Rectangle 12">
            <a:extLst>
              <a:ext uri="{FF2B5EF4-FFF2-40B4-BE49-F238E27FC236}">
                <a16:creationId xmlns:a16="http://schemas.microsoft.com/office/drawing/2014/main" id="{928A8C18-70C1-4941-AB3B-077E8005CF56}"/>
              </a:ext>
            </a:extLst>
          </p:cNvPr>
          <p:cNvSpPr/>
          <p:nvPr/>
        </p:nvSpPr>
        <p:spPr>
          <a:xfrm>
            <a:off x="762848" y="1024224"/>
            <a:ext cx="7207166" cy="1754326"/>
          </a:xfrm>
          <a:prstGeom prst="rect">
            <a:avLst/>
          </a:prstGeom>
          <a:noFill/>
        </p:spPr>
        <p:txBody>
          <a:bodyPr wrap="none" lIns="91440" tIns="45720" rIns="91440" bIns="45720">
            <a:spAutoFit/>
          </a:bodyPr>
          <a:lstStyle/>
          <a:p>
            <a:pPr algn="ctr"/>
            <a:r>
              <a:rPr lang="fr-FR" sz="5400" dirty="0">
                <a:ln w="0"/>
                <a:solidFill>
                  <a:srgbClr val="FFFF00"/>
                </a:solidFill>
                <a:effectLst>
                  <a:reflection blurRad="6350" stA="53000" endA="300" endPos="35500" dir="5400000" sy="-90000" algn="bl" rotWithShape="0"/>
                </a:effectLst>
                <a:cs typeface="Apple Chancery" panose="03020702040506060504" pitchFamily="66" charset="-79"/>
              </a:rPr>
              <a:t>Flash Visuel : singleton </a:t>
            </a:r>
          </a:p>
          <a:p>
            <a:pPr algn="ctr"/>
            <a:r>
              <a:rPr lang="fr-FR" sz="5400" dirty="0">
                <a:ln w="0"/>
                <a:solidFill>
                  <a:srgbClr val="FFFF00"/>
                </a:solidFill>
                <a:effectLst>
                  <a:reflection blurRad="6350" stA="53000" endA="300" endPos="35500" dir="5400000" sy="-90000" algn="bl" rotWithShape="0"/>
                </a:effectLst>
                <a:cs typeface="Apple Chancery" panose="03020702040506060504" pitchFamily="66" charset="-79"/>
              </a:rPr>
              <a:t>Côté court à l’atout </a:t>
            </a:r>
            <a:endParaRPr lang="fr-FR" sz="5400" dirty="0">
              <a:ln w="0"/>
              <a:solidFill>
                <a:srgbClr val="FFFF00"/>
              </a:solidFill>
              <a:effectLst>
                <a:reflection blurRad="6350" stA="53000" endA="300" endPos="35500" dir="5400000" sy="-90000" algn="bl" rotWithShape="0"/>
              </a:effectLst>
            </a:endParaRPr>
          </a:p>
        </p:txBody>
      </p:sp>
      <p:sp>
        <p:nvSpPr>
          <p:cNvPr id="10" name="ZoneTexte 9">
            <a:extLst>
              <a:ext uri="{FF2B5EF4-FFF2-40B4-BE49-F238E27FC236}">
                <a16:creationId xmlns:a16="http://schemas.microsoft.com/office/drawing/2014/main" id="{F795EA0F-1809-354F-9DF0-9090B1CC6371}"/>
              </a:ext>
            </a:extLst>
          </p:cNvPr>
          <p:cNvSpPr txBox="1"/>
          <p:nvPr/>
        </p:nvSpPr>
        <p:spPr>
          <a:xfrm>
            <a:off x="377686" y="3637064"/>
            <a:ext cx="2040430" cy="369332"/>
          </a:xfrm>
          <a:prstGeom prst="rect">
            <a:avLst/>
          </a:prstGeom>
          <a:noFill/>
        </p:spPr>
        <p:txBody>
          <a:bodyPr wrap="none" rtlCol="0">
            <a:spAutoFit/>
          </a:bodyPr>
          <a:lstStyle/>
          <a:p>
            <a:r>
              <a:rPr lang="fr-FR" b="1" u="sng" dirty="0">
                <a:solidFill>
                  <a:srgbClr val="FFFF00"/>
                </a:solidFill>
              </a:rPr>
              <a:t>C’est le plan N° 1 :</a:t>
            </a:r>
          </a:p>
        </p:txBody>
      </p:sp>
      <p:sp>
        <p:nvSpPr>
          <p:cNvPr id="17" name="Rectangle à coins arrondis 16">
            <a:extLst>
              <a:ext uri="{FF2B5EF4-FFF2-40B4-BE49-F238E27FC236}">
                <a16:creationId xmlns:a16="http://schemas.microsoft.com/office/drawing/2014/main" id="{3C1FF990-919C-584B-B92F-29F0A1F4E312}"/>
              </a:ext>
            </a:extLst>
          </p:cNvPr>
          <p:cNvSpPr/>
          <p:nvPr/>
        </p:nvSpPr>
        <p:spPr>
          <a:xfrm>
            <a:off x="4178109" y="4466440"/>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8" name="ZoneTexte 17">
            <a:extLst>
              <a:ext uri="{FF2B5EF4-FFF2-40B4-BE49-F238E27FC236}">
                <a16:creationId xmlns:a16="http://schemas.microsoft.com/office/drawing/2014/main" id="{540CD665-E23B-804B-995D-299404B78A5F}"/>
              </a:ext>
            </a:extLst>
          </p:cNvPr>
          <p:cNvSpPr txBox="1"/>
          <p:nvPr/>
        </p:nvSpPr>
        <p:spPr>
          <a:xfrm>
            <a:off x="238953" y="3974990"/>
            <a:ext cx="3020314" cy="369332"/>
          </a:xfrm>
          <a:prstGeom prst="rect">
            <a:avLst/>
          </a:prstGeom>
          <a:noFill/>
        </p:spPr>
        <p:txBody>
          <a:bodyPr wrap="none" rtlCol="0">
            <a:spAutoFit/>
          </a:bodyPr>
          <a:lstStyle/>
          <a:p>
            <a:r>
              <a:rPr lang="fr-FR" dirty="0">
                <a:solidFill>
                  <a:srgbClr val="FFFF00"/>
                </a:solidFill>
              </a:rPr>
              <a:t>Prenons un exemple simple :</a:t>
            </a:r>
          </a:p>
        </p:txBody>
      </p:sp>
      <p:pic>
        <p:nvPicPr>
          <p:cNvPr id="19" name="Image 18">
            <a:extLst>
              <a:ext uri="{FF2B5EF4-FFF2-40B4-BE49-F238E27FC236}">
                <a16:creationId xmlns:a16="http://schemas.microsoft.com/office/drawing/2014/main" id="{1DCEF4D1-47EA-064C-A66F-10CA1ED038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6700" y="4415640"/>
            <a:ext cx="1016000" cy="1016000"/>
          </a:xfrm>
          <a:prstGeom prst="rect">
            <a:avLst/>
          </a:prstGeom>
        </p:spPr>
      </p:pic>
      <p:sp>
        <p:nvSpPr>
          <p:cNvPr id="20" name="Text Box 1">
            <a:extLst>
              <a:ext uri="{FF2B5EF4-FFF2-40B4-BE49-F238E27FC236}">
                <a16:creationId xmlns:a16="http://schemas.microsoft.com/office/drawing/2014/main" id="{7B94D882-E718-4C48-8206-AD61D2FE4110}"/>
              </a:ext>
            </a:extLst>
          </p:cNvPr>
          <p:cNvSpPr txBox="1">
            <a:spLocks noChangeArrowheads="1"/>
          </p:cNvSpPr>
          <p:nvPr/>
        </p:nvSpPr>
        <p:spPr bwMode="auto">
          <a:xfrm>
            <a:off x="238953" y="4504540"/>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RV2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ARV86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a:t>
            </a:r>
            <a:endParaRPr kumimoji="0" lang="fr-FR" sz="2400" b="0" i="0" u="none" strike="noStrike" cap="none" normalizeH="0" baseline="0" dirty="0">
              <a:ln>
                <a:noFill/>
              </a:ln>
              <a:solidFill>
                <a:srgbClr val="000000"/>
              </a:solidFill>
              <a:effectLst/>
              <a:latin typeface="Arial" charset="0"/>
            </a:endParaRPr>
          </a:p>
        </p:txBody>
      </p:sp>
      <p:sp>
        <p:nvSpPr>
          <p:cNvPr id="21" name="Text Box 1">
            <a:extLst>
              <a:ext uri="{FF2B5EF4-FFF2-40B4-BE49-F238E27FC236}">
                <a16:creationId xmlns:a16="http://schemas.microsoft.com/office/drawing/2014/main" id="{A9701112-C7AB-FC4C-A97E-502E8083EA34}"/>
              </a:ext>
            </a:extLst>
          </p:cNvPr>
          <p:cNvSpPr txBox="1">
            <a:spLocks noChangeArrowheads="1"/>
          </p:cNvSpPr>
          <p:nvPr/>
        </p:nvSpPr>
        <p:spPr bwMode="auto">
          <a:xfrm>
            <a:off x="2436047" y="4504540"/>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6</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D104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9864</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75432</a:t>
            </a:r>
            <a:endParaRPr kumimoji="0" lang="fr-FR" sz="2400" b="0" i="0" u="none" strike="noStrike" cap="none" normalizeH="0" baseline="0" dirty="0">
              <a:ln>
                <a:noFill/>
              </a:ln>
              <a:solidFill>
                <a:srgbClr val="000000"/>
              </a:solidFill>
              <a:effectLst/>
              <a:latin typeface="Arial" charset="0"/>
            </a:endParaRPr>
          </a:p>
        </p:txBody>
      </p:sp>
      <p:sp>
        <p:nvSpPr>
          <p:cNvPr id="22" name="ZoneTexte 21">
            <a:extLst>
              <a:ext uri="{FF2B5EF4-FFF2-40B4-BE49-F238E27FC236}">
                <a16:creationId xmlns:a16="http://schemas.microsoft.com/office/drawing/2014/main" id="{A11D25E9-FC64-8A4F-8A5D-916505038D39}"/>
              </a:ext>
            </a:extLst>
          </p:cNvPr>
          <p:cNvSpPr txBox="1"/>
          <p:nvPr/>
        </p:nvSpPr>
        <p:spPr>
          <a:xfrm>
            <a:off x="4192816" y="4591867"/>
            <a:ext cx="2504725" cy="646331"/>
          </a:xfrm>
          <a:prstGeom prst="rect">
            <a:avLst/>
          </a:prstGeom>
          <a:noFill/>
        </p:spPr>
        <p:txBody>
          <a:bodyPr wrap="none" rtlCol="0">
            <a:spAutoFit/>
          </a:bodyPr>
          <a:lstStyle/>
          <a:p>
            <a:r>
              <a:rPr lang="fr-FR" dirty="0"/>
              <a:t>Contrat : 4</a:t>
            </a:r>
            <a:r>
              <a:rPr lang="fr-FR" b="1" dirty="0">
                <a:solidFill>
                  <a:srgbClr val="FF0000"/>
                </a:solidFill>
                <a:sym typeface="Symbol"/>
              </a:rPr>
              <a:t></a:t>
            </a:r>
            <a:r>
              <a:rPr lang="fr-FR" b="1" dirty="0">
                <a:solidFill>
                  <a:schemeClr val="bg1"/>
                </a:solidFill>
                <a:sym typeface="Symbol"/>
              </a:rPr>
              <a:t> </a:t>
            </a:r>
            <a:r>
              <a:rPr lang="fr-FR" dirty="0">
                <a:sym typeface="Symbol"/>
              </a:rPr>
              <a:t>par Ouest</a:t>
            </a:r>
          </a:p>
          <a:p>
            <a:r>
              <a:rPr lang="fr-FR" dirty="0">
                <a:sym typeface="Symbol"/>
              </a:rPr>
              <a:t>Entame : Roi</a:t>
            </a:r>
            <a:r>
              <a:rPr lang="fr-FR" b="1" dirty="0">
                <a:solidFill>
                  <a:srgbClr val="FF0000"/>
                </a:solidFill>
                <a:sym typeface="Symbol"/>
              </a:rPr>
              <a:t> </a:t>
            </a:r>
            <a:r>
              <a:rPr lang="fr-FR" dirty="0">
                <a:sym typeface="Symbol"/>
              </a:rPr>
              <a:t> </a:t>
            </a:r>
            <a:endParaRPr lang="fr-FR" dirty="0"/>
          </a:p>
        </p:txBody>
      </p:sp>
      <p:sp>
        <p:nvSpPr>
          <p:cNvPr id="11" name="ZoneTexte 10">
            <a:extLst>
              <a:ext uri="{FF2B5EF4-FFF2-40B4-BE49-F238E27FC236}">
                <a16:creationId xmlns:a16="http://schemas.microsoft.com/office/drawing/2014/main" id="{E810BF90-7399-4B4A-BE10-04FEF9E6B216}"/>
              </a:ext>
            </a:extLst>
          </p:cNvPr>
          <p:cNvSpPr txBox="1"/>
          <p:nvPr/>
        </p:nvSpPr>
        <p:spPr>
          <a:xfrm>
            <a:off x="238953" y="5846665"/>
            <a:ext cx="3405484" cy="369332"/>
          </a:xfrm>
          <a:prstGeom prst="rect">
            <a:avLst/>
          </a:prstGeom>
          <a:noFill/>
        </p:spPr>
        <p:txBody>
          <a:bodyPr wrap="none" rtlCol="0">
            <a:spAutoFit/>
          </a:bodyPr>
          <a:lstStyle/>
          <a:p>
            <a:r>
              <a:rPr lang="fr-FR" dirty="0"/>
              <a:t>Donner le déroulement du coup.</a:t>
            </a:r>
          </a:p>
        </p:txBody>
      </p:sp>
      <p:sp>
        <p:nvSpPr>
          <p:cNvPr id="2" name="Espace réservé du numéro de diapositive 1">
            <a:extLst>
              <a:ext uri="{FF2B5EF4-FFF2-40B4-BE49-F238E27FC236}">
                <a16:creationId xmlns:a16="http://schemas.microsoft.com/office/drawing/2014/main" id="{D482816A-C6E8-B94C-A44E-9B2163A1BD6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4</a:t>
            </a:fld>
            <a:endParaRPr kumimoji="0" lang="en-US"/>
          </a:p>
        </p:txBody>
      </p:sp>
      <p:sp>
        <p:nvSpPr>
          <p:cNvPr id="23" name="ZoneTexte 22">
            <a:extLst>
              <a:ext uri="{FF2B5EF4-FFF2-40B4-BE49-F238E27FC236}">
                <a16:creationId xmlns:a16="http://schemas.microsoft.com/office/drawing/2014/main" id="{8E71E985-C885-F749-B2AC-783E43751C66}"/>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1583953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3" grpId="0"/>
      <p:bldP spid="10" grpId="0"/>
      <p:bldP spid="17" grpId="0" animBg="1"/>
      <p:bldP spid="22"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65117" y="-334220"/>
            <a:ext cx="8612017" cy="1219200"/>
          </a:xfrm>
        </p:spPr>
        <p:txBody>
          <a:bodyPr/>
          <a:lstStyle/>
          <a:p>
            <a:r>
              <a:rPr lang="fr-FR" dirty="0"/>
              <a:t>La double coupe</a:t>
            </a:r>
          </a:p>
        </p:txBody>
      </p:sp>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Rectangle à coins arrondis 6">
            <a:extLst>
              <a:ext uri="{FF2B5EF4-FFF2-40B4-BE49-F238E27FC236}">
                <a16:creationId xmlns:a16="http://schemas.microsoft.com/office/drawing/2014/main" id="{0667D0FA-2813-1F42-B7D1-9530936F2A86}"/>
              </a:ext>
            </a:extLst>
          </p:cNvPr>
          <p:cNvSpPr/>
          <p:nvPr/>
        </p:nvSpPr>
        <p:spPr>
          <a:xfrm>
            <a:off x="2512398" y="2825771"/>
            <a:ext cx="3925957" cy="681487"/>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3200" dirty="0">
                <a:solidFill>
                  <a:srgbClr val="FFFF00"/>
                </a:solidFill>
              </a:rPr>
              <a:t>DOUBLE COUPE</a:t>
            </a:r>
          </a:p>
        </p:txBody>
      </p:sp>
      <p:sp>
        <p:nvSpPr>
          <p:cNvPr id="13" name="Rectangle 12">
            <a:extLst>
              <a:ext uri="{FF2B5EF4-FFF2-40B4-BE49-F238E27FC236}">
                <a16:creationId xmlns:a16="http://schemas.microsoft.com/office/drawing/2014/main" id="{928A8C18-70C1-4941-AB3B-077E8005CF56}"/>
              </a:ext>
            </a:extLst>
          </p:cNvPr>
          <p:cNvSpPr/>
          <p:nvPr/>
        </p:nvSpPr>
        <p:spPr>
          <a:xfrm>
            <a:off x="156755" y="930395"/>
            <a:ext cx="8552534" cy="1754326"/>
          </a:xfrm>
          <a:prstGeom prst="rect">
            <a:avLst/>
          </a:prstGeom>
          <a:noFill/>
        </p:spPr>
        <p:txBody>
          <a:bodyPr wrap="none" lIns="91440" tIns="45720" rIns="91440" bIns="45720">
            <a:spAutoFit/>
          </a:bodyPr>
          <a:lstStyle/>
          <a:p>
            <a:pPr algn="ctr"/>
            <a:r>
              <a:rPr lang="fr-FR" sz="5400" dirty="0">
                <a:ln w="0"/>
                <a:solidFill>
                  <a:srgbClr val="FFFF00"/>
                </a:solidFill>
                <a:effectLst>
                  <a:reflection blurRad="6350" stA="53000" endA="300" endPos="35500" dir="5400000" sy="-90000" algn="bl" rotWithShape="0"/>
                </a:effectLst>
                <a:cs typeface="Apple Chancery" panose="03020702040506060504" pitchFamily="66" charset="-79"/>
              </a:rPr>
              <a:t>Flash Visuel : une courte de </a:t>
            </a:r>
          </a:p>
          <a:p>
            <a:pPr algn="ctr"/>
            <a:r>
              <a:rPr lang="fr-FR" sz="5400" dirty="0">
                <a:ln w="0"/>
                <a:solidFill>
                  <a:srgbClr val="FFFF00"/>
                </a:solidFill>
                <a:effectLst>
                  <a:reflection blurRad="6350" stA="53000" endA="300" endPos="35500" dir="5400000" sy="-90000" algn="bl" rotWithShape="0"/>
                </a:effectLst>
                <a:cs typeface="Apple Chancery" panose="03020702040506060504" pitchFamily="66" charset="-79"/>
              </a:rPr>
              <a:t>chaque côté : bons atouts</a:t>
            </a:r>
            <a:endParaRPr lang="fr-FR" sz="5400" dirty="0">
              <a:ln w="0"/>
              <a:solidFill>
                <a:srgbClr val="FFFF00"/>
              </a:solidFill>
              <a:effectLst>
                <a:reflection blurRad="6350" stA="53000" endA="300" endPos="35500" dir="5400000" sy="-90000" algn="bl" rotWithShape="0"/>
              </a:effectLst>
            </a:endParaRPr>
          </a:p>
        </p:txBody>
      </p:sp>
      <p:sp>
        <p:nvSpPr>
          <p:cNvPr id="10" name="ZoneTexte 9">
            <a:extLst>
              <a:ext uri="{FF2B5EF4-FFF2-40B4-BE49-F238E27FC236}">
                <a16:creationId xmlns:a16="http://schemas.microsoft.com/office/drawing/2014/main" id="{F795EA0F-1809-354F-9DF0-9090B1CC6371}"/>
              </a:ext>
            </a:extLst>
          </p:cNvPr>
          <p:cNvSpPr txBox="1"/>
          <p:nvPr/>
        </p:nvSpPr>
        <p:spPr>
          <a:xfrm>
            <a:off x="293710" y="4154992"/>
            <a:ext cx="2067682" cy="369332"/>
          </a:xfrm>
          <a:prstGeom prst="rect">
            <a:avLst/>
          </a:prstGeom>
          <a:noFill/>
        </p:spPr>
        <p:txBody>
          <a:bodyPr wrap="none" rtlCol="0">
            <a:spAutoFit/>
          </a:bodyPr>
          <a:lstStyle/>
          <a:p>
            <a:r>
              <a:rPr lang="fr-FR" b="1" u="sng" dirty="0">
                <a:solidFill>
                  <a:srgbClr val="FFFF00"/>
                </a:solidFill>
              </a:rPr>
              <a:t>C’est le plan N° 2 :</a:t>
            </a:r>
          </a:p>
        </p:txBody>
      </p:sp>
      <p:sp>
        <p:nvSpPr>
          <p:cNvPr id="2" name="ZoneTexte 1">
            <a:extLst>
              <a:ext uri="{FF2B5EF4-FFF2-40B4-BE49-F238E27FC236}">
                <a16:creationId xmlns:a16="http://schemas.microsoft.com/office/drawing/2014/main" id="{25913BB4-D110-794A-A8D8-761EFEBCF42E}"/>
              </a:ext>
            </a:extLst>
          </p:cNvPr>
          <p:cNvSpPr txBox="1"/>
          <p:nvPr/>
        </p:nvSpPr>
        <p:spPr>
          <a:xfrm>
            <a:off x="156755" y="4860090"/>
            <a:ext cx="8747010" cy="1200329"/>
          </a:xfrm>
          <a:prstGeom prst="rect">
            <a:avLst/>
          </a:prstGeom>
          <a:noFill/>
        </p:spPr>
        <p:txBody>
          <a:bodyPr wrap="none" rtlCol="0">
            <a:spAutoFit/>
          </a:bodyPr>
          <a:lstStyle/>
          <a:p>
            <a:r>
              <a:rPr lang="fr-FR" dirty="0"/>
              <a:t>Communément appelé le jeu de l’épicier, ce plan de jeu consiste à dédoubler ses atouts,</a:t>
            </a:r>
          </a:p>
          <a:p>
            <a:r>
              <a:rPr lang="fr-FR" dirty="0"/>
              <a:t> en communiquant entre les deux mains par la coupe de deux couleurs différentes.</a:t>
            </a:r>
          </a:p>
          <a:p>
            <a:r>
              <a:rPr lang="fr-FR" dirty="0"/>
              <a:t>Dans un jeu de double coupe </a:t>
            </a:r>
            <a:r>
              <a:rPr lang="fr-FR" dirty="0">
                <a:solidFill>
                  <a:srgbClr val="FFFF00"/>
                </a:solidFill>
              </a:rPr>
              <a:t>il faut absolument compter ses gagnantes</a:t>
            </a:r>
            <a:r>
              <a:rPr lang="fr-FR" dirty="0"/>
              <a:t>.</a:t>
            </a:r>
          </a:p>
          <a:p>
            <a:r>
              <a:rPr lang="fr-FR" dirty="0"/>
              <a:t>Attention à jouer en priorité ses levées de tête avant que les adversaires ne défaussent </a:t>
            </a:r>
          </a:p>
        </p:txBody>
      </p:sp>
      <p:sp>
        <p:nvSpPr>
          <p:cNvPr id="8" name="Espace réservé du numéro de diapositive 7">
            <a:extLst>
              <a:ext uri="{FF2B5EF4-FFF2-40B4-BE49-F238E27FC236}">
                <a16:creationId xmlns:a16="http://schemas.microsoft.com/office/drawing/2014/main" id="{D2615842-7EBD-1D44-8B87-6BAC423224F8}"/>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5</a:t>
            </a:fld>
            <a:endParaRPr kumimoji="0" lang="en-US"/>
          </a:p>
        </p:txBody>
      </p:sp>
      <p:sp>
        <p:nvSpPr>
          <p:cNvPr id="14" name="ZoneTexte 13">
            <a:extLst>
              <a:ext uri="{FF2B5EF4-FFF2-40B4-BE49-F238E27FC236}">
                <a16:creationId xmlns:a16="http://schemas.microsoft.com/office/drawing/2014/main" id="{6A120589-54FE-D541-A236-A958CA5B184B}"/>
              </a:ext>
            </a:extLst>
          </p:cNvPr>
          <p:cNvSpPr txBox="1"/>
          <p:nvPr/>
        </p:nvSpPr>
        <p:spPr>
          <a:xfrm>
            <a:off x="3741384" y="6368069"/>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1694930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28" name="Rectangle à coins arrondis 27">
            <a:extLst>
              <a:ext uri="{FF2B5EF4-FFF2-40B4-BE49-F238E27FC236}">
                <a16:creationId xmlns:a16="http://schemas.microsoft.com/office/drawing/2014/main" id="{7541CEF3-C4F0-4243-B2AC-C20572204095}"/>
              </a:ext>
            </a:extLst>
          </p:cNvPr>
          <p:cNvSpPr/>
          <p:nvPr/>
        </p:nvSpPr>
        <p:spPr>
          <a:xfrm>
            <a:off x="4178109" y="4466440"/>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29" name="Image 28">
            <a:extLst>
              <a:ext uri="{FF2B5EF4-FFF2-40B4-BE49-F238E27FC236}">
                <a16:creationId xmlns:a16="http://schemas.microsoft.com/office/drawing/2014/main" id="{61B7AAAB-C9B5-964D-A666-FD8C120FD2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6700" y="4415640"/>
            <a:ext cx="1016000" cy="1016000"/>
          </a:xfrm>
          <a:prstGeom prst="rect">
            <a:avLst/>
          </a:prstGeom>
        </p:spPr>
      </p:pic>
      <p:sp>
        <p:nvSpPr>
          <p:cNvPr id="30" name="Text Box 1">
            <a:extLst>
              <a:ext uri="{FF2B5EF4-FFF2-40B4-BE49-F238E27FC236}">
                <a16:creationId xmlns:a16="http://schemas.microsoft.com/office/drawing/2014/main" id="{4D781A94-EFB6-DB49-A8CC-DD8DD74F27F0}"/>
              </a:ext>
            </a:extLst>
          </p:cNvPr>
          <p:cNvSpPr txBox="1">
            <a:spLocks noChangeArrowheads="1"/>
          </p:cNvSpPr>
          <p:nvPr/>
        </p:nvSpPr>
        <p:spPr bwMode="auto">
          <a:xfrm>
            <a:off x="238953" y="4504540"/>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A862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AR1084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V653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31" name="Text Box 1">
            <a:extLst>
              <a:ext uri="{FF2B5EF4-FFF2-40B4-BE49-F238E27FC236}">
                <a16:creationId xmlns:a16="http://schemas.microsoft.com/office/drawing/2014/main" id="{A3A4BAEC-0E3D-C849-9D93-9C584069DDF0}"/>
              </a:ext>
            </a:extLst>
          </p:cNvPr>
          <p:cNvSpPr txBox="1">
            <a:spLocks noChangeArrowheads="1"/>
          </p:cNvSpPr>
          <p:nvPr/>
        </p:nvSpPr>
        <p:spPr bwMode="auto">
          <a:xfrm>
            <a:off x="2436047" y="4504540"/>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D4</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DV97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AD10532</a:t>
            </a:r>
            <a:endParaRPr kumimoji="0" lang="fr-FR" sz="2400" b="0" i="0" u="none" strike="noStrike" cap="none" normalizeH="0" baseline="0" dirty="0">
              <a:ln>
                <a:noFill/>
              </a:ln>
              <a:solidFill>
                <a:srgbClr val="000000"/>
              </a:solidFill>
              <a:effectLst/>
              <a:latin typeface="Arial" charset="0"/>
            </a:endParaRPr>
          </a:p>
        </p:txBody>
      </p:sp>
      <p:sp>
        <p:nvSpPr>
          <p:cNvPr id="32" name="ZoneTexte 31">
            <a:extLst>
              <a:ext uri="{FF2B5EF4-FFF2-40B4-BE49-F238E27FC236}">
                <a16:creationId xmlns:a16="http://schemas.microsoft.com/office/drawing/2014/main" id="{3D6ACC1A-1EAB-574E-88D1-F72DCD4C8784}"/>
              </a:ext>
            </a:extLst>
          </p:cNvPr>
          <p:cNvSpPr txBox="1"/>
          <p:nvPr/>
        </p:nvSpPr>
        <p:spPr>
          <a:xfrm>
            <a:off x="4192816" y="4591867"/>
            <a:ext cx="2504725" cy="646331"/>
          </a:xfrm>
          <a:prstGeom prst="rect">
            <a:avLst/>
          </a:prstGeom>
          <a:noFill/>
        </p:spPr>
        <p:txBody>
          <a:bodyPr wrap="none" rtlCol="0">
            <a:spAutoFit/>
          </a:bodyPr>
          <a:lstStyle/>
          <a:p>
            <a:r>
              <a:rPr lang="fr-FR" dirty="0"/>
              <a:t>Contrat : 4</a:t>
            </a:r>
            <a:r>
              <a:rPr lang="fr-FR" b="1" dirty="0">
                <a:solidFill>
                  <a:srgbClr val="FF0000"/>
                </a:solidFill>
                <a:sym typeface="Symbol"/>
              </a:rPr>
              <a:t></a:t>
            </a:r>
            <a:r>
              <a:rPr lang="fr-FR" b="1" dirty="0">
                <a:solidFill>
                  <a:schemeClr val="bg1"/>
                </a:solidFill>
                <a:sym typeface="Symbol"/>
              </a:rPr>
              <a:t> </a:t>
            </a:r>
            <a:r>
              <a:rPr lang="fr-FR" dirty="0">
                <a:sym typeface="Symbol"/>
              </a:rPr>
              <a:t>par Ouest</a:t>
            </a:r>
          </a:p>
          <a:p>
            <a:r>
              <a:rPr lang="fr-FR" dirty="0">
                <a:sym typeface="Symbol"/>
              </a:rPr>
              <a:t>Entame : Valet</a:t>
            </a:r>
            <a:r>
              <a:rPr lang="fr-FR" b="1" dirty="0">
                <a:solidFill>
                  <a:srgbClr val="FF0000"/>
                </a:solidFill>
                <a:sym typeface="Symbol"/>
              </a:rPr>
              <a:t> </a:t>
            </a:r>
            <a:r>
              <a:rPr lang="fr-FR" b="1" dirty="0">
                <a:solidFill>
                  <a:schemeClr val="bg1"/>
                </a:solidFill>
                <a:sym typeface="Symbol"/>
              </a:rPr>
              <a:t></a:t>
            </a:r>
            <a:r>
              <a:rPr lang="fr-FR" dirty="0">
                <a:sym typeface="Symbol"/>
              </a:rPr>
              <a:t> </a:t>
            </a:r>
            <a:endParaRPr lang="fr-FR" dirty="0"/>
          </a:p>
        </p:txBody>
      </p:sp>
      <p:sp>
        <p:nvSpPr>
          <p:cNvPr id="33" name="ZoneTexte 32">
            <a:extLst>
              <a:ext uri="{FF2B5EF4-FFF2-40B4-BE49-F238E27FC236}">
                <a16:creationId xmlns:a16="http://schemas.microsoft.com/office/drawing/2014/main" id="{14F4ACCD-B914-9F40-AAFB-FDDC50E6D918}"/>
              </a:ext>
            </a:extLst>
          </p:cNvPr>
          <p:cNvSpPr txBox="1"/>
          <p:nvPr/>
        </p:nvSpPr>
        <p:spPr>
          <a:xfrm>
            <a:off x="238953" y="5846665"/>
            <a:ext cx="3405484" cy="369332"/>
          </a:xfrm>
          <a:prstGeom prst="rect">
            <a:avLst/>
          </a:prstGeom>
          <a:noFill/>
        </p:spPr>
        <p:txBody>
          <a:bodyPr wrap="none" rtlCol="0">
            <a:spAutoFit/>
          </a:bodyPr>
          <a:lstStyle/>
          <a:p>
            <a:r>
              <a:rPr lang="fr-FR" dirty="0"/>
              <a:t>Donner le déroulement du coup.</a:t>
            </a:r>
          </a:p>
        </p:txBody>
      </p:sp>
      <p:sp>
        <p:nvSpPr>
          <p:cNvPr id="34" name="Titre 2">
            <a:extLst>
              <a:ext uri="{FF2B5EF4-FFF2-40B4-BE49-F238E27FC236}">
                <a16:creationId xmlns:a16="http://schemas.microsoft.com/office/drawing/2014/main" id="{449CA2EC-BACE-D045-9F58-C79B7EEA73E5}"/>
              </a:ext>
            </a:extLst>
          </p:cNvPr>
          <p:cNvSpPr txBox="1">
            <a:spLocks/>
          </p:cNvSpPr>
          <p:nvPr/>
        </p:nvSpPr>
        <p:spPr>
          <a:xfrm>
            <a:off x="365117" y="-334220"/>
            <a:ext cx="8612017"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a:t>La double coupe</a:t>
            </a:r>
          </a:p>
        </p:txBody>
      </p:sp>
      <p:sp>
        <p:nvSpPr>
          <p:cNvPr id="35" name="ZoneTexte 34">
            <a:extLst>
              <a:ext uri="{FF2B5EF4-FFF2-40B4-BE49-F238E27FC236}">
                <a16:creationId xmlns:a16="http://schemas.microsoft.com/office/drawing/2014/main" id="{1D605803-A186-8B45-81A9-9E4E1D4BCC40}"/>
              </a:ext>
            </a:extLst>
          </p:cNvPr>
          <p:cNvSpPr txBox="1"/>
          <p:nvPr/>
        </p:nvSpPr>
        <p:spPr>
          <a:xfrm>
            <a:off x="238953" y="3974990"/>
            <a:ext cx="2494081" cy="369332"/>
          </a:xfrm>
          <a:prstGeom prst="rect">
            <a:avLst/>
          </a:prstGeom>
          <a:noFill/>
        </p:spPr>
        <p:txBody>
          <a:bodyPr wrap="none" rtlCol="0">
            <a:spAutoFit/>
          </a:bodyPr>
          <a:lstStyle/>
          <a:p>
            <a:r>
              <a:rPr lang="fr-FR" dirty="0">
                <a:solidFill>
                  <a:srgbClr val="FFFF00"/>
                </a:solidFill>
              </a:rPr>
              <a:t>Exemple d’application :</a:t>
            </a:r>
          </a:p>
        </p:txBody>
      </p:sp>
      <p:sp>
        <p:nvSpPr>
          <p:cNvPr id="36" name="Rectangle à coins arrondis 35">
            <a:extLst>
              <a:ext uri="{FF2B5EF4-FFF2-40B4-BE49-F238E27FC236}">
                <a16:creationId xmlns:a16="http://schemas.microsoft.com/office/drawing/2014/main" id="{115E8AE0-823B-FD4B-854D-F97DD18BDD72}"/>
              </a:ext>
            </a:extLst>
          </p:cNvPr>
          <p:cNvSpPr/>
          <p:nvPr/>
        </p:nvSpPr>
        <p:spPr>
          <a:xfrm>
            <a:off x="4178109" y="1308073"/>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37" name="Image 36">
            <a:extLst>
              <a:ext uri="{FF2B5EF4-FFF2-40B4-BE49-F238E27FC236}">
                <a16:creationId xmlns:a16="http://schemas.microsoft.com/office/drawing/2014/main" id="{FF417AF5-28AB-4346-8ECE-C9DFEB24DD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6700" y="1257273"/>
            <a:ext cx="1016000" cy="1016000"/>
          </a:xfrm>
          <a:prstGeom prst="rect">
            <a:avLst/>
          </a:prstGeom>
        </p:spPr>
      </p:pic>
      <p:sp>
        <p:nvSpPr>
          <p:cNvPr id="38" name="Text Box 1">
            <a:extLst>
              <a:ext uri="{FF2B5EF4-FFF2-40B4-BE49-F238E27FC236}">
                <a16:creationId xmlns:a16="http://schemas.microsoft.com/office/drawing/2014/main" id="{E4347A3A-46B3-6748-A454-A6907988E9C0}"/>
              </a:ext>
            </a:extLst>
          </p:cNvPr>
          <p:cNvSpPr txBox="1">
            <a:spLocks noChangeArrowheads="1"/>
          </p:cNvSpPr>
          <p:nvPr/>
        </p:nvSpPr>
        <p:spPr bwMode="auto">
          <a:xfrm>
            <a:off x="238953" y="1346173"/>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RV103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A832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A653</a:t>
            </a:r>
            <a:endParaRPr kumimoji="0" lang="fr-FR" sz="2400" b="0" i="0" u="none" strike="noStrike" cap="none" normalizeH="0" baseline="0" dirty="0">
              <a:ln>
                <a:noFill/>
              </a:ln>
              <a:solidFill>
                <a:srgbClr val="000000"/>
              </a:solidFill>
              <a:effectLst/>
              <a:latin typeface="Arial" charset="0"/>
            </a:endParaRPr>
          </a:p>
        </p:txBody>
      </p:sp>
      <p:sp>
        <p:nvSpPr>
          <p:cNvPr id="39" name="Text Box 1">
            <a:extLst>
              <a:ext uri="{FF2B5EF4-FFF2-40B4-BE49-F238E27FC236}">
                <a16:creationId xmlns:a16="http://schemas.microsoft.com/office/drawing/2014/main" id="{DEC8996A-C817-4B44-9E09-4BE5EAF36500}"/>
              </a:ext>
            </a:extLst>
          </p:cNvPr>
          <p:cNvSpPr txBox="1">
            <a:spLocks noChangeArrowheads="1"/>
          </p:cNvSpPr>
          <p:nvPr/>
        </p:nvSpPr>
        <p:spPr bwMode="auto">
          <a:xfrm>
            <a:off x="2436047" y="1346173"/>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AD97</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A8752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4</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R87</a:t>
            </a:r>
            <a:endParaRPr kumimoji="0" lang="fr-FR" sz="2400" b="0" i="0" u="none" strike="noStrike" cap="none" normalizeH="0" baseline="0" dirty="0">
              <a:ln>
                <a:noFill/>
              </a:ln>
              <a:solidFill>
                <a:srgbClr val="000000"/>
              </a:solidFill>
              <a:effectLst/>
              <a:latin typeface="Arial" charset="0"/>
            </a:endParaRPr>
          </a:p>
        </p:txBody>
      </p:sp>
      <p:sp>
        <p:nvSpPr>
          <p:cNvPr id="40" name="ZoneTexte 39">
            <a:extLst>
              <a:ext uri="{FF2B5EF4-FFF2-40B4-BE49-F238E27FC236}">
                <a16:creationId xmlns:a16="http://schemas.microsoft.com/office/drawing/2014/main" id="{609713A7-6D25-2D43-9343-DC380DEBF53F}"/>
              </a:ext>
            </a:extLst>
          </p:cNvPr>
          <p:cNvSpPr txBox="1"/>
          <p:nvPr/>
        </p:nvSpPr>
        <p:spPr>
          <a:xfrm>
            <a:off x="4192816" y="1433500"/>
            <a:ext cx="2504725" cy="646331"/>
          </a:xfrm>
          <a:prstGeom prst="rect">
            <a:avLst/>
          </a:prstGeom>
          <a:noFill/>
        </p:spPr>
        <p:txBody>
          <a:bodyPr wrap="none" rtlCol="0">
            <a:spAutoFit/>
          </a:bodyPr>
          <a:lstStyle/>
          <a:p>
            <a:r>
              <a:rPr lang="fr-FR" dirty="0"/>
              <a:t>Contrat : 6</a:t>
            </a:r>
            <a:r>
              <a:rPr lang="fr-FR" b="1" dirty="0">
                <a:solidFill>
                  <a:schemeClr val="bg1"/>
                </a:solidFill>
                <a:sym typeface="Symbol"/>
              </a:rPr>
              <a:t> </a:t>
            </a:r>
            <a:r>
              <a:rPr lang="fr-FR" dirty="0">
                <a:sym typeface="Symbol"/>
              </a:rPr>
              <a:t>par Ouest</a:t>
            </a:r>
          </a:p>
          <a:p>
            <a:r>
              <a:rPr lang="fr-FR" dirty="0">
                <a:sym typeface="Symbol"/>
              </a:rPr>
              <a:t>Entame : Roi</a:t>
            </a:r>
            <a:r>
              <a:rPr lang="fr-FR" b="1" dirty="0">
                <a:solidFill>
                  <a:srgbClr val="FF0000"/>
                </a:solidFill>
                <a:sym typeface="Symbol"/>
              </a:rPr>
              <a:t> </a:t>
            </a:r>
            <a:r>
              <a:rPr lang="fr-FR" dirty="0">
                <a:sym typeface="Symbol"/>
              </a:rPr>
              <a:t> </a:t>
            </a:r>
            <a:endParaRPr lang="fr-FR" dirty="0"/>
          </a:p>
        </p:txBody>
      </p:sp>
      <p:sp>
        <p:nvSpPr>
          <p:cNvPr id="41" name="ZoneTexte 40">
            <a:extLst>
              <a:ext uri="{FF2B5EF4-FFF2-40B4-BE49-F238E27FC236}">
                <a16:creationId xmlns:a16="http://schemas.microsoft.com/office/drawing/2014/main" id="{FFC5A3DD-56E8-1945-B02D-B0D5CEEFFAB1}"/>
              </a:ext>
            </a:extLst>
          </p:cNvPr>
          <p:cNvSpPr txBox="1"/>
          <p:nvPr/>
        </p:nvSpPr>
        <p:spPr>
          <a:xfrm>
            <a:off x="238953" y="816623"/>
            <a:ext cx="3020314" cy="369332"/>
          </a:xfrm>
          <a:prstGeom prst="rect">
            <a:avLst/>
          </a:prstGeom>
          <a:noFill/>
        </p:spPr>
        <p:txBody>
          <a:bodyPr wrap="none" rtlCol="0">
            <a:spAutoFit/>
          </a:bodyPr>
          <a:lstStyle/>
          <a:p>
            <a:r>
              <a:rPr lang="fr-FR" dirty="0">
                <a:solidFill>
                  <a:srgbClr val="FFFF00"/>
                </a:solidFill>
              </a:rPr>
              <a:t>Prenons un exemple simple :</a:t>
            </a:r>
          </a:p>
        </p:txBody>
      </p:sp>
      <p:sp>
        <p:nvSpPr>
          <p:cNvPr id="16" name="ZoneTexte 15">
            <a:extLst>
              <a:ext uri="{FF2B5EF4-FFF2-40B4-BE49-F238E27FC236}">
                <a16:creationId xmlns:a16="http://schemas.microsoft.com/office/drawing/2014/main" id="{C9114E7B-45F9-524B-BF09-9956EF490286}"/>
              </a:ext>
            </a:extLst>
          </p:cNvPr>
          <p:cNvSpPr txBox="1"/>
          <p:nvPr/>
        </p:nvSpPr>
        <p:spPr>
          <a:xfrm>
            <a:off x="238953" y="2599398"/>
            <a:ext cx="7865295" cy="1200329"/>
          </a:xfrm>
          <a:prstGeom prst="rect">
            <a:avLst/>
          </a:prstGeom>
          <a:noFill/>
        </p:spPr>
        <p:txBody>
          <a:bodyPr wrap="none" rtlCol="0">
            <a:spAutoFit/>
          </a:bodyPr>
          <a:lstStyle/>
          <a:p>
            <a:r>
              <a:rPr lang="fr-FR" dirty="0"/>
              <a:t>Vous avez 12 levées par : 8 coupes + 1 Cœur + 1 Carreau et 2 Trèfles</a:t>
            </a:r>
          </a:p>
          <a:p>
            <a:r>
              <a:rPr lang="fr-FR" dirty="0"/>
              <a:t>Timing : As de Carreau, As et Roi de Trèfle, As de cœur   et on commence la </a:t>
            </a:r>
          </a:p>
          <a:p>
            <a:r>
              <a:rPr lang="fr-FR" dirty="0"/>
              <a:t>Double coupe.</a:t>
            </a:r>
          </a:p>
          <a:p>
            <a:r>
              <a:rPr lang="fr-FR" dirty="0"/>
              <a:t>Ici il faut penser à tirer As et Roi de Trèfle avant que les adversaires défaussent.</a:t>
            </a:r>
          </a:p>
        </p:txBody>
      </p:sp>
      <p:sp>
        <p:nvSpPr>
          <p:cNvPr id="2" name="Espace réservé du numéro de diapositive 1">
            <a:extLst>
              <a:ext uri="{FF2B5EF4-FFF2-40B4-BE49-F238E27FC236}">
                <a16:creationId xmlns:a16="http://schemas.microsoft.com/office/drawing/2014/main" id="{0E410948-0B5E-C548-AA56-16AAE88F06A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6</a:t>
            </a:fld>
            <a:endParaRPr kumimoji="0" lang="en-US"/>
          </a:p>
        </p:txBody>
      </p:sp>
      <p:sp>
        <p:nvSpPr>
          <p:cNvPr id="21" name="ZoneTexte 20">
            <a:extLst>
              <a:ext uri="{FF2B5EF4-FFF2-40B4-BE49-F238E27FC236}">
                <a16:creationId xmlns:a16="http://schemas.microsoft.com/office/drawing/2014/main" id="{270D2C13-E901-0545-A838-D16A24CE396D}"/>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378350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2" grpId="0"/>
      <p:bldP spid="33" grpId="0"/>
      <p:bldP spid="36" grpId="0" animBg="1"/>
      <p:bldP spid="40" grpId="0"/>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65117" y="-334220"/>
            <a:ext cx="8612017" cy="1219200"/>
          </a:xfrm>
        </p:spPr>
        <p:txBody>
          <a:bodyPr/>
          <a:lstStyle/>
          <a:p>
            <a:r>
              <a:rPr lang="fr-FR" dirty="0"/>
              <a:t>L’affranchissement</a:t>
            </a:r>
          </a:p>
        </p:txBody>
      </p:sp>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Rectangle à coins arrondis 6">
            <a:extLst>
              <a:ext uri="{FF2B5EF4-FFF2-40B4-BE49-F238E27FC236}">
                <a16:creationId xmlns:a16="http://schemas.microsoft.com/office/drawing/2014/main" id="{0667D0FA-2813-1F42-B7D1-9530936F2A86}"/>
              </a:ext>
            </a:extLst>
          </p:cNvPr>
          <p:cNvSpPr/>
          <p:nvPr/>
        </p:nvSpPr>
        <p:spPr>
          <a:xfrm>
            <a:off x="2680473" y="2817861"/>
            <a:ext cx="3589808" cy="681487"/>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3200" dirty="0">
                <a:solidFill>
                  <a:srgbClr val="FFFF00"/>
                </a:solidFill>
              </a:rPr>
              <a:t>Affranchissement</a:t>
            </a:r>
          </a:p>
        </p:txBody>
      </p:sp>
      <p:sp>
        <p:nvSpPr>
          <p:cNvPr id="13" name="Rectangle 12">
            <a:extLst>
              <a:ext uri="{FF2B5EF4-FFF2-40B4-BE49-F238E27FC236}">
                <a16:creationId xmlns:a16="http://schemas.microsoft.com/office/drawing/2014/main" id="{928A8C18-70C1-4941-AB3B-077E8005CF56}"/>
              </a:ext>
            </a:extLst>
          </p:cNvPr>
          <p:cNvSpPr/>
          <p:nvPr/>
        </p:nvSpPr>
        <p:spPr>
          <a:xfrm>
            <a:off x="1126544" y="875096"/>
            <a:ext cx="6697667" cy="1754326"/>
          </a:xfrm>
          <a:prstGeom prst="rect">
            <a:avLst/>
          </a:prstGeom>
          <a:noFill/>
        </p:spPr>
        <p:txBody>
          <a:bodyPr wrap="none" lIns="91440" tIns="45720" rIns="91440" bIns="45720">
            <a:spAutoFit/>
          </a:bodyPr>
          <a:lstStyle/>
          <a:p>
            <a:pPr algn="ctr"/>
            <a:r>
              <a:rPr lang="fr-FR" sz="5400" dirty="0">
                <a:ln w="0"/>
                <a:solidFill>
                  <a:srgbClr val="FFFF00"/>
                </a:solidFill>
                <a:effectLst>
                  <a:reflection blurRad="6350" stA="53000" endA="300" endPos="35500" dir="5400000" sy="-90000" algn="bl" rotWithShape="0"/>
                </a:effectLst>
                <a:cs typeface="Apple Chancery" panose="03020702040506060504" pitchFamily="66" charset="-79"/>
              </a:rPr>
              <a:t>Flash Visuel : couleur</a:t>
            </a:r>
          </a:p>
          <a:p>
            <a:pPr algn="ctr"/>
            <a:r>
              <a:rPr lang="fr-FR" sz="5400" dirty="0">
                <a:ln w="0"/>
                <a:solidFill>
                  <a:srgbClr val="FFFF00"/>
                </a:solidFill>
                <a:effectLst>
                  <a:reflection blurRad="6350" stA="53000" endA="300" endPos="35500" dir="5400000" sy="-90000" algn="bl" rotWithShape="0"/>
                </a:effectLst>
                <a:cs typeface="Apple Chancery" panose="03020702040506060504" pitchFamily="66" charset="-79"/>
              </a:rPr>
              <a:t>du côté court à l’atout</a:t>
            </a:r>
            <a:endParaRPr lang="fr-FR" sz="5400" dirty="0">
              <a:ln w="0"/>
              <a:solidFill>
                <a:srgbClr val="FFFF00"/>
              </a:solidFill>
              <a:effectLst>
                <a:reflection blurRad="6350" stA="53000" endA="300" endPos="35500" dir="5400000" sy="-90000" algn="bl" rotWithShape="0"/>
              </a:effectLst>
            </a:endParaRPr>
          </a:p>
        </p:txBody>
      </p:sp>
      <p:sp>
        <p:nvSpPr>
          <p:cNvPr id="10" name="ZoneTexte 9">
            <a:extLst>
              <a:ext uri="{FF2B5EF4-FFF2-40B4-BE49-F238E27FC236}">
                <a16:creationId xmlns:a16="http://schemas.microsoft.com/office/drawing/2014/main" id="{F795EA0F-1809-354F-9DF0-9090B1CC6371}"/>
              </a:ext>
            </a:extLst>
          </p:cNvPr>
          <p:cNvSpPr txBox="1"/>
          <p:nvPr/>
        </p:nvSpPr>
        <p:spPr>
          <a:xfrm>
            <a:off x="248442" y="3499348"/>
            <a:ext cx="2067682" cy="369332"/>
          </a:xfrm>
          <a:prstGeom prst="rect">
            <a:avLst/>
          </a:prstGeom>
          <a:noFill/>
        </p:spPr>
        <p:txBody>
          <a:bodyPr wrap="none" rtlCol="0">
            <a:spAutoFit/>
          </a:bodyPr>
          <a:lstStyle/>
          <a:p>
            <a:r>
              <a:rPr lang="fr-FR" b="1" u="sng" dirty="0">
                <a:solidFill>
                  <a:srgbClr val="FFFF00"/>
                </a:solidFill>
              </a:rPr>
              <a:t>C’est le plan N° 3 :</a:t>
            </a:r>
          </a:p>
        </p:txBody>
      </p:sp>
      <p:sp>
        <p:nvSpPr>
          <p:cNvPr id="2" name="ZoneTexte 1">
            <a:extLst>
              <a:ext uri="{FF2B5EF4-FFF2-40B4-BE49-F238E27FC236}">
                <a16:creationId xmlns:a16="http://schemas.microsoft.com/office/drawing/2014/main" id="{25913BB4-D110-794A-A8D8-761EFEBCF42E}"/>
              </a:ext>
            </a:extLst>
          </p:cNvPr>
          <p:cNvSpPr txBox="1"/>
          <p:nvPr/>
        </p:nvSpPr>
        <p:spPr>
          <a:xfrm>
            <a:off x="0" y="3996573"/>
            <a:ext cx="9246057" cy="2308324"/>
          </a:xfrm>
          <a:prstGeom prst="rect">
            <a:avLst/>
          </a:prstGeom>
          <a:noFill/>
        </p:spPr>
        <p:txBody>
          <a:bodyPr wrap="none" rtlCol="0">
            <a:spAutoFit/>
          </a:bodyPr>
          <a:lstStyle/>
          <a:p>
            <a:r>
              <a:rPr lang="fr-FR" dirty="0"/>
              <a:t>On peut définir une couleur longue à partir de 5 cartes. Grâce à cet affranchissement de </a:t>
            </a:r>
          </a:p>
          <a:p>
            <a:r>
              <a:rPr lang="fr-FR" dirty="0"/>
              <a:t>longueur, vous pourrez défausser une ou plusieurs perdantes de la main de base. A moins</a:t>
            </a:r>
          </a:p>
          <a:p>
            <a:r>
              <a:rPr lang="fr-FR" dirty="0"/>
              <a:t> de posséder RDV109, votre longue ne pourra s’affranchir que si votre côté long excède celui</a:t>
            </a:r>
          </a:p>
          <a:p>
            <a:r>
              <a:rPr lang="fr-FR" dirty="0"/>
              <a:t>des adversaires.</a:t>
            </a:r>
          </a:p>
          <a:p>
            <a:r>
              <a:rPr lang="fr-FR" dirty="0"/>
              <a:t>Un couleur 5</a:t>
            </a:r>
            <a:r>
              <a:rPr lang="fr-FR" baseline="30000" dirty="0"/>
              <a:t>ème</a:t>
            </a:r>
            <a:r>
              <a:rPr lang="fr-FR" dirty="0"/>
              <a:t> s’affranchit avec presque 2 chances sur 3 (partage 4-3) en face d’un singleton</a:t>
            </a:r>
          </a:p>
          <a:p>
            <a:r>
              <a:rPr lang="fr-FR" dirty="0"/>
              <a:t>Pour ne pas affranchir une couleur 5</a:t>
            </a:r>
            <a:r>
              <a:rPr lang="fr-FR" baseline="30000" dirty="0"/>
              <a:t>ème</a:t>
            </a:r>
            <a:r>
              <a:rPr lang="fr-FR" dirty="0"/>
              <a:t> en face d’un </a:t>
            </a:r>
            <a:r>
              <a:rPr lang="fr-FR" dirty="0" err="1"/>
              <a:t>doubleton</a:t>
            </a:r>
            <a:r>
              <a:rPr lang="fr-FR" dirty="0"/>
              <a:t>, il faut une répartition 5-1 ou</a:t>
            </a:r>
          </a:p>
          <a:p>
            <a:r>
              <a:rPr lang="fr-FR" dirty="0"/>
              <a:t>6-0 soit dans 16% des cas.</a:t>
            </a:r>
          </a:p>
          <a:p>
            <a:r>
              <a:rPr lang="fr-FR" dirty="0">
                <a:solidFill>
                  <a:srgbClr val="FFFF00"/>
                </a:solidFill>
              </a:rPr>
              <a:t>Le principal problème de ce plan jeu concerne les </a:t>
            </a:r>
            <a:r>
              <a:rPr lang="fr-FR" b="1" dirty="0"/>
              <a:t>communications</a:t>
            </a:r>
            <a:r>
              <a:rPr lang="fr-FR" dirty="0">
                <a:solidFill>
                  <a:srgbClr val="FFFF00"/>
                </a:solidFill>
              </a:rPr>
              <a:t>.</a:t>
            </a:r>
          </a:p>
        </p:txBody>
      </p:sp>
      <p:sp>
        <p:nvSpPr>
          <p:cNvPr id="8" name="Espace réservé du numéro de diapositive 7">
            <a:extLst>
              <a:ext uri="{FF2B5EF4-FFF2-40B4-BE49-F238E27FC236}">
                <a16:creationId xmlns:a16="http://schemas.microsoft.com/office/drawing/2014/main" id="{3A5CCE26-4CF8-F141-8311-885F04FF57DF}"/>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7</a:t>
            </a:fld>
            <a:endParaRPr kumimoji="0" lang="en-US"/>
          </a:p>
        </p:txBody>
      </p:sp>
      <p:sp>
        <p:nvSpPr>
          <p:cNvPr id="14" name="ZoneTexte 13">
            <a:extLst>
              <a:ext uri="{FF2B5EF4-FFF2-40B4-BE49-F238E27FC236}">
                <a16:creationId xmlns:a16="http://schemas.microsoft.com/office/drawing/2014/main" id="{F476E672-299E-F640-BE1B-B11425B53909}"/>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834720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3" grpId="0"/>
      <p:bldP spid="10"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28" name="Rectangle à coins arrondis 27">
            <a:extLst>
              <a:ext uri="{FF2B5EF4-FFF2-40B4-BE49-F238E27FC236}">
                <a16:creationId xmlns:a16="http://schemas.microsoft.com/office/drawing/2014/main" id="{7541CEF3-C4F0-4243-B2AC-C20572204095}"/>
              </a:ext>
            </a:extLst>
          </p:cNvPr>
          <p:cNvSpPr/>
          <p:nvPr/>
        </p:nvSpPr>
        <p:spPr>
          <a:xfrm>
            <a:off x="4178109" y="4466440"/>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29" name="Image 28">
            <a:extLst>
              <a:ext uri="{FF2B5EF4-FFF2-40B4-BE49-F238E27FC236}">
                <a16:creationId xmlns:a16="http://schemas.microsoft.com/office/drawing/2014/main" id="{61B7AAAB-C9B5-964D-A666-FD8C120FD2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6700" y="4415640"/>
            <a:ext cx="1016000" cy="1016000"/>
          </a:xfrm>
          <a:prstGeom prst="rect">
            <a:avLst/>
          </a:prstGeom>
        </p:spPr>
      </p:pic>
      <p:sp>
        <p:nvSpPr>
          <p:cNvPr id="30" name="Text Box 1">
            <a:extLst>
              <a:ext uri="{FF2B5EF4-FFF2-40B4-BE49-F238E27FC236}">
                <a16:creationId xmlns:a16="http://schemas.microsoft.com/office/drawing/2014/main" id="{4D781A94-EFB6-DB49-A8CC-DD8DD74F27F0}"/>
              </a:ext>
            </a:extLst>
          </p:cNvPr>
          <p:cNvSpPr txBox="1">
            <a:spLocks noChangeArrowheads="1"/>
          </p:cNvSpPr>
          <p:nvPr/>
        </p:nvSpPr>
        <p:spPr bwMode="auto">
          <a:xfrm>
            <a:off x="238953" y="4504540"/>
            <a:ext cx="1047746"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ARDV1092</a:t>
            </a:r>
            <a:endParaRPr lang="en-GB" sz="1100" dirty="0">
              <a:solidFill>
                <a:srgbClr val="000000"/>
              </a:solidFill>
              <a:ea typeface="ÇlÇr ñæí©" charset="0"/>
            </a:endParaRP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A8</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R5</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32</a:t>
            </a:r>
            <a:endParaRPr kumimoji="0" lang="fr-FR" sz="2400" b="0" i="0" u="none" strike="noStrike" cap="none" normalizeH="0" baseline="0" dirty="0">
              <a:ln>
                <a:noFill/>
              </a:ln>
              <a:solidFill>
                <a:srgbClr val="000000"/>
              </a:solidFill>
              <a:effectLst/>
              <a:latin typeface="Arial" charset="0"/>
            </a:endParaRPr>
          </a:p>
        </p:txBody>
      </p:sp>
      <p:sp>
        <p:nvSpPr>
          <p:cNvPr id="31" name="Text Box 1">
            <a:extLst>
              <a:ext uri="{FF2B5EF4-FFF2-40B4-BE49-F238E27FC236}">
                <a16:creationId xmlns:a16="http://schemas.microsoft.com/office/drawing/2014/main" id="{A3A4BAEC-0E3D-C849-9D93-9C584069DDF0}"/>
              </a:ext>
            </a:extLst>
          </p:cNvPr>
          <p:cNvSpPr txBox="1">
            <a:spLocks noChangeArrowheads="1"/>
          </p:cNvSpPr>
          <p:nvPr/>
        </p:nvSpPr>
        <p:spPr bwMode="auto">
          <a:xfrm>
            <a:off x="2436047" y="4504540"/>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75</a:t>
            </a:r>
            <a:endParaRPr lang="en-GB" sz="1100" dirty="0">
              <a:solidFill>
                <a:srgbClr val="000000"/>
              </a:solidFill>
              <a:ea typeface="ÇlÇr ñæí©" charset="0"/>
            </a:endParaRP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DV103</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A7</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A9875</a:t>
            </a:r>
            <a:endParaRPr lang="fr-FR" dirty="0">
              <a:solidFill>
                <a:srgbClr val="000000"/>
              </a:solidFill>
            </a:endParaRPr>
          </a:p>
        </p:txBody>
      </p:sp>
      <p:sp>
        <p:nvSpPr>
          <p:cNvPr id="32" name="ZoneTexte 31">
            <a:extLst>
              <a:ext uri="{FF2B5EF4-FFF2-40B4-BE49-F238E27FC236}">
                <a16:creationId xmlns:a16="http://schemas.microsoft.com/office/drawing/2014/main" id="{3D6ACC1A-1EAB-574E-88D1-F72DCD4C8784}"/>
              </a:ext>
            </a:extLst>
          </p:cNvPr>
          <p:cNvSpPr txBox="1"/>
          <p:nvPr/>
        </p:nvSpPr>
        <p:spPr>
          <a:xfrm>
            <a:off x="4192816" y="4591867"/>
            <a:ext cx="2504725" cy="646331"/>
          </a:xfrm>
          <a:prstGeom prst="rect">
            <a:avLst/>
          </a:prstGeom>
          <a:noFill/>
        </p:spPr>
        <p:txBody>
          <a:bodyPr wrap="none" rtlCol="0">
            <a:spAutoFit/>
          </a:bodyPr>
          <a:lstStyle/>
          <a:p>
            <a:r>
              <a:rPr lang="fr-FR" dirty="0"/>
              <a:t>Contrat : 6</a:t>
            </a:r>
            <a:r>
              <a:rPr lang="fr-FR" b="1" dirty="0">
                <a:solidFill>
                  <a:schemeClr val="bg1"/>
                </a:solidFill>
                <a:sym typeface="Symbol"/>
              </a:rPr>
              <a:t> </a:t>
            </a:r>
            <a:r>
              <a:rPr lang="fr-FR" dirty="0">
                <a:sym typeface="Symbol"/>
              </a:rPr>
              <a:t>par Ouest</a:t>
            </a:r>
          </a:p>
          <a:p>
            <a:r>
              <a:rPr lang="fr-FR" dirty="0">
                <a:sym typeface="Symbol"/>
              </a:rPr>
              <a:t>Entame : Roi</a:t>
            </a:r>
            <a:r>
              <a:rPr lang="fr-FR" b="1" dirty="0">
                <a:solidFill>
                  <a:srgbClr val="FF0000"/>
                </a:solidFill>
                <a:sym typeface="Symbol"/>
              </a:rPr>
              <a:t> </a:t>
            </a:r>
            <a:r>
              <a:rPr lang="fr-FR" b="1" dirty="0">
                <a:solidFill>
                  <a:schemeClr val="bg1"/>
                </a:solidFill>
                <a:sym typeface="Symbol"/>
              </a:rPr>
              <a:t></a:t>
            </a:r>
            <a:r>
              <a:rPr lang="fr-FR" dirty="0">
                <a:sym typeface="Symbol"/>
              </a:rPr>
              <a:t> </a:t>
            </a:r>
            <a:endParaRPr lang="fr-FR" dirty="0"/>
          </a:p>
        </p:txBody>
      </p:sp>
      <p:sp>
        <p:nvSpPr>
          <p:cNvPr id="33" name="ZoneTexte 32">
            <a:extLst>
              <a:ext uri="{FF2B5EF4-FFF2-40B4-BE49-F238E27FC236}">
                <a16:creationId xmlns:a16="http://schemas.microsoft.com/office/drawing/2014/main" id="{14F4ACCD-B914-9F40-AAFB-FDDC50E6D918}"/>
              </a:ext>
            </a:extLst>
          </p:cNvPr>
          <p:cNvSpPr txBox="1"/>
          <p:nvPr/>
        </p:nvSpPr>
        <p:spPr>
          <a:xfrm>
            <a:off x="238953" y="5846665"/>
            <a:ext cx="3405484" cy="369332"/>
          </a:xfrm>
          <a:prstGeom prst="rect">
            <a:avLst/>
          </a:prstGeom>
          <a:noFill/>
        </p:spPr>
        <p:txBody>
          <a:bodyPr wrap="none" rtlCol="0">
            <a:spAutoFit/>
          </a:bodyPr>
          <a:lstStyle/>
          <a:p>
            <a:r>
              <a:rPr lang="fr-FR" dirty="0"/>
              <a:t>Donner le déroulement du coup.</a:t>
            </a:r>
          </a:p>
        </p:txBody>
      </p:sp>
      <p:sp>
        <p:nvSpPr>
          <p:cNvPr id="34" name="Titre 2">
            <a:extLst>
              <a:ext uri="{FF2B5EF4-FFF2-40B4-BE49-F238E27FC236}">
                <a16:creationId xmlns:a16="http://schemas.microsoft.com/office/drawing/2014/main" id="{449CA2EC-BACE-D045-9F58-C79B7EEA73E5}"/>
              </a:ext>
            </a:extLst>
          </p:cNvPr>
          <p:cNvSpPr txBox="1">
            <a:spLocks/>
          </p:cNvSpPr>
          <p:nvPr/>
        </p:nvSpPr>
        <p:spPr>
          <a:xfrm>
            <a:off x="365117" y="-334220"/>
            <a:ext cx="8612017"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L’affranchissement</a:t>
            </a:r>
          </a:p>
        </p:txBody>
      </p:sp>
      <p:sp>
        <p:nvSpPr>
          <p:cNvPr id="35" name="ZoneTexte 34">
            <a:extLst>
              <a:ext uri="{FF2B5EF4-FFF2-40B4-BE49-F238E27FC236}">
                <a16:creationId xmlns:a16="http://schemas.microsoft.com/office/drawing/2014/main" id="{1D605803-A186-8B45-81A9-9E4E1D4BCC40}"/>
              </a:ext>
            </a:extLst>
          </p:cNvPr>
          <p:cNvSpPr txBox="1"/>
          <p:nvPr/>
        </p:nvSpPr>
        <p:spPr>
          <a:xfrm>
            <a:off x="238953" y="3974990"/>
            <a:ext cx="2494081" cy="369332"/>
          </a:xfrm>
          <a:prstGeom prst="rect">
            <a:avLst/>
          </a:prstGeom>
          <a:noFill/>
        </p:spPr>
        <p:txBody>
          <a:bodyPr wrap="none" rtlCol="0">
            <a:spAutoFit/>
          </a:bodyPr>
          <a:lstStyle/>
          <a:p>
            <a:r>
              <a:rPr lang="fr-FR" dirty="0">
                <a:solidFill>
                  <a:srgbClr val="FFFF00"/>
                </a:solidFill>
              </a:rPr>
              <a:t>Exemple d’application :</a:t>
            </a:r>
          </a:p>
        </p:txBody>
      </p:sp>
      <p:sp>
        <p:nvSpPr>
          <p:cNvPr id="36" name="Rectangle à coins arrondis 35">
            <a:extLst>
              <a:ext uri="{FF2B5EF4-FFF2-40B4-BE49-F238E27FC236}">
                <a16:creationId xmlns:a16="http://schemas.microsoft.com/office/drawing/2014/main" id="{115E8AE0-823B-FD4B-854D-F97DD18BDD72}"/>
              </a:ext>
            </a:extLst>
          </p:cNvPr>
          <p:cNvSpPr/>
          <p:nvPr/>
        </p:nvSpPr>
        <p:spPr>
          <a:xfrm>
            <a:off x="4178109" y="1308073"/>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37" name="Image 36">
            <a:extLst>
              <a:ext uri="{FF2B5EF4-FFF2-40B4-BE49-F238E27FC236}">
                <a16:creationId xmlns:a16="http://schemas.microsoft.com/office/drawing/2014/main" id="{FF417AF5-28AB-4346-8ECE-C9DFEB24DD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6700" y="1257273"/>
            <a:ext cx="1016000" cy="1016000"/>
          </a:xfrm>
          <a:prstGeom prst="rect">
            <a:avLst/>
          </a:prstGeom>
        </p:spPr>
      </p:pic>
      <p:sp>
        <p:nvSpPr>
          <p:cNvPr id="38" name="Text Box 1">
            <a:extLst>
              <a:ext uri="{FF2B5EF4-FFF2-40B4-BE49-F238E27FC236}">
                <a16:creationId xmlns:a16="http://schemas.microsoft.com/office/drawing/2014/main" id="{E4347A3A-46B3-6748-A454-A6907988E9C0}"/>
              </a:ext>
            </a:extLst>
          </p:cNvPr>
          <p:cNvSpPr txBox="1">
            <a:spLocks noChangeArrowheads="1"/>
          </p:cNvSpPr>
          <p:nvPr/>
        </p:nvSpPr>
        <p:spPr bwMode="auto">
          <a:xfrm>
            <a:off x="238953" y="1346173"/>
            <a:ext cx="1047746"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ARV10854</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R95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32</a:t>
            </a:r>
            <a:endParaRPr kumimoji="0" lang="fr-FR" sz="2400" b="0" i="0" u="none" strike="noStrike" cap="none" normalizeH="0" baseline="0" dirty="0">
              <a:ln>
                <a:noFill/>
              </a:ln>
              <a:solidFill>
                <a:srgbClr val="000000"/>
              </a:solidFill>
              <a:effectLst/>
              <a:latin typeface="Arial" charset="0"/>
            </a:endParaRPr>
          </a:p>
        </p:txBody>
      </p:sp>
      <p:sp>
        <p:nvSpPr>
          <p:cNvPr id="39" name="Text Box 1">
            <a:extLst>
              <a:ext uri="{FF2B5EF4-FFF2-40B4-BE49-F238E27FC236}">
                <a16:creationId xmlns:a16="http://schemas.microsoft.com/office/drawing/2014/main" id="{DEC8996A-C817-4B44-9E09-4BE5EAF36500}"/>
              </a:ext>
            </a:extLst>
          </p:cNvPr>
          <p:cNvSpPr txBox="1">
            <a:spLocks noChangeArrowheads="1"/>
          </p:cNvSpPr>
          <p:nvPr/>
        </p:nvSpPr>
        <p:spPr bwMode="auto">
          <a:xfrm>
            <a:off x="2436047" y="1346173"/>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D6</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98542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A83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AR9</a:t>
            </a:r>
            <a:endParaRPr kumimoji="0" lang="fr-FR" sz="2400" b="0" i="0" u="none" strike="noStrike" cap="none" normalizeH="0" baseline="0" dirty="0">
              <a:ln>
                <a:noFill/>
              </a:ln>
              <a:solidFill>
                <a:srgbClr val="000000"/>
              </a:solidFill>
              <a:effectLst/>
              <a:latin typeface="Arial" charset="0"/>
            </a:endParaRPr>
          </a:p>
        </p:txBody>
      </p:sp>
      <p:sp>
        <p:nvSpPr>
          <p:cNvPr id="40" name="ZoneTexte 39">
            <a:extLst>
              <a:ext uri="{FF2B5EF4-FFF2-40B4-BE49-F238E27FC236}">
                <a16:creationId xmlns:a16="http://schemas.microsoft.com/office/drawing/2014/main" id="{609713A7-6D25-2D43-9343-DC380DEBF53F}"/>
              </a:ext>
            </a:extLst>
          </p:cNvPr>
          <p:cNvSpPr txBox="1"/>
          <p:nvPr/>
        </p:nvSpPr>
        <p:spPr>
          <a:xfrm>
            <a:off x="4192816" y="1433500"/>
            <a:ext cx="2504725" cy="646331"/>
          </a:xfrm>
          <a:prstGeom prst="rect">
            <a:avLst/>
          </a:prstGeom>
          <a:noFill/>
        </p:spPr>
        <p:txBody>
          <a:bodyPr wrap="none" rtlCol="0">
            <a:spAutoFit/>
          </a:bodyPr>
          <a:lstStyle/>
          <a:p>
            <a:r>
              <a:rPr lang="fr-FR" dirty="0"/>
              <a:t>Contrat : 6</a:t>
            </a:r>
            <a:r>
              <a:rPr lang="fr-FR" b="1" dirty="0">
                <a:solidFill>
                  <a:schemeClr val="bg1"/>
                </a:solidFill>
                <a:sym typeface="Symbol"/>
              </a:rPr>
              <a:t> </a:t>
            </a:r>
            <a:r>
              <a:rPr lang="fr-FR" dirty="0">
                <a:sym typeface="Symbol"/>
              </a:rPr>
              <a:t>par Ouest</a:t>
            </a:r>
          </a:p>
          <a:p>
            <a:r>
              <a:rPr lang="fr-FR" dirty="0">
                <a:sym typeface="Symbol"/>
              </a:rPr>
              <a:t>Entame : Dame</a:t>
            </a:r>
            <a:r>
              <a:rPr lang="fr-FR" b="1" dirty="0">
                <a:solidFill>
                  <a:srgbClr val="FF0000"/>
                </a:solidFill>
                <a:sym typeface="Symbol"/>
              </a:rPr>
              <a:t> </a:t>
            </a:r>
            <a:r>
              <a:rPr lang="fr-FR" dirty="0">
                <a:sym typeface="Symbol"/>
              </a:rPr>
              <a:t> </a:t>
            </a:r>
            <a:endParaRPr lang="fr-FR" dirty="0"/>
          </a:p>
        </p:txBody>
      </p:sp>
      <p:sp>
        <p:nvSpPr>
          <p:cNvPr id="41" name="ZoneTexte 40">
            <a:extLst>
              <a:ext uri="{FF2B5EF4-FFF2-40B4-BE49-F238E27FC236}">
                <a16:creationId xmlns:a16="http://schemas.microsoft.com/office/drawing/2014/main" id="{FFC5A3DD-56E8-1945-B02D-B0D5CEEFFAB1}"/>
              </a:ext>
            </a:extLst>
          </p:cNvPr>
          <p:cNvSpPr txBox="1"/>
          <p:nvPr/>
        </p:nvSpPr>
        <p:spPr>
          <a:xfrm>
            <a:off x="238953" y="816623"/>
            <a:ext cx="3020314" cy="369332"/>
          </a:xfrm>
          <a:prstGeom prst="rect">
            <a:avLst/>
          </a:prstGeom>
          <a:noFill/>
        </p:spPr>
        <p:txBody>
          <a:bodyPr wrap="none" rtlCol="0">
            <a:spAutoFit/>
          </a:bodyPr>
          <a:lstStyle/>
          <a:p>
            <a:r>
              <a:rPr lang="fr-FR" dirty="0">
                <a:solidFill>
                  <a:srgbClr val="FFFF00"/>
                </a:solidFill>
              </a:rPr>
              <a:t>Prenons un exemple simple :</a:t>
            </a:r>
          </a:p>
        </p:txBody>
      </p:sp>
      <p:sp>
        <p:nvSpPr>
          <p:cNvPr id="16" name="ZoneTexte 15">
            <a:extLst>
              <a:ext uri="{FF2B5EF4-FFF2-40B4-BE49-F238E27FC236}">
                <a16:creationId xmlns:a16="http://schemas.microsoft.com/office/drawing/2014/main" id="{C9114E7B-45F9-524B-BF09-9956EF490286}"/>
              </a:ext>
            </a:extLst>
          </p:cNvPr>
          <p:cNvSpPr txBox="1"/>
          <p:nvPr/>
        </p:nvSpPr>
        <p:spPr>
          <a:xfrm>
            <a:off x="173639" y="2407634"/>
            <a:ext cx="8394221" cy="1477328"/>
          </a:xfrm>
          <a:prstGeom prst="rect">
            <a:avLst/>
          </a:prstGeom>
          <a:noFill/>
        </p:spPr>
        <p:txBody>
          <a:bodyPr wrap="none" rtlCol="0">
            <a:spAutoFit/>
          </a:bodyPr>
          <a:lstStyle/>
          <a:p>
            <a:r>
              <a:rPr lang="fr-FR" u="sng" dirty="0">
                <a:solidFill>
                  <a:srgbClr val="FFFF00"/>
                </a:solidFill>
              </a:rPr>
              <a:t>Le Flash Visuel : </a:t>
            </a:r>
            <a:r>
              <a:rPr lang="fr-FR" dirty="0"/>
              <a:t>la couleur longue à Cœur au mort</a:t>
            </a:r>
          </a:p>
          <a:p>
            <a:r>
              <a:rPr lang="fr-FR" dirty="0"/>
              <a:t>Vos levées : 7 Piques + 2 Carreaux + 2 Trèfles, donc il faut faire 1 levée de Cœur.</a:t>
            </a:r>
          </a:p>
          <a:p>
            <a:r>
              <a:rPr lang="fr-FR" dirty="0"/>
              <a:t>Timing : Roi de Carreau, Cœur des deux mains, on prend tout retour et on débute </a:t>
            </a:r>
          </a:p>
          <a:p>
            <a:r>
              <a:rPr lang="fr-FR" dirty="0"/>
              <a:t>L’affranchissement par la coupe des cœurs. Attention il vous faut 4 reprises au mort.</a:t>
            </a:r>
          </a:p>
          <a:p>
            <a:r>
              <a:rPr lang="fr-FR" dirty="0"/>
              <a:t>Donnez la suite du coup.</a:t>
            </a:r>
          </a:p>
        </p:txBody>
      </p:sp>
      <p:sp>
        <p:nvSpPr>
          <p:cNvPr id="2" name="Espace réservé du numéro de diapositive 1">
            <a:extLst>
              <a:ext uri="{FF2B5EF4-FFF2-40B4-BE49-F238E27FC236}">
                <a16:creationId xmlns:a16="http://schemas.microsoft.com/office/drawing/2014/main" id="{E1AAAD46-8FD3-0740-92DB-27F0DEBCAAE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8</a:t>
            </a:fld>
            <a:endParaRPr kumimoji="0" lang="en-US"/>
          </a:p>
        </p:txBody>
      </p:sp>
      <p:sp>
        <p:nvSpPr>
          <p:cNvPr id="21" name="ZoneTexte 20">
            <a:extLst>
              <a:ext uri="{FF2B5EF4-FFF2-40B4-BE49-F238E27FC236}">
                <a16:creationId xmlns:a16="http://schemas.microsoft.com/office/drawing/2014/main" id="{3C203A10-4BD2-9641-83CB-E588FF689207}"/>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2443597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2" grpId="0"/>
      <p:bldP spid="33" grpId="0"/>
      <p:bldP spid="36" grpId="0" animBg="1"/>
      <p:bldP spid="40"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65117" y="-334220"/>
            <a:ext cx="8612017" cy="1219200"/>
          </a:xfrm>
        </p:spPr>
        <p:txBody>
          <a:bodyPr/>
          <a:lstStyle/>
          <a:p>
            <a:r>
              <a:rPr lang="fr-FR" dirty="0"/>
              <a:t>L’élimination remise en main</a:t>
            </a:r>
          </a:p>
        </p:txBody>
      </p:sp>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Rectangle à coins arrondis 6">
            <a:extLst>
              <a:ext uri="{FF2B5EF4-FFF2-40B4-BE49-F238E27FC236}">
                <a16:creationId xmlns:a16="http://schemas.microsoft.com/office/drawing/2014/main" id="{0667D0FA-2813-1F42-B7D1-9530936F2A86}"/>
              </a:ext>
            </a:extLst>
          </p:cNvPr>
          <p:cNvSpPr/>
          <p:nvPr/>
        </p:nvSpPr>
        <p:spPr>
          <a:xfrm>
            <a:off x="1971151" y="2817861"/>
            <a:ext cx="5399947" cy="681487"/>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3200" dirty="0">
                <a:solidFill>
                  <a:srgbClr val="FFFF00"/>
                </a:solidFill>
              </a:rPr>
              <a:t>L’élimination remise en main</a:t>
            </a:r>
          </a:p>
        </p:txBody>
      </p:sp>
      <p:sp>
        <p:nvSpPr>
          <p:cNvPr id="13" name="Rectangle 12">
            <a:extLst>
              <a:ext uri="{FF2B5EF4-FFF2-40B4-BE49-F238E27FC236}">
                <a16:creationId xmlns:a16="http://schemas.microsoft.com/office/drawing/2014/main" id="{928A8C18-70C1-4941-AB3B-077E8005CF56}"/>
              </a:ext>
            </a:extLst>
          </p:cNvPr>
          <p:cNvSpPr/>
          <p:nvPr/>
        </p:nvSpPr>
        <p:spPr>
          <a:xfrm>
            <a:off x="-158037" y="875096"/>
            <a:ext cx="9266832" cy="1754326"/>
          </a:xfrm>
          <a:prstGeom prst="rect">
            <a:avLst/>
          </a:prstGeom>
          <a:noFill/>
        </p:spPr>
        <p:txBody>
          <a:bodyPr wrap="none" lIns="91440" tIns="45720" rIns="91440" bIns="45720">
            <a:spAutoFit/>
          </a:bodyPr>
          <a:lstStyle/>
          <a:p>
            <a:pPr algn="ctr"/>
            <a:r>
              <a:rPr lang="fr-FR" sz="5400" dirty="0">
                <a:ln w="0"/>
                <a:solidFill>
                  <a:srgbClr val="FFFF00"/>
                </a:solidFill>
                <a:effectLst>
                  <a:reflection blurRad="6350" stA="53000" endA="300" endPos="35500" dir="5400000" sy="-90000" algn="bl" rotWithShape="0"/>
                </a:effectLst>
                <a:cs typeface="Apple Chancery" panose="03020702040506060504" pitchFamily="66" charset="-79"/>
              </a:rPr>
              <a:t>Flash Visuel : atouts longs des</a:t>
            </a:r>
          </a:p>
          <a:p>
            <a:pPr algn="ctr"/>
            <a:r>
              <a:rPr lang="fr-FR" sz="5400" dirty="0">
                <a:ln w="0"/>
                <a:solidFill>
                  <a:srgbClr val="FFFF00"/>
                </a:solidFill>
                <a:effectLst>
                  <a:reflection blurRad="6350" stA="53000" endA="300" endPos="35500" dir="5400000" sy="-90000" algn="bl" rotWithShape="0"/>
                </a:effectLst>
                <a:cs typeface="Apple Chancery" panose="03020702040506060504" pitchFamily="66" charset="-79"/>
              </a:rPr>
              <a:t> deux côtés : couleurs percées</a:t>
            </a:r>
            <a:endParaRPr lang="fr-FR" sz="5400" dirty="0">
              <a:ln w="0"/>
              <a:solidFill>
                <a:srgbClr val="FFFF00"/>
              </a:solidFill>
              <a:effectLst>
                <a:reflection blurRad="6350" stA="53000" endA="300" endPos="35500" dir="5400000" sy="-90000" algn="bl" rotWithShape="0"/>
              </a:effectLst>
            </a:endParaRPr>
          </a:p>
        </p:txBody>
      </p:sp>
      <p:sp>
        <p:nvSpPr>
          <p:cNvPr id="10" name="ZoneTexte 9">
            <a:extLst>
              <a:ext uri="{FF2B5EF4-FFF2-40B4-BE49-F238E27FC236}">
                <a16:creationId xmlns:a16="http://schemas.microsoft.com/office/drawing/2014/main" id="{F795EA0F-1809-354F-9DF0-9090B1CC6371}"/>
              </a:ext>
            </a:extLst>
          </p:cNvPr>
          <p:cNvSpPr txBox="1"/>
          <p:nvPr/>
        </p:nvSpPr>
        <p:spPr>
          <a:xfrm>
            <a:off x="248442" y="3499348"/>
            <a:ext cx="2067682" cy="369332"/>
          </a:xfrm>
          <a:prstGeom prst="rect">
            <a:avLst/>
          </a:prstGeom>
          <a:noFill/>
        </p:spPr>
        <p:txBody>
          <a:bodyPr wrap="none" rtlCol="0">
            <a:spAutoFit/>
          </a:bodyPr>
          <a:lstStyle/>
          <a:p>
            <a:r>
              <a:rPr lang="fr-FR" b="1" u="sng" dirty="0">
                <a:solidFill>
                  <a:srgbClr val="FFFF00"/>
                </a:solidFill>
              </a:rPr>
              <a:t>C’est le plan N° 4 :</a:t>
            </a:r>
          </a:p>
        </p:txBody>
      </p:sp>
      <p:sp>
        <p:nvSpPr>
          <p:cNvPr id="2" name="ZoneTexte 1">
            <a:extLst>
              <a:ext uri="{FF2B5EF4-FFF2-40B4-BE49-F238E27FC236}">
                <a16:creationId xmlns:a16="http://schemas.microsoft.com/office/drawing/2014/main" id="{25913BB4-D110-794A-A8D8-761EFEBCF42E}"/>
              </a:ext>
            </a:extLst>
          </p:cNvPr>
          <p:cNvSpPr txBox="1"/>
          <p:nvPr/>
        </p:nvSpPr>
        <p:spPr>
          <a:xfrm>
            <a:off x="0" y="3996573"/>
            <a:ext cx="6912726" cy="2031325"/>
          </a:xfrm>
          <a:prstGeom prst="rect">
            <a:avLst/>
          </a:prstGeom>
          <a:noFill/>
        </p:spPr>
        <p:txBody>
          <a:bodyPr wrap="none" rtlCol="0">
            <a:spAutoFit/>
          </a:bodyPr>
          <a:lstStyle/>
          <a:p>
            <a:r>
              <a:rPr lang="fr-FR" dirty="0">
                <a:solidFill>
                  <a:srgbClr val="FFFF00"/>
                </a:solidFill>
              </a:rPr>
              <a:t>Afin de comprendre cette technique, voyons ceci sur une fin de coup</a:t>
            </a:r>
          </a:p>
          <a:p>
            <a:r>
              <a:rPr lang="fr-FR" dirty="0">
                <a:solidFill>
                  <a:srgbClr val="FFFF00"/>
                </a:solidFill>
              </a:rPr>
              <a:t>pour visualiser le mécanisme de la coupe et défausse.</a:t>
            </a:r>
          </a:p>
          <a:p>
            <a:r>
              <a:rPr lang="fr-FR" dirty="0"/>
              <a:t>Atout Pique. Sud en main joue le 7 de Pique et Est donne </a:t>
            </a:r>
          </a:p>
          <a:p>
            <a:r>
              <a:rPr lang="fr-FR" dirty="0"/>
              <a:t>les deux dernières levées.</a:t>
            </a:r>
          </a:p>
          <a:p>
            <a:r>
              <a:rPr lang="fr-FR" dirty="0"/>
              <a:t>Pour en arriver à ce stade, il a fallu éliminer les couleurs, </a:t>
            </a:r>
          </a:p>
          <a:p>
            <a:r>
              <a:rPr lang="fr-FR" dirty="0"/>
              <a:t>Pour enlever à Est ses cartes de sortie.</a:t>
            </a:r>
          </a:p>
          <a:p>
            <a:r>
              <a:rPr lang="fr-FR" dirty="0"/>
              <a:t>Voyons cela sur l’exemple de la Diapositive suivante :</a:t>
            </a:r>
          </a:p>
        </p:txBody>
      </p:sp>
      <p:pic>
        <p:nvPicPr>
          <p:cNvPr id="11" name="Image 10">
            <a:extLst>
              <a:ext uri="{FF2B5EF4-FFF2-40B4-BE49-F238E27FC236}">
                <a16:creationId xmlns:a16="http://schemas.microsoft.com/office/drawing/2014/main" id="{A172DCC1-7F75-CF46-B1C0-7ED7D17BF5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63098" y="4636673"/>
            <a:ext cx="1016000" cy="1016000"/>
          </a:xfrm>
          <a:prstGeom prst="rect">
            <a:avLst/>
          </a:prstGeom>
        </p:spPr>
      </p:pic>
      <p:sp>
        <p:nvSpPr>
          <p:cNvPr id="14" name="Text Box 1">
            <a:extLst>
              <a:ext uri="{FF2B5EF4-FFF2-40B4-BE49-F238E27FC236}">
                <a16:creationId xmlns:a16="http://schemas.microsoft.com/office/drawing/2014/main" id="{24FD565A-4378-104B-9E80-1D2B06F93830}"/>
              </a:ext>
            </a:extLst>
          </p:cNvPr>
          <p:cNvSpPr txBox="1">
            <a:spLocks noChangeArrowheads="1"/>
          </p:cNvSpPr>
          <p:nvPr/>
        </p:nvSpPr>
        <p:spPr bwMode="auto">
          <a:xfrm>
            <a:off x="6863098" y="3638721"/>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V5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15" name="Text Box 1">
            <a:extLst>
              <a:ext uri="{FF2B5EF4-FFF2-40B4-BE49-F238E27FC236}">
                <a16:creationId xmlns:a16="http://schemas.microsoft.com/office/drawing/2014/main" id="{0743B55D-7288-9B4B-B675-17C8349468CB}"/>
              </a:ext>
            </a:extLst>
          </p:cNvPr>
          <p:cNvSpPr txBox="1">
            <a:spLocks noChangeArrowheads="1"/>
          </p:cNvSpPr>
          <p:nvPr/>
        </p:nvSpPr>
        <p:spPr bwMode="auto">
          <a:xfrm>
            <a:off x="6935653" y="5814889"/>
            <a:ext cx="841845"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ea typeface="ÇlÇr ñæí©" charset="0"/>
              </a:rPr>
              <a:t>107</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3</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16" name="Text Box 1">
            <a:extLst>
              <a:ext uri="{FF2B5EF4-FFF2-40B4-BE49-F238E27FC236}">
                <a16:creationId xmlns:a16="http://schemas.microsoft.com/office/drawing/2014/main" id="{4595E552-7ED0-3546-9930-07E90D2E34EE}"/>
              </a:ext>
            </a:extLst>
          </p:cNvPr>
          <p:cNvSpPr txBox="1">
            <a:spLocks noChangeArrowheads="1"/>
          </p:cNvSpPr>
          <p:nvPr/>
        </p:nvSpPr>
        <p:spPr bwMode="auto">
          <a:xfrm>
            <a:off x="8021787" y="4725573"/>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D</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17" name="Text Box 1">
            <a:extLst>
              <a:ext uri="{FF2B5EF4-FFF2-40B4-BE49-F238E27FC236}">
                <a16:creationId xmlns:a16="http://schemas.microsoft.com/office/drawing/2014/main" id="{A1DB8462-3236-914B-A073-529AE551D480}"/>
              </a:ext>
            </a:extLst>
          </p:cNvPr>
          <p:cNvSpPr txBox="1">
            <a:spLocks noChangeArrowheads="1"/>
          </p:cNvSpPr>
          <p:nvPr/>
        </p:nvSpPr>
        <p:spPr bwMode="auto">
          <a:xfrm>
            <a:off x="5806009" y="4723757"/>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V106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8" name="Espace réservé du numéro de diapositive 7">
            <a:extLst>
              <a:ext uri="{FF2B5EF4-FFF2-40B4-BE49-F238E27FC236}">
                <a16:creationId xmlns:a16="http://schemas.microsoft.com/office/drawing/2014/main" id="{1E210A77-2B32-FA49-8D43-C0F7F0E9122D}"/>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9</a:t>
            </a:fld>
            <a:endParaRPr kumimoji="0" lang="en-US"/>
          </a:p>
        </p:txBody>
      </p:sp>
      <p:sp>
        <p:nvSpPr>
          <p:cNvPr id="18" name="ZoneTexte 17">
            <a:extLst>
              <a:ext uri="{FF2B5EF4-FFF2-40B4-BE49-F238E27FC236}">
                <a16:creationId xmlns:a16="http://schemas.microsoft.com/office/drawing/2014/main" id="{BCED576B-E267-814A-9176-B641F6570ED5}"/>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2360700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3" grpId="0"/>
      <p:bldP spid="10" grpId="0"/>
      <p:bldP spid="2"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Papier.thmx</Template>
  <TotalTime>11719</TotalTime>
  <Words>2440</Words>
  <Application>Microsoft Macintosh PowerPoint</Application>
  <PresentationFormat>Affichage à l'écran (4:3)</PresentationFormat>
  <Paragraphs>517</Paragraphs>
  <Slides>20</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20</vt:i4>
      </vt:variant>
    </vt:vector>
  </HeadingPairs>
  <TitlesOfParts>
    <vt:vector size="31" baseType="lpstr">
      <vt:lpstr>ＭＳ Ｐゴシック</vt:lpstr>
      <vt:lpstr>Apple Chancery</vt:lpstr>
      <vt:lpstr>Arial</vt:lpstr>
      <vt:lpstr>Calibri</vt:lpstr>
      <vt:lpstr>Cambria</vt:lpstr>
      <vt:lpstr>ÇlÇr ñæí©</vt:lpstr>
      <vt:lpstr>Constantia</vt:lpstr>
      <vt:lpstr>Symbol</vt:lpstr>
      <vt:lpstr>Times New Roman</vt:lpstr>
      <vt:lpstr>Wingdings 2</vt:lpstr>
      <vt:lpstr>Papier</vt:lpstr>
      <vt:lpstr>Les techniques de jeu à la couleur</vt:lpstr>
      <vt:lpstr>Les techniques à la couleur</vt:lpstr>
      <vt:lpstr>Les plans de jeu à l’Atout</vt:lpstr>
      <vt:lpstr>La coupe de la main courte</vt:lpstr>
      <vt:lpstr>La double coupe</vt:lpstr>
      <vt:lpstr>Présentation PowerPoint</vt:lpstr>
      <vt:lpstr>L’affranchissement</vt:lpstr>
      <vt:lpstr>Présentation PowerPoint</vt:lpstr>
      <vt:lpstr>L’élimination remise en main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ENS de Cachan</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Jean Luc NEAU</dc:creator>
  <cp:lastModifiedBy>jean luc neau</cp:lastModifiedBy>
  <cp:revision>329</cp:revision>
  <cp:lastPrinted>2018-04-05T09:25:06Z</cp:lastPrinted>
  <dcterms:created xsi:type="dcterms:W3CDTF">2014-03-10T09:34:54Z</dcterms:created>
  <dcterms:modified xsi:type="dcterms:W3CDTF">2021-10-20T13:24:14Z</dcterms:modified>
</cp:coreProperties>
</file>