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75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2" r:id="rId17"/>
    <p:sldId id="257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63"/>
    <p:restoredTop sz="94700"/>
  </p:normalViewPr>
  <p:slideViewPr>
    <p:cSldViewPr snapToGrid="0" snapToObjects="1">
      <p:cViewPr varScale="1">
        <p:scale>
          <a:sx n="118" d="100"/>
          <a:sy n="118" d="100"/>
        </p:scale>
        <p:origin x="10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21" name="Titre 2"/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Initiation aux enchères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709049" y="1288549"/>
            <a:ext cx="86172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première phase de ce jeu :</a:t>
            </a:r>
          </a:p>
          <a:p>
            <a:r>
              <a:rPr lang="fr-FR" dirty="0"/>
              <a:t>	Elle consiste à déterminer le contrat optimal de la paire.</a:t>
            </a:r>
          </a:p>
          <a:p>
            <a:r>
              <a:rPr lang="fr-FR" dirty="0"/>
              <a:t>Pour cela on va véhiculer des informations, via un système d’enchères (dialogue entre </a:t>
            </a:r>
          </a:p>
          <a:p>
            <a:r>
              <a:rPr lang="fr-FR" dirty="0"/>
              <a:t>Les deux joueurs via un langage codifié) qui doit être compris aussi des adversaires.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09049" y="2622420"/>
            <a:ext cx="8307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ces enchères, il existe une multitude de système. Celui que nous allons </a:t>
            </a:r>
          </a:p>
          <a:p>
            <a:r>
              <a:rPr lang="fr-FR" dirty="0"/>
              <a:t>apprendre est basé essentiellement sur des enchères naturelles, donc on affirme ce</a:t>
            </a:r>
          </a:p>
          <a:p>
            <a:r>
              <a:rPr lang="fr-FR" dirty="0"/>
              <a:t>que l’on possède.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04" y="4130747"/>
            <a:ext cx="1882913" cy="1882913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782" y="4267340"/>
            <a:ext cx="2295525" cy="16097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86204" y="3800463"/>
            <a:ext cx="217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Boite à enchères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999145" y="3898008"/>
            <a:ext cx="20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Enchères à la table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92E7AE2-A127-E54F-BE6F-25774AA99214}"/>
              </a:ext>
            </a:extLst>
          </p:cNvPr>
          <p:cNvSpPr txBox="1"/>
          <p:nvPr/>
        </p:nvSpPr>
        <p:spPr>
          <a:xfrm>
            <a:off x="1910715" y="6061731"/>
            <a:ext cx="615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système d’enchères doit être simple, précis et performant</a:t>
            </a:r>
          </a:p>
        </p:txBody>
      </p:sp>
    </p:spTree>
    <p:extLst>
      <p:ext uri="{BB962C8B-B14F-4D97-AF65-F5344CB8AC3E}">
        <p14:creationId xmlns:p14="http://schemas.microsoft.com/office/powerpoint/2010/main" val="13655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10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 Fortes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40393" y="1256124"/>
            <a:ext cx="85647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sont des ouvertures précises, indiquant le nombre de points détenus et décrivant </a:t>
            </a:r>
          </a:p>
          <a:p>
            <a:r>
              <a:rPr lang="fr-FR" dirty="0"/>
              <a:t>dans certains cas la distribution de la main :</a:t>
            </a:r>
          </a:p>
          <a:p>
            <a:r>
              <a:rPr lang="fr-FR" dirty="0"/>
              <a:t>	- 1SA  : 15-17H main régulière</a:t>
            </a:r>
          </a:p>
          <a:p>
            <a:r>
              <a:rPr lang="fr-FR" dirty="0"/>
              <a:t>	- 2SA : 20-21H main régulière</a:t>
            </a:r>
          </a:p>
          <a:p>
            <a:r>
              <a:rPr lang="fr-FR" dirty="0"/>
              <a:t>	- 2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  </a:t>
            </a:r>
            <a:r>
              <a:rPr lang="fr-FR" dirty="0"/>
              <a:t>: 20-23H avec la description de 3 types de main</a:t>
            </a:r>
          </a:p>
          <a:p>
            <a:r>
              <a:rPr lang="fr-FR" dirty="0"/>
              <a:t>		- Régulière de 22-23H</a:t>
            </a:r>
          </a:p>
          <a:p>
            <a:r>
              <a:rPr lang="fr-FR" dirty="0"/>
              <a:t>		- Bel unicolore Majeure ou mineure</a:t>
            </a:r>
          </a:p>
          <a:p>
            <a:r>
              <a:rPr lang="fr-FR" dirty="0"/>
              <a:t>		- Un bicolore 5-5 Majeure</a:t>
            </a:r>
          </a:p>
          <a:p>
            <a:r>
              <a:rPr lang="fr-FR" dirty="0"/>
              <a:t>	- 2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  </a:t>
            </a:r>
            <a:r>
              <a:rPr lang="fr-FR" dirty="0"/>
              <a:t>: 24H et plus , toute distribution . Pour les mains fortement bicolores,</a:t>
            </a:r>
          </a:p>
          <a:p>
            <a:r>
              <a:rPr lang="fr-FR" dirty="0"/>
              <a:t>Il est conseillé de ne pas avoir plus de 2 perdantes.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77687" y="4236736"/>
            <a:ext cx="85196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Remarque :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Pour les mains unicolores on tiendra compte des points de longueurs compte tenu </a:t>
            </a:r>
          </a:p>
          <a:p>
            <a:r>
              <a:rPr lang="fr-FR" dirty="0">
                <a:solidFill>
                  <a:srgbClr val="FFC000"/>
                </a:solidFill>
              </a:rPr>
              <a:t>de la belle couleur annoncée.</a:t>
            </a:r>
          </a:p>
          <a:p>
            <a:r>
              <a:rPr lang="fr-FR" dirty="0">
                <a:solidFill>
                  <a:srgbClr val="FFC000"/>
                </a:solidFill>
              </a:rPr>
              <a:t>   Pour les mains bicolores Majeures, la main ne devra comporter que 4 perdantes </a:t>
            </a:r>
          </a:p>
          <a:p>
            <a:r>
              <a:rPr lang="fr-FR" dirty="0">
                <a:solidFill>
                  <a:srgbClr val="FFC000"/>
                </a:solidFill>
              </a:rPr>
              <a:t>maximum sur l’ouverture de </a:t>
            </a:r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dirty="0">
                <a:solidFill>
                  <a:srgbClr val="FFC000"/>
                </a:solidFill>
              </a:rPr>
              <a:t> .</a:t>
            </a:r>
          </a:p>
          <a:p>
            <a:r>
              <a:rPr lang="fr-FR" dirty="0">
                <a:solidFill>
                  <a:srgbClr val="FFC000"/>
                </a:solidFill>
              </a:rPr>
              <a:t>Pour les mains fortement bicolore de 2 perdantes maximum, ouvrir de </a:t>
            </a:r>
            <a:r>
              <a:rPr lang="fr-FR" dirty="0"/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fr-FR" dirty="0">
                <a:solidFill>
                  <a:srgbClr val="FFC000"/>
                </a:solidFill>
              </a:rPr>
              <a:t> .</a:t>
            </a:r>
          </a:p>
          <a:p>
            <a:r>
              <a:rPr lang="fr-FR" dirty="0">
                <a:solidFill>
                  <a:srgbClr val="FFC000"/>
                </a:solidFill>
              </a:rPr>
              <a:t>Exemple : 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A2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A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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RDV108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b="1" dirty="0">
                <a:solidFill>
                  <a:srgbClr val="000000"/>
                </a:solidFill>
                <a:ea typeface="ÇlÇr ñæí©" charset="0"/>
                <a:sym typeface="Symbol" charset="0"/>
              </a:rPr>
              <a:t>ARD109        </a:t>
            </a:r>
            <a:r>
              <a:rPr lang="en-GB" b="1" dirty="0">
                <a:solidFill>
                  <a:srgbClr val="FFFF00"/>
                </a:solidFill>
                <a:ea typeface="ÇlÇr ñæí©" charset="0"/>
                <a:sym typeface="Symbol" charset="0"/>
              </a:rPr>
              <a:t>(23H, 25HL, 2 </a:t>
            </a:r>
            <a:r>
              <a:rPr lang="en-GB" b="1" dirty="0" err="1">
                <a:solidFill>
                  <a:srgbClr val="FFFF00"/>
                </a:solidFill>
                <a:ea typeface="ÇlÇr ñæí©" charset="0"/>
                <a:sym typeface="Symbol" charset="0"/>
              </a:rPr>
              <a:t>perdantes</a:t>
            </a:r>
            <a:r>
              <a:rPr lang="en-GB" b="1" dirty="0">
                <a:solidFill>
                  <a:srgbClr val="FFFF00"/>
                </a:solidFill>
                <a:ea typeface="ÇlÇr ñæí©" charset="0"/>
                <a:sym typeface="Symbol" charset="0"/>
              </a:rPr>
              <a:t>)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8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fr-FR" dirty="0"/>
              <a:t>Les ouvertures au palier de 1 a la couleur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4831" y="960595"/>
            <a:ext cx="893808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Compte tenu des ouvertures décrites précédemment, elles vont de 10H à 23H.</a:t>
            </a:r>
          </a:p>
          <a:p>
            <a:r>
              <a:rPr lang="fr-FR" dirty="0"/>
              <a:t>Voyons tout de suite le problème des mains de 10 à 11H. On va se fixer un critère pour </a:t>
            </a:r>
          </a:p>
          <a:p>
            <a:r>
              <a:rPr lang="fr-FR" dirty="0"/>
              <a:t>l’ouverture de ces mains :</a:t>
            </a:r>
          </a:p>
          <a:p>
            <a:r>
              <a:rPr lang="fr-FR" dirty="0"/>
              <a:t>	- La règle des 20 : elle consiste à compter son nombre de points et d’ajouter </a:t>
            </a:r>
          </a:p>
          <a:p>
            <a:r>
              <a:rPr lang="fr-FR" dirty="0"/>
              <a:t>Le nombre de cartes des deux couleurs les plus longues. Si vous arrivez à 20 et plus il faut</a:t>
            </a:r>
          </a:p>
          <a:p>
            <a:r>
              <a:rPr lang="fr-FR" dirty="0"/>
              <a:t>ouvrir. Voyons cela sur plusieurs exemples.</a:t>
            </a:r>
          </a:p>
          <a:p>
            <a:r>
              <a:rPr lang="fr-FR" dirty="0"/>
              <a:t>	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426220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64428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16281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68134" y="303624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19987" y="3027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589404" y="302668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26220" y="407216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346658" y="4041645"/>
            <a:ext cx="661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Non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941442" y="407216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489184" y="4073063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680875" y="4072160"/>
            <a:ext cx="1281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Plutot</a:t>
            </a:r>
            <a:r>
              <a:rPr lang="fr-FR" dirty="0"/>
              <a:t> Non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762712" y="403726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53297" y="4570647"/>
            <a:ext cx="81808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Remarques :</a:t>
            </a:r>
          </a:p>
          <a:p>
            <a:r>
              <a:rPr lang="fr-FR" dirty="0"/>
              <a:t>Il faut privilégier les mains à Honneurs concentrés dans les couleurs longues, ces </a:t>
            </a:r>
          </a:p>
          <a:p>
            <a:r>
              <a:rPr lang="fr-FR" dirty="0"/>
              <a:t>mains sont plus rémunératrices en terme de nombre de levées.</a:t>
            </a:r>
          </a:p>
        </p:txBody>
      </p:sp>
    </p:spTree>
    <p:extLst>
      <p:ext uri="{BB962C8B-B14F-4D97-AF65-F5344CB8AC3E}">
        <p14:creationId xmlns:p14="http://schemas.microsoft.com/office/powerpoint/2010/main" val="4053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4749" y="1123642"/>
            <a:ext cx="83517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maintenant ces différentes ouvertures :</a:t>
            </a:r>
          </a:p>
          <a:p>
            <a:r>
              <a:rPr lang="fr-FR" dirty="0"/>
              <a:t>On ouvre de la couleur la plus longue, si il y a égalité entre deux couleurs au moins </a:t>
            </a:r>
          </a:p>
          <a:p>
            <a:r>
              <a:rPr lang="fr-FR" dirty="0"/>
              <a:t>cinquième, on ouvre de la plus chère.</a:t>
            </a:r>
          </a:p>
          <a:p>
            <a:r>
              <a:rPr lang="fr-FR" dirty="0"/>
              <a:t>Ouvertures en Majeures : au moins 5 cartes</a:t>
            </a:r>
          </a:p>
          <a:p>
            <a:r>
              <a:rPr lang="fr-FR" dirty="0"/>
              <a:t>Ouvertures en mineures : toutes les autres avec les règles suivantes</a:t>
            </a:r>
          </a:p>
          <a:p>
            <a:r>
              <a:rPr lang="fr-FR" dirty="0"/>
              <a:t>	- La plus longue.</a:t>
            </a:r>
          </a:p>
          <a:p>
            <a:r>
              <a:rPr lang="fr-FR" dirty="0"/>
              <a:t>	- A égalité de longueur, la plus chère.</a:t>
            </a:r>
          </a:p>
          <a:p>
            <a:r>
              <a:rPr lang="fr-FR" dirty="0"/>
              <a:t>	- Si 3-3, on ouvre de 1 Trèfle.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69768" y="5658566"/>
            <a:ext cx="4238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Remarque: </a:t>
            </a:r>
          </a:p>
          <a:p>
            <a:r>
              <a:rPr lang="fr-FR" dirty="0"/>
              <a:t>Toutes ces ouvertures vont jusqu’à 23HL. </a:t>
            </a:r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344749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z="3800" dirty="0"/>
              <a:t>Les ouvertures au palier de 1 a la couleur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344749" y="438425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30515" y="43669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5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282368" y="4366991"/>
            <a:ext cx="914400" cy="8223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AV7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51177" y="435870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03030" y="43511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654883" y="43511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ARV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0571" y="3389204"/>
            <a:ext cx="79470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chaque exemple ci-dessous donner :</a:t>
            </a:r>
          </a:p>
          <a:p>
            <a:r>
              <a:rPr lang="fr-FR" dirty="0"/>
              <a:t>	- le nombre de points H de la main, ainsi que le nombre de points HL</a:t>
            </a:r>
          </a:p>
          <a:p>
            <a:r>
              <a:rPr lang="fr-FR" dirty="0"/>
              <a:t>	- quel est votre ouverture?</a:t>
            </a:r>
          </a:p>
        </p:txBody>
      </p:sp>
    </p:spTree>
    <p:extLst>
      <p:ext uri="{BB962C8B-B14F-4D97-AF65-F5344CB8AC3E}">
        <p14:creationId xmlns:p14="http://schemas.microsoft.com/office/powerpoint/2010/main" val="112482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Choisir la bonne 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81000" y="1415534"/>
            <a:ext cx="654813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ouvre en fonction du nombre de points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12 à 14H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ou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(puis 1SA </a:t>
            </a:r>
            <a:r>
              <a:rPr lang="fr-FR" dirty="0"/>
              <a:t>si pas de Fit Majeur)</a:t>
            </a:r>
          </a:p>
          <a:p>
            <a:pPr marL="285750" indent="-285750">
              <a:buFontTx/>
              <a:buChar char="-"/>
            </a:pPr>
            <a:r>
              <a:rPr lang="fr-FR" dirty="0"/>
              <a:t>15 à 17H : 1SA</a:t>
            </a:r>
          </a:p>
          <a:p>
            <a:pPr marL="285750" indent="-285750">
              <a:buFontTx/>
              <a:buChar char="-"/>
            </a:pPr>
            <a:r>
              <a:rPr lang="fr-FR" dirty="0"/>
              <a:t>18 à 19H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ou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(puis 2SA si pas de fit Majeur)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20 à 21H : 2SA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22 à 23H :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2SA</a:t>
            </a:r>
          </a:p>
          <a:p>
            <a:pPr marL="285750" indent="-285750">
              <a:buFontTx/>
              <a:buChar char="-"/>
            </a:pPr>
            <a:r>
              <a:rPr lang="fr-FR" dirty="0"/>
              <a:t>24H et plus 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suivi de l’annonce des SA au palier minimum</a:t>
            </a: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77687" y="4478710"/>
            <a:ext cx="85212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ouvre en fonction du nombre de points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12 à 19H :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ou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20 à 21H : 2SA</a:t>
            </a:r>
          </a:p>
          <a:p>
            <a:pPr marL="285750" indent="-285750">
              <a:buFontTx/>
              <a:buChar char="-"/>
            </a:pPr>
            <a:r>
              <a:rPr lang="fr-FR" dirty="0"/>
              <a:t>22 à 23H :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2SA ou l’annonce de la majeur si ARDV5 (très belle couleur)</a:t>
            </a: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24H et plus 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suivi de l’annonce des Sans Atouts au palier minimum ou de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L’annonce de la Majeure si très belle.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81000" y="1005443"/>
            <a:ext cx="635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régulières ou semi régulières sans Majeure 5</a:t>
            </a:r>
            <a:r>
              <a:rPr lang="fr-FR" baseline="30000" dirty="0">
                <a:solidFill>
                  <a:srgbClr val="FFFF00"/>
                </a:solidFill>
              </a:rPr>
              <a:t>ème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864428" y="6203455"/>
            <a:ext cx="5542212" cy="58813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77687" y="4000857"/>
            <a:ext cx="6829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régulières ou semi régulières avec une Majeure 5</a:t>
            </a:r>
            <a:r>
              <a:rPr lang="fr-FR" baseline="30000" dirty="0">
                <a:solidFill>
                  <a:srgbClr val="FFFF00"/>
                </a:solidFill>
              </a:rPr>
              <a:t>ème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712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Choisir la bonne 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66004" y="1404957"/>
            <a:ext cx="72954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 s’ouvre au palier de 1 sauf pour les mains forcing de manche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pour les bicolores Majeurs au moins 5-5 de maximum 3 perdantes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pour les autres bicolores de maximum 2 perdantes</a:t>
            </a:r>
          </a:p>
          <a:p>
            <a:pPr marL="285750" indent="-285750">
              <a:buFontTx/>
              <a:buChar char="-"/>
            </a:pP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205438" y="3303268"/>
            <a:ext cx="6429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mineure avec au moins l’ouverture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Avec l’ouverture et jusqu’à 8</a:t>
            </a:r>
            <a:r>
              <a:rPr lang="fr-FR" baseline="30000" dirty="0"/>
              <a:t>1/2</a:t>
            </a:r>
            <a:r>
              <a:rPr lang="fr-FR" dirty="0"/>
              <a:t> levées de jeu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ou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De 9 à </a:t>
            </a:r>
            <a:r>
              <a:rPr lang="fr-FR" dirty="0"/>
              <a:t>9</a:t>
            </a:r>
            <a:r>
              <a:rPr lang="fr-FR" baseline="30000" dirty="0"/>
              <a:t>1/2 </a:t>
            </a:r>
            <a:r>
              <a:rPr lang="fr-FR" dirty="0"/>
              <a:t>levées de jeu :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l’annonce de la mineure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A partir de 10 levées de jeu :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forcing de manche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05438" y="1025731"/>
            <a:ext cx="3823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bicolores irrégulières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864428" y="6203455"/>
            <a:ext cx="5542212" cy="58813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66004" y="2825820"/>
            <a:ext cx="2831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unicolores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5438" y="4611713"/>
            <a:ext cx="6429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majeure avec au moins l’ouverture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Avec l’ouverture et jusqu’à 7</a:t>
            </a:r>
            <a:r>
              <a:rPr lang="fr-FR" baseline="30000" dirty="0"/>
              <a:t>1/2</a:t>
            </a:r>
            <a:r>
              <a:rPr lang="fr-FR" dirty="0"/>
              <a:t> levées de jeu :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ou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De 8 à </a:t>
            </a:r>
            <a:r>
              <a:rPr lang="fr-FR" dirty="0"/>
              <a:t>8</a:t>
            </a:r>
            <a:r>
              <a:rPr lang="fr-FR" baseline="30000" dirty="0"/>
              <a:t>1/2 </a:t>
            </a:r>
            <a:r>
              <a:rPr lang="fr-FR" dirty="0"/>
              <a:t>levées de jeu :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l’annonce de la majeure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A partir de 9 levées de jeu :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forcing de manche</a:t>
            </a:r>
          </a:p>
        </p:txBody>
      </p:sp>
    </p:spTree>
    <p:extLst>
      <p:ext uri="{BB962C8B-B14F-4D97-AF65-F5344CB8AC3E}">
        <p14:creationId xmlns:p14="http://schemas.microsoft.com/office/powerpoint/2010/main" val="361194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Choisir la bonne 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66004" y="1404957"/>
            <a:ext cx="91053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 partir de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/>
              <a:t>: toutes les ouvertures sont des barrages montrant de bonnes couleurs</a:t>
            </a:r>
          </a:p>
          <a:p>
            <a:r>
              <a:rPr lang="fr-FR" dirty="0"/>
              <a:t>Et une force inférieure à l’ouverture en première et deuxième position. La hauteur du </a:t>
            </a:r>
          </a:p>
          <a:p>
            <a:r>
              <a:rPr lang="fr-FR" dirty="0"/>
              <a:t>barrage sera fonction du nombre d’atouts. 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ou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6 cartes comportant deux honneurs parmi ARDV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7 cartes comportant deux honneurs parmi ARDV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8 cartes comportant deux honneurs parmi ARDV, une forte distribution</a:t>
            </a:r>
          </a:p>
          <a:p>
            <a:pPr marL="285750" indent="-285750">
              <a:buFontTx/>
              <a:buChar char="-"/>
            </a:pP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05438" y="1025731"/>
            <a:ext cx="140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barrages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864428" y="6203455"/>
            <a:ext cx="5542212" cy="58813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66004" y="3379206"/>
            <a:ext cx="3577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tricolores 4_4_4_1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5438" y="3826388"/>
            <a:ext cx="65481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12 à 19H :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ou 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si singleton à carreau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20 à 21H </a:t>
            </a:r>
            <a:r>
              <a:rPr lang="fr-FR" dirty="0"/>
              <a:t>: 2SA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22 à 23H :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2SA</a:t>
            </a:r>
          </a:p>
          <a:p>
            <a:pPr marL="285750" indent="-285750">
              <a:buFontTx/>
              <a:buChar char="-"/>
            </a:pPr>
            <a:r>
              <a:rPr lang="fr-FR" dirty="0"/>
              <a:t>24H et plus 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suivi de l’annonce des SA au palier minimum</a:t>
            </a:r>
          </a:p>
          <a:p>
            <a:pPr marL="285750" indent="-285750">
              <a:buFontTx/>
              <a:buChar char="-"/>
            </a:pPr>
            <a:endParaRPr lang="fr-FR" dirty="0">
              <a:sym typeface="Symbol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66004" y="5187026"/>
            <a:ext cx="3617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tricolores 5_4_4_0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5438" y="5599996"/>
            <a:ext cx="9004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Elles s’ouvrent de un dans la couleur cinquième sauf pour les mains forcing de manche de</a:t>
            </a:r>
          </a:p>
          <a:p>
            <a:r>
              <a:rPr lang="fr-FR" dirty="0">
                <a:sym typeface="Symbol"/>
              </a:rPr>
              <a:t>maximum deux perdantes.</a:t>
            </a:r>
          </a:p>
        </p:txBody>
      </p:sp>
    </p:spTree>
    <p:extLst>
      <p:ext uri="{BB962C8B-B14F-4D97-AF65-F5344CB8AC3E}">
        <p14:creationId xmlns:p14="http://schemas.microsoft.com/office/powerpoint/2010/main" val="2132901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Résumé du système d’ouverture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81000" y="1415534"/>
            <a:ext cx="791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SA : 15 17H : réponses </a:t>
            </a:r>
            <a:r>
              <a:rPr lang="fr-FR" dirty="0" err="1"/>
              <a:t>Stayman</a:t>
            </a:r>
            <a:r>
              <a:rPr lang="fr-FR" dirty="0"/>
              <a:t> 4 paliers, Texas (2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&amp;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pour les mineures)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81000" y="1905000"/>
            <a:ext cx="799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SA : 20 21H : réponses </a:t>
            </a:r>
            <a:r>
              <a:rPr lang="fr-FR" dirty="0" err="1"/>
              <a:t>Stayman</a:t>
            </a:r>
            <a:r>
              <a:rPr lang="fr-FR" dirty="0"/>
              <a:t> 4 paliers , Texas (3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&amp; 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pour les mineures)</a:t>
            </a:r>
          </a:p>
          <a:p>
            <a:r>
              <a:rPr lang="fr-FR" dirty="0"/>
              <a:t>			 La rectification en Majeures est </a:t>
            </a:r>
            <a:r>
              <a:rPr lang="fr-FR" dirty="0" err="1"/>
              <a:t>fittée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81000" y="2602468"/>
            <a:ext cx="8317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: fort indéterminé unicolore de 20 23HL ou 8 levées de jeu, ou régulier 22 23H</a:t>
            </a:r>
          </a:p>
          <a:p>
            <a:r>
              <a:rPr lang="fr-FR" dirty="0"/>
              <a:t>	Relais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sauf main comportant une couleur autonome (</a:t>
            </a:r>
            <a:r>
              <a:rPr lang="fr-FR" dirty="0" err="1"/>
              <a:t>ARDxxx</a:t>
            </a:r>
            <a:r>
              <a:rPr lang="fr-FR" dirty="0"/>
              <a:t> et plus)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81000" y="3248799"/>
            <a:ext cx="729132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: Forcing de manche, 24H et plus ou 9 levées de jeu (10 en mineures)</a:t>
            </a:r>
          </a:p>
          <a:p>
            <a:r>
              <a:rPr lang="fr-FR" dirty="0"/>
              <a:t>	Réponses aux As : 2 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: rien </a:t>
            </a:r>
          </a:p>
          <a:p>
            <a:r>
              <a:rPr lang="fr-FR" dirty="0"/>
              <a:t>					 2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: un As Majeur</a:t>
            </a:r>
          </a:p>
          <a:p>
            <a:r>
              <a:rPr lang="fr-FR" dirty="0"/>
              <a:t>					 2SA : 8 H ou 2 Rois</a:t>
            </a:r>
          </a:p>
          <a:p>
            <a:r>
              <a:rPr lang="fr-FR" dirty="0"/>
              <a:t>					 3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ym typeface="Symbol"/>
              </a:rPr>
              <a:t>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: l’As de la couleur</a:t>
            </a:r>
          </a:p>
          <a:p>
            <a:r>
              <a:rPr lang="fr-FR" dirty="0"/>
              <a:t>					 3 SA : 2 As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81000" y="5003126"/>
            <a:ext cx="5572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/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</a:t>
            </a:r>
            <a:r>
              <a:rPr lang="fr-FR" dirty="0"/>
              <a:t>: Faible 6 cartes (6 à 10H)</a:t>
            </a:r>
          </a:p>
          <a:p>
            <a:r>
              <a:rPr lang="fr-FR" dirty="0"/>
              <a:t>3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ym typeface="Symbol"/>
              </a:rPr>
              <a:t>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//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: barrage 7 cartes (6 à 10H)</a:t>
            </a:r>
          </a:p>
          <a:p>
            <a:r>
              <a:rPr lang="fr-FR" dirty="0"/>
              <a:t>3SA : Mineure affranchie d’au moins 7 cartes par ARD</a:t>
            </a:r>
          </a:p>
          <a:p>
            <a:r>
              <a:rPr lang="fr-FR" dirty="0"/>
              <a:t>4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ym typeface="Symbol"/>
              </a:rPr>
              <a:t>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//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: Barrage 8 cartes, 10 H maxi, pas deux As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81000" y="1005443"/>
            <a:ext cx="3450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Majeure 5</a:t>
            </a:r>
            <a:r>
              <a:rPr lang="fr-FR" baseline="30000" dirty="0">
                <a:solidFill>
                  <a:srgbClr val="FFFF00"/>
                </a:solidFill>
              </a:rPr>
              <a:t>ème</a:t>
            </a:r>
            <a:r>
              <a:rPr lang="fr-FR" dirty="0">
                <a:solidFill>
                  <a:srgbClr val="FFFF00"/>
                </a:solidFill>
              </a:rPr>
              <a:t> , Meilleure mineure</a:t>
            </a:r>
          </a:p>
        </p:txBody>
      </p:sp>
    </p:spTree>
    <p:extLst>
      <p:ext uri="{BB962C8B-B14F-4D97-AF65-F5344CB8AC3E}">
        <p14:creationId xmlns:p14="http://schemas.microsoft.com/office/powerpoint/2010/main" val="1210801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7000" y="6223554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961" y="722671"/>
            <a:ext cx="6028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3 Sans Atout sur l’entame du 4 de cœur.</a:t>
            </a:r>
          </a:p>
          <a:p>
            <a:r>
              <a:rPr lang="fr-FR" dirty="0"/>
              <a:t>Le Valet de cœur reste maitre. A vous!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6091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Sud joue 3 Sans Atout sur l’entame du 3 de Cœur.</a:t>
            </a:r>
          </a:p>
          <a:p>
            <a:r>
              <a:rPr lang="fr-FR" dirty="0"/>
              <a:t>Sur le 10 de Cœur, Est met un petit. A vous!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35252" y="330222"/>
            <a:ext cx="9652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D1098653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RD96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AV108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D843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8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3961" y="1467011"/>
            <a:ext cx="6091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Vous avez 9 levées sûres avec 6 Carreaux , 2 Cœurs  et 2 As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60819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9 levées avec 3 Piques, 2 Cœurs, 3 Carreaux et 1 Trèfle.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7758" y="181163"/>
            <a:ext cx="394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Place maintenant au jeu de la carte</a:t>
            </a:r>
          </a:p>
        </p:txBody>
      </p:sp>
    </p:spTree>
    <p:extLst>
      <p:ext uri="{BB962C8B-B14F-4D97-AF65-F5344CB8AC3E}">
        <p14:creationId xmlns:p14="http://schemas.microsoft.com/office/powerpoint/2010/main" val="103721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961" y="722671"/>
            <a:ext cx="5728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 </a:t>
            </a:r>
            <a:r>
              <a:rPr lang="fr-FR" dirty="0"/>
              <a:t>Sud Joue 3 Sans Atout sur entame du Valet de</a:t>
            </a:r>
          </a:p>
          <a:p>
            <a:r>
              <a:rPr lang="fr-FR" dirty="0"/>
              <a:t>Pique. La Dame du mort reste maitre. A vous!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446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Sud joue 6 Piques sur l’entame du Valet de</a:t>
            </a:r>
          </a:p>
          <a:p>
            <a:r>
              <a:rPr lang="fr-FR" dirty="0"/>
              <a:t>cœur. Les atouts sont 3-2. A vous!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35252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AR973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A875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652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ADVX72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3961" y="1408341"/>
            <a:ext cx="58897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8 levées de tête (1 à carreau, 3 à trèfle , 1 à pique et 3</a:t>
            </a:r>
          </a:p>
          <a:p>
            <a:r>
              <a:rPr lang="fr-FR" dirty="0"/>
              <a:t>à Cœur ). La quatrième peut provenir des Trèfles.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62547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tête. La douzième peut provenir des Cœurs,</a:t>
            </a:r>
          </a:p>
          <a:p>
            <a:r>
              <a:rPr lang="fr-FR" dirty="0"/>
              <a:t>3-3 où de la place de l’As de Carreau voir de la Dame de Trèfle </a:t>
            </a:r>
          </a:p>
          <a:p>
            <a:r>
              <a:rPr lang="fr-FR" dirty="0"/>
              <a:t>Troisième. Comment cumuler ces trois options?</a:t>
            </a:r>
          </a:p>
          <a:p>
            <a:r>
              <a:rPr lang="fr-FR" dirty="0"/>
              <a:t>Question subsidiaire : donner le pourcentage de votre ligne</a:t>
            </a:r>
          </a:p>
          <a:p>
            <a:r>
              <a:rPr lang="fr-FR" dirty="0"/>
              <a:t>de jeu.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30019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961" y="722671"/>
            <a:ext cx="596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5 : </a:t>
            </a:r>
            <a:r>
              <a:rPr lang="fr-FR" dirty="0"/>
              <a:t>Sud joue 6 Piques sur l’entame du Roi de Trèfle.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303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6 : </a:t>
            </a:r>
            <a:r>
              <a:rPr lang="fr-FR" dirty="0"/>
              <a:t>Sud joue 6 Trèfles sur l’entame du Roi de</a:t>
            </a:r>
          </a:p>
          <a:p>
            <a:r>
              <a:rPr lang="fr-FR" dirty="0"/>
              <a:t>Carreau.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35252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1018828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ARDVX98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RD1043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A9876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3961" y="1219377"/>
            <a:ext cx="57360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 (2 à Carreau, 1 à Trèfle , 1 à Cœur, </a:t>
            </a:r>
          </a:p>
          <a:p>
            <a:r>
              <a:rPr lang="fr-FR" dirty="0"/>
              <a:t>et 7 à Pique).</a:t>
            </a:r>
          </a:p>
          <a:p>
            <a:r>
              <a:rPr lang="fr-FR" dirty="0"/>
              <a:t>Les levées possibles : 1 à trèfle (si répartition 3-3) ou bien</a:t>
            </a:r>
          </a:p>
          <a:p>
            <a:r>
              <a:rPr lang="fr-FR" dirty="0"/>
              <a:t>le Roi de Cœur placé.</a:t>
            </a:r>
          </a:p>
          <a:p>
            <a:r>
              <a:rPr lang="fr-FR" dirty="0"/>
              <a:t>Comment jouez pour obtenir la meilleure probabilité de</a:t>
            </a:r>
          </a:p>
          <a:p>
            <a:r>
              <a:rPr lang="fr-FR" dirty="0"/>
              <a:t>réussite?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57567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12 levées de jeu : </a:t>
            </a:r>
          </a:p>
          <a:p>
            <a:r>
              <a:rPr lang="fr-FR" dirty="0"/>
              <a:t>1 Donnez les .</a:t>
            </a:r>
          </a:p>
          <a:p>
            <a:r>
              <a:rPr lang="fr-FR" dirty="0"/>
              <a:t>2 Comment les réaliser vous?</a:t>
            </a:r>
          </a:p>
          <a:p>
            <a:r>
              <a:rPr lang="fr-FR" dirty="0"/>
              <a:t>3 Quelle répartition adverse peut faire chuter ce contrat?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50696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Evaluation d’une main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4066" y="1212574"/>
            <a:ext cx="82532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52 cartes viennent d’être distribuées et vous devez classer celles ci. Un premier</a:t>
            </a:r>
          </a:p>
          <a:p>
            <a:r>
              <a:rPr lang="fr-FR" dirty="0"/>
              <a:t> conseil :</a:t>
            </a:r>
          </a:p>
          <a:p>
            <a:r>
              <a:rPr lang="fr-FR" dirty="0"/>
              <a:t>	- Classez les par couleur et par type (Exemple :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).</a:t>
            </a:r>
          </a:p>
          <a:p>
            <a:r>
              <a:rPr lang="fr-FR" dirty="0">
                <a:solidFill>
                  <a:srgbClr val="000000"/>
                </a:solidFill>
              </a:rPr>
              <a:t>	</a:t>
            </a:r>
            <a:r>
              <a:rPr lang="fr-FR" dirty="0"/>
              <a:t>- Ensuite, à l’intérieur de chaque famille, par rang (As vers le 2).</a:t>
            </a:r>
          </a:p>
          <a:p>
            <a:r>
              <a:rPr lang="fr-FR" dirty="0"/>
              <a:t>Vous arrivez à l’ordonnancement suivant des cartes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630" y="2918502"/>
            <a:ext cx="1986169" cy="1320802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9" name="ZoneTexte 8"/>
          <p:cNvSpPr txBox="1"/>
          <p:nvPr/>
        </p:nvSpPr>
        <p:spPr>
          <a:xfrm>
            <a:off x="1162878" y="4403035"/>
            <a:ext cx="6880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Ensuite , on compte son nombre de points en prenant comme base :</a:t>
            </a:r>
          </a:p>
          <a:p>
            <a:r>
              <a:rPr lang="fr-FR" dirty="0"/>
              <a:t>	As = 4, Roi = 3, Dame = 2, Valet = 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6109" y="5575163"/>
            <a:ext cx="8281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vous avez  16 points d’honneurs sur les 40 du jeu (plus du 1/3 des </a:t>
            </a:r>
            <a:r>
              <a:rPr lang="fr-FR"/>
              <a:t>points totaux)</a:t>
            </a:r>
          </a:p>
        </p:txBody>
      </p:sp>
    </p:spTree>
    <p:extLst>
      <p:ext uri="{BB962C8B-B14F-4D97-AF65-F5344CB8AC3E}">
        <p14:creationId xmlns:p14="http://schemas.microsoft.com/office/powerpoint/2010/main" val="155610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4000" dirty="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056131" y="4804474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69590" y="4531940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Evaluation d’une main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8500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Une deuxième analyse va consister à classer la répartition de votre main en trois grandes</a:t>
            </a:r>
          </a:p>
          <a:p>
            <a:r>
              <a:rPr lang="fr-FR" dirty="0"/>
              <a:t>catégories :</a:t>
            </a:r>
          </a:p>
          <a:p>
            <a:r>
              <a:rPr lang="fr-FR" dirty="0"/>
              <a:t>	- Mains régulières (4333, 5332, 4432, 5422, 6322 )</a:t>
            </a:r>
          </a:p>
          <a:p>
            <a:r>
              <a:rPr lang="fr-FR" dirty="0"/>
              <a:t>	- Mains unicolores (au moins une couleur septième)</a:t>
            </a:r>
          </a:p>
          <a:p>
            <a:r>
              <a:rPr lang="fr-FR" dirty="0"/>
              <a:t>	- Mains fortement bicolores (au moins deux couleurs cinquièmes)</a:t>
            </a:r>
          </a:p>
          <a:p>
            <a:r>
              <a:rPr lang="fr-FR" dirty="0"/>
              <a:t>Reprenons la main précédente :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630" y="2918502"/>
            <a:ext cx="1986169" cy="1320802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9" name="ZoneTexte 8"/>
          <p:cNvSpPr txBox="1"/>
          <p:nvPr/>
        </p:nvSpPr>
        <p:spPr>
          <a:xfrm>
            <a:off x="1026621" y="4425466"/>
            <a:ext cx="6615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 comporte 16 points , sa répartition est 5332, donc premier cas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6109" y="4995849"/>
            <a:ext cx="86361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 : </a:t>
            </a:r>
          </a:p>
          <a:p>
            <a:r>
              <a:rPr lang="fr-FR" dirty="0"/>
              <a:t>Comme ce jeu se fait à base de levées, toutes les couleurs au moins Cinquième </a:t>
            </a:r>
          </a:p>
          <a:p>
            <a:r>
              <a:rPr lang="fr-FR" dirty="0"/>
              <a:t>affranchissables (comportant au moins 3 à 4 points et 5 cartes minimum), on ajoutera</a:t>
            </a:r>
          </a:p>
          <a:p>
            <a:r>
              <a:rPr lang="fr-FR" dirty="0"/>
              <a:t> des points de longueur. Ici nous arrivons à 17HL (points Honneur-Longueur).</a:t>
            </a:r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 txBox="1">
            <a:spLocks/>
          </p:cNvSpPr>
          <p:nvPr/>
        </p:nvSpPr>
        <p:spPr>
          <a:xfrm>
            <a:off x="387626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Evaluation d’une main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06287" y="1351722"/>
            <a:ext cx="64022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les deux autres catégories :</a:t>
            </a:r>
          </a:p>
          <a:p>
            <a:r>
              <a:rPr lang="fr-FR" dirty="0"/>
              <a:t>	- Mains unicolores : évaluation en levées de jeu</a:t>
            </a:r>
          </a:p>
          <a:p>
            <a:r>
              <a:rPr lang="fr-FR" dirty="0"/>
              <a:t>	- Mains fortement bicolores : évaluation en perdantes</a:t>
            </a:r>
          </a:p>
          <a:p>
            <a:r>
              <a:rPr lang="fr-FR" dirty="0"/>
              <a:t>Voyons cela sur deux exemples typiques</a:t>
            </a: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17628" y="2993909"/>
            <a:ext cx="105214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RDV10987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73426" y="2624577"/>
            <a:ext cx="188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Mains unicolores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14196" y="2986458"/>
            <a:ext cx="67691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3-2-7-1 avec</a:t>
            </a:r>
          </a:p>
          <a:p>
            <a:r>
              <a:rPr lang="fr-FR" dirty="0"/>
              <a:t>1 levée à Pique, 0 levée à Cœur, 6 levées à Carreau et 0 levée à Trèfle</a:t>
            </a:r>
          </a:p>
          <a:p>
            <a:r>
              <a:rPr lang="fr-FR" dirty="0"/>
              <a:t>Main de 7 levées de jeu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106422" y="4201441"/>
            <a:ext cx="2798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Mains fortement bicolores</a:t>
            </a: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617628" y="4728033"/>
            <a:ext cx="105214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RDV109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14196" y="4570773"/>
            <a:ext cx="535781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5-2-5-1 </a:t>
            </a:r>
          </a:p>
          <a:p>
            <a:r>
              <a:rPr lang="fr-FR" dirty="0"/>
              <a:t>Notion de perdantes : As, Roi et Dame d’une couleur</a:t>
            </a:r>
          </a:p>
          <a:p>
            <a:r>
              <a:rPr lang="fr-FR" dirty="0"/>
              <a:t>Ici : 	1 perdante à Pique (manque la dame)</a:t>
            </a:r>
          </a:p>
          <a:p>
            <a:r>
              <a:rPr lang="fr-FR" dirty="0"/>
              <a:t>	2 perdantes à Cœur (As et Roi)</a:t>
            </a:r>
          </a:p>
          <a:p>
            <a:r>
              <a:rPr lang="fr-FR" dirty="0"/>
              <a:t>	1 perdante à Carreau (manque l’As)</a:t>
            </a:r>
          </a:p>
          <a:p>
            <a:r>
              <a:rPr lang="fr-FR" dirty="0"/>
              <a:t>	1 perdante à Trèfle (manque l’As)</a:t>
            </a:r>
          </a:p>
          <a:p>
            <a:r>
              <a:rPr lang="fr-FR" dirty="0"/>
              <a:t>Soit une main de 5 perdantes</a:t>
            </a:r>
          </a:p>
        </p:txBody>
      </p:sp>
    </p:spTree>
    <p:extLst>
      <p:ext uri="{BB962C8B-B14F-4D97-AF65-F5344CB8AC3E}">
        <p14:creationId xmlns:p14="http://schemas.microsoft.com/office/powerpoint/2010/main" val="9247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 txBox="1">
            <a:spLocks/>
          </p:cNvSpPr>
          <p:nvPr/>
        </p:nvSpPr>
        <p:spPr>
          <a:xfrm>
            <a:off x="387626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Evaluation d’une main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5487" y="1149900"/>
            <a:ext cx="850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Pourquoi mettre en place ces trois types de main? </a:t>
            </a:r>
          </a:p>
          <a:p>
            <a:r>
              <a:rPr lang="fr-FR" dirty="0"/>
              <a:t>	C’est uniquement du point de vue statistique. Nous allons essayer d’évaluer</a:t>
            </a:r>
          </a:p>
          <a:p>
            <a:r>
              <a:rPr lang="fr-FR" dirty="0"/>
              <a:t>les deux mains du camp en vue de réaliser un certain nombre de levées.</a:t>
            </a:r>
          </a:p>
          <a:p>
            <a:r>
              <a:rPr lang="fr-FR" dirty="0"/>
              <a:t>Ce nombre de levées à réaliser sera appelé un contrat.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91834" y="2584172"/>
            <a:ext cx="830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deuxième catégorie, le nombre de levées sera égal à votre nombre de levées</a:t>
            </a:r>
          </a:p>
          <a:p>
            <a:r>
              <a:rPr lang="fr-FR" dirty="0"/>
              <a:t>augmentées des levées utiles du partenaire.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55487" y="4197568"/>
            <a:ext cx="8531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première catégorie, le nombre de levées sera proche du nombre de points des</a:t>
            </a:r>
          </a:p>
          <a:p>
            <a:r>
              <a:rPr lang="fr-FR" dirty="0"/>
              <a:t>deux mains et donné par la table de décision ci-jointe.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738" y="4868854"/>
            <a:ext cx="3381375" cy="1666875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6" name="ZoneTexte 15"/>
          <p:cNvSpPr txBox="1"/>
          <p:nvPr/>
        </p:nvSpPr>
        <p:spPr>
          <a:xfrm>
            <a:off x="591833" y="3461238"/>
            <a:ext cx="7803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dernière catégorie, le nombre de levées sera souvent égal à 13 moins le</a:t>
            </a:r>
          </a:p>
          <a:p>
            <a:r>
              <a:rPr lang="fr-FR" dirty="0"/>
              <a:t>nombre de perdantes augmenté des levées utiles du partenaire.</a:t>
            </a:r>
          </a:p>
        </p:txBody>
      </p:sp>
    </p:spTree>
    <p:extLst>
      <p:ext uri="{BB962C8B-B14F-4D97-AF65-F5344CB8AC3E}">
        <p14:creationId xmlns:p14="http://schemas.microsoft.com/office/powerpoint/2010/main" val="4761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Evaluation d’une main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73142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Donc le système d’enchères devra décrire au mieux ces trois types de main ainsi que le</a:t>
            </a:r>
          </a:p>
          <a:p>
            <a:r>
              <a:rPr lang="fr-FR" dirty="0"/>
              <a:t>potentiel des deux mains d’un camp.</a:t>
            </a:r>
          </a:p>
          <a:p>
            <a:r>
              <a:rPr lang="fr-FR" dirty="0"/>
              <a:t>Sachant que les mains régulières décrites précédemment correspondent à 57% du total</a:t>
            </a:r>
          </a:p>
          <a:p>
            <a:r>
              <a:rPr lang="fr-FR" dirty="0"/>
              <a:t>des distributions d’une main.</a:t>
            </a:r>
          </a:p>
          <a:p>
            <a:r>
              <a:rPr lang="fr-FR" dirty="0"/>
              <a:t>Le deuxième type regroupe environ 2,5% des mains</a:t>
            </a:r>
          </a:p>
          <a:p>
            <a:r>
              <a:rPr lang="fr-FR" dirty="0"/>
              <a:t>Enfin le dernier regroupe environ 5,8% des mains</a:t>
            </a:r>
          </a:p>
          <a:p>
            <a:r>
              <a:rPr lang="fr-FR" dirty="0"/>
              <a:t>Il reste une partie des mains que l’on devra évaluer via le système d’enchères :</a:t>
            </a:r>
          </a:p>
          <a:p>
            <a:r>
              <a:rPr lang="fr-FR" dirty="0"/>
              <a:t>	- Toutes les mains comportant une couleur sixième avec une courte</a:t>
            </a:r>
          </a:p>
          <a:p>
            <a:r>
              <a:rPr lang="fr-FR" dirty="0"/>
              <a:t>	- Toutes les mains comportant une couleur cinquième avec une courte</a:t>
            </a:r>
          </a:p>
          <a:p>
            <a:r>
              <a:rPr lang="fr-FR" dirty="0"/>
              <a:t>	- Toutes les mains 4-4-4-1</a:t>
            </a:r>
          </a:p>
          <a:p>
            <a:r>
              <a:rPr lang="fr-FR" dirty="0"/>
              <a:t>Ces trois dernières catégories représentent 34,7%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3949" y="4557227"/>
            <a:ext cx="87547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But du système : </a:t>
            </a:r>
          </a:p>
          <a:p>
            <a:r>
              <a:rPr lang="fr-FR" dirty="0"/>
              <a:t>Avoir un système d ’évaluation permettant de décrire le maximum de mains. Certaines </a:t>
            </a:r>
          </a:p>
          <a:p>
            <a:r>
              <a:rPr lang="fr-FR" dirty="0"/>
              <a:t>mains devront être assimilées à des mains proches : on ne peut pas tout résoudre.</a:t>
            </a:r>
          </a:p>
          <a:p>
            <a:r>
              <a:rPr lang="fr-FR" dirty="0"/>
              <a:t>Un principe de base pour les enchères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La bonne enchère c’est celle qui anticipe le jeu de la carte</a:t>
            </a:r>
          </a:p>
        </p:txBody>
      </p:sp>
    </p:spTree>
    <p:extLst>
      <p:ext uri="{BB962C8B-B14F-4D97-AF65-F5344CB8AC3E}">
        <p14:creationId xmlns:p14="http://schemas.microsoft.com/office/powerpoint/2010/main" val="2593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Utilité d’un système d’enchères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94975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doit décrire une main de 13 cartes avec comme objectifs suivants :</a:t>
            </a:r>
          </a:p>
          <a:p>
            <a:r>
              <a:rPr lang="fr-FR" dirty="0"/>
              <a:t>	- Donner au mieux la force de la main</a:t>
            </a:r>
          </a:p>
          <a:p>
            <a:r>
              <a:rPr lang="fr-FR" dirty="0"/>
              <a:t>	- Indiquer la distribution (régulière, bicolore, unicolore)</a:t>
            </a:r>
          </a:p>
          <a:p>
            <a:r>
              <a:rPr lang="fr-FR" dirty="0"/>
              <a:t>	- Indiquer l’emplacement de ses honneurs</a:t>
            </a:r>
          </a:p>
          <a:p>
            <a:r>
              <a:rPr lang="fr-FR" dirty="0"/>
              <a:t>Pour le premier point, le système doit zoner chaque main (Zone de 2 à 3 points maxi)</a:t>
            </a:r>
          </a:p>
          <a:p>
            <a:r>
              <a:rPr lang="fr-FR" dirty="0"/>
              <a:t>afin que les deux joueurs puissent évaluer le potentiel des deux mains en terme de points</a:t>
            </a:r>
          </a:p>
          <a:p>
            <a:r>
              <a:rPr lang="fr-FR" dirty="0"/>
              <a:t>et se référer à la table de décision pour évaluer le palier du contrat.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C’est la notion de Plancher (minimum des 2 mains) Plafond (maximum)</a:t>
            </a:r>
          </a:p>
          <a:p>
            <a:r>
              <a:rPr lang="fr-FR" dirty="0">
                <a:solidFill>
                  <a:srgbClr val="FFFF00"/>
                </a:solidFill>
              </a:rPr>
              <a:t>Cette notion est importante car elle permet d’encadrer la force des deux mains et de</a:t>
            </a:r>
          </a:p>
          <a:p>
            <a:r>
              <a:rPr lang="fr-FR" dirty="0">
                <a:solidFill>
                  <a:srgbClr val="FFFF00"/>
                </a:solidFill>
              </a:rPr>
              <a:t>pouvoir continuer les enchères où les arrêter rapidement.</a:t>
            </a:r>
          </a:p>
          <a:p>
            <a:r>
              <a:rPr lang="fr-FR" dirty="0"/>
              <a:t>Ensuite, l’indication de la distribution permettra d’affiner le premier point.</a:t>
            </a:r>
          </a:p>
          <a:p>
            <a:r>
              <a:rPr lang="fr-FR" dirty="0"/>
              <a:t>Enfin l’emplacement des honneurs sera primordial pour des contrats à haut palier.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3949" y="4550571"/>
            <a:ext cx="61084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 système français : </a:t>
            </a:r>
          </a:p>
          <a:p>
            <a:r>
              <a:rPr lang="fr-FR" dirty="0"/>
              <a:t>Il privilégie dans l’ordre :</a:t>
            </a:r>
          </a:p>
          <a:p>
            <a:r>
              <a:rPr lang="fr-FR" dirty="0"/>
              <a:t>	- les contrats en Majeurs, </a:t>
            </a:r>
          </a:p>
          <a:p>
            <a:r>
              <a:rPr lang="fr-FR" dirty="0"/>
              <a:t>	- Les contrats à Sans Atout</a:t>
            </a:r>
          </a:p>
          <a:p>
            <a:r>
              <a:rPr lang="fr-FR" dirty="0"/>
              <a:t>	- Les contrats en mineurs</a:t>
            </a:r>
          </a:p>
          <a:p>
            <a:r>
              <a:rPr lang="fr-FR" dirty="0"/>
              <a:t>Nous verrons tout cela lors du cours sur la marque au Bridge</a:t>
            </a:r>
          </a:p>
        </p:txBody>
      </p:sp>
    </p:spTree>
    <p:extLst>
      <p:ext uri="{BB962C8B-B14F-4D97-AF65-F5344CB8AC3E}">
        <p14:creationId xmlns:p14="http://schemas.microsoft.com/office/powerpoint/2010/main" val="19941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4123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L’ensemble des points d’une donne est de 40 Points.</a:t>
            </a:r>
          </a:p>
          <a:p>
            <a:r>
              <a:rPr lang="fr-FR" dirty="0"/>
              <a:t>On appelle ouverture la première enchère d’un joueur, soit en premier soit après au </a:t>
            </a:r>
          </a:p>
          <a:p>
            <a:r>
              <a:rPr lang="fr-FR" dirty="0"/>
              <a:t>moins un passe des adversaires.</a:t>
            </a:r>
          </a:p>
          <a:p>
            <a:r>
              <a:rPr lang="fr-FR" dirty="0"/>
              <a:t>On peut classer les ouvertures en trois grandes familles décrites ci-dessous</a:t>
            </a:r>
          </a:p>
          <a:p>
            <a:endParaRPr lang="fr-FR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377687" y="2287665"/>
            <a:ext cx="2220686" cy="269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Mains unicolores de 6 à 10 points d’honneur maximum.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276319" y="2287665"/>
            <a:ext cx="2220686" cy="269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Toutes les mains de 10 à 11 points d’honneur.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252017" y="2287665"/>
            <a:ext cx="2220686" cy="269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Toutes les mains de 12 points d’honneur et plus.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8956" y="5180816"/>
            <a:ext cx="18981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Barrages : voir les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conditions pour 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ces ouvertures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583300" y="5238873"/>
            <a:ext cx="1606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On ouvre sous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conditions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336218" y="5238873"/>
            <a:ext cx="2000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On ouvre toujours</a:t>
            </a:r>
          </a:p>
        </p:txBody>
      </p:sp>
    </p:spTree>
    <p:extLst>
      <p:ext uri="{BB962C8B-B14F-4D97-AF65-F5344CB8AC3E}">
        <p14:creationId xmlns:p14="http://schemas.microsoft.com/office/powerpoint/2010/main" val="3783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8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 de Barrage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6723" y="1007121"/>
            <a:ext cx="90888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sont des ouvertures comportant au moins deux gros honneurs (As, Roi ou Dame) :</a:t>
            </a:r>
          </a:p>
          <a:p>
            <a:r>
              <a:rPr lang="fr-FR" dirty="0"/>
              <a:t>	- Au palier de 2 , uniquement en Majeures avec 6 cartes (pas deux levées externes)</a:t>
            </a:r>
          </a:p>
          <a:p>
            <a:r>
              <a:rPr lang="fr-FR" dirty="0"/>
              <a:t>	- Au palier de 3, avec 7 cartes (pas deux levées externes)</a:t>
            </a:r>
          </a:p>
          <a:p>
            <a:r>
              <a:rPr lang="fr-FR" dirty="0"/>
              <a:t>	- Au Palier de 4 avec 8 cartes </a:t>
            </a:r>
            <a:r>
              <a:rPr lang="fr-FR" dirty="0" err="1"/>
              <a:t>etc</a:t>
            </a:r>
            <a:r>
              <a:rPr lang="mr-IN" dirty="0"/>
              <a:t>…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70305" y="2291822"/>
            <a:ext cx="8221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Le but est de perturber le dialogue adverse tout en s’assurant d’un fit d’au moins 8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cartes entre les deux mains (Vous et votre partenaire : c’est une sécurité)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172" y="3106896"/>
            <a:ext cx="6320971" cy="317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2137</TotalTime>
  <Words>2185</Words>
  <Application>Microsoft Macintosh PowerPoint</Application>
  <PresentationFormat>Affichage à l'écran (4:3)</PresentationFormat>
  <Paragraphs>434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1" baseType="lpstr">
      <vt:lpstr>ＭＳ Ｐゴシック</vt:lpstr>
      <vt:lpstr>Apple Chancery</vt:lpstr>
      <vt:lpstr>Arial</vt:lpstr>
      <vt:lpstr>Cambria</vt:lpstr>
      <vt:lpstr>ÇlÇr ñæí©</vt:lpstr>
      <vt:lpstr>Constantia</vt:lpstr>
      <vt:lpstr>Mangal</vt:lpstr>
      <vt:lpstr>Symbol</vt:lpstr>
      <vt:lpstr>Times New Roman</vt:lpstr>
      <vt:lpstr>Wingdings 2</vt:lpstr>
      <vt:lpstr>Papier</vt:lpstr>
      <vt:lpstr>Présentation PowerPoint</vt:lpstr>
      <vt:lpstr>Evaluation d’une main</vt:lpstr>
      <vt:lpstr>Evaluation d’une main</vt:lpstr>
      <vt:lpstr>Présentation PowerPoint</vt:lpstr>
      <vt:lpstr>Présentation PowerPoint</vt:lpstr>
      <vt:lpstr>Evaluation d’une main</vt:lpstr>
      <vt:lpstr>Utilité d’un système d’enchères</vt:lpstr>
      <vt:lpstr>Les ouvertures</vt:lpstr>
      <vt:lpstr>Les ouvertures de Barrage</vt:lpstr>
      <vt:lpstr>Les ouvertures Fortes</vt:lpstr>
      <vt:lpstr>Les ouvertures au palier de 1 a la couleur</vt:lpstr>
      <vt:lpstr>Présentation PowerPoint</vt:lpstr>
      <vt:lpstr>Choisir la bonne ouverture</vt:lpstr>
      <vt:lpstr>Choisir la bonne ouverture</vt:lpstr>
      <vt:lpstr>Choisir la bonne ouverture</vt:lpstr>
      <vt:lpstr>Résumé du système d’ouverture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92</cp:revision>
  <cp:lastPrinted>2017-12-04T08:44:03Z</cp:lastPrinted>
  <dcterms:created xsi:type="dcterms:W3CDTF">2014-03-10T09:34:54Z</dcterms:created>
  <dcterms:modified xsi:type="dcterms:W3CDTF">2018-08-07T19:40:43Z</dcterms:modified>
</cp:coreProperties>
</file>