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4" r:id="rId2"/>
    <p:sldId id="277" r:id="rId3"/>
    <p:sldId id="263" r:id="rId4"/>
    <p:sldId id="262" r:id="rId5"/>
    <p:sldId id="259" r:id="rId6"/>
    <p:sldId id="278" r:id="rId7"/>
    <p:sldId id="264" r:id="rId8"/>
    <p:sldId id="258" r:id="rId9"/>
    <p:sldId id="260" r:id="rId10"/>
    <p:sldId id="275" r:id="rId11"/>
    <p:sldId id="261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2" r:id="rId21"/>
    <p:sldId id="256" r:id="rId22"/>
    <p:sldId id="257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73"/>
    <p:restoredTop sz="94667"/>
  </p:normalViewPr>
  <p:slideViewPr>
    <p:cSldViewPr snapToGrid="0" snapToObjects="1">
      <p:cViewPr varScale="1">
        <p:scale>
          <a:sx n="144" d="100"/>
          <a:sy n="144" d="100"/>
        </p:scale>
        <p:origin x="19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639E4-D540-C64D-9A11-0FC898D80039}" type="datetimeFigureOut">
              <a:rPr lang="fr-FR" smtClean="0"/>
              <a:t>09/09/2021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5B4B0-A123-B144-B380-B9190D84B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94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plus simple est de nommer les Joueurs par leur emplacement : Nord, Est, Sud et Ouest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7647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problème de cette donne est que si les adversaires reprennent la main, ils font au minimum 4 levées de Pique.</a:t>
            </a:r>
          </a:p>
          <a:p>
            <a:r>
              <a:rPr lang="fr-FR" dirty="0"/>
              <a:t>Cumulez ses chances : c'est à dire essayer de combiner plusieurs solutions dont la probabilité sera supérieure à l'impasse (une chance sur deux).</a:t>
            </a:r>
          </a:p>
          <a:p>
            <a:r>
              <a:rPr lang="fr-FR" dirty="0"/>
              <a:t>Comment maniez vous les </a:t>
            </a:r>
            <a:r>
              <a:rPr lang="fr-FR" dirty="0" err="1"/>
              <a:t>Coeurs</a:t>
            </a:r>
            <a:r>
              <a:rPr lang="fr-FR" dirty="0"/>
              <a:t> pour y développer 4 levées si le Roi est en Ouest?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1885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Ici, il faut cumuler les deux possibilités (impasse indirecte à Carreau et Trèfle 3-3).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0145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Donner l'ordre des cartes que vous jouez pour la deuxième solution.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47225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C'est un cas de jeu où la duplication des atouts se fait par la main longue afin d'avoir 3 coupes puis 3 atouts maitres au mort.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2269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Honneur sur Honneur : but est de promouvoir une carte du partenaire.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164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un combat intellectuel à la Table.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737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phase enchères sera vue plus tard, mais les principes de bases seront découvert au jeu de la carte via le mini Bridge.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776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Dans un premier temps nous allons jouer à Sans Atout afin de vous familiariser avec les principes de base de ce jeu de la carte : </a:t>
            </a:r>
            <a:r>
              <a:rPr lang="fr-FR" b="1" i="0" u="sng" baseline="0" dirty="0"/>
              <a:t>faire des levées.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330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Voici un exemple simple du jeu de la carte pour vous montrer l’utilité des communications. Que se passe t’il si je joue As puis Roi et Dame de Trèfle?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292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Ici, il faut rechercher l’emplacement d’un honneur puis vérifiez la répartition de la couleur (on en déduit le nombre de levées pouvant être effectuées).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265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 rapide passage par les probabilités pour estimer un pourcentage de réussite.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928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Montrer deux lignes de jeu possible avec deux répartitions possibles des Piques puis deux des cœurs.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526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Ici il faut se prémunir d'une répartition 5-1 des carreaux. Vous jouez à 98,5% en mettant L'as de Carreau, 2 tours de Cœurs, Carreau coupé de la Dame et le reste. Ici vous gagnez avec les </a:t>
            </a:r>
            <a:r>
              <a:rPr lang="fr-FR" dirty="0" err="1"/>
              <a:t>Coeurs</a:t>
            </a:r>
            <a:r>
              <a:rPr lang="fr-FR" dirty="0"/>
              <a:t> 11-2 et les carreaux 5-1.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B4B0-A123-B144-B380-B9190D84B684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001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9/9/21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Initiation au Bridge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709049" y="1318366"/>
            <a:ext cx="81140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Jeu Spatio-Temporel :</a:t>
            </a:r>
          </a:p>
          <a:p>
            <a:r>
              <a:rPr lang="fr-FR" dirty="0"/>
              <a:t>	- </a:t>
            </a:r>
            <a:r>
              <a:rPr lang="fr-FR" dirty="0" err="1"/>
              <a:t>Spatio</a:t>
            </a:r>
            <a:r>
              <a:rPr lang="fr-FR"/>
              <a:t> : notion d’espace, emplacement des joueurs, des cartes</a:t>
            </a:r>
          </a:p>
          <a:p>
            <a:r>
              <a:rPr lang="fr-FR"/>
              <a:t>	- Temporel : notion de temps, le fait de modifier l’ordonnancement des</a:t>
            </a:r>
          </a:p>
          <a:p>
            <a:r>
              <a:rPr lang="fr-FR"/>
              <a:t> cartes lors du jeu peut conduire à un nombre de levées (plis) très différent.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09049" y="2730166"/>
            <a:ext cx="5353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De plus ce jeu comporte deux phases très distinctes :</a:t>
            </a:r>
          </a:p>
          <a:p>
            <a:r>
              <a:rPr lang="fr-FR"/>
              <a:t>	- Les enchères</a:t>
            </a:r>
          </a:p>
          <a:p>
            <a:r>
              <a:rPr lang="fr-FR"/>
              <a:t>	- Le jeu de la carte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107" y="3665791"/>
            <a:ext cx="2987298" cy="298729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C396F78B-0564-D945-97CC-A411973FB0C0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67300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26558"/>
          </a:xfrm>
        </p:spPr>
        <p:txBody>
          <a:bodyPr>
            <a:normAutofit fontScale="90000"/>
          </a:bodyPr>
          <a:lstStyle/>
          <a:p>
            <a:pPr algn="ctr"/>
            <a:r>
              <a:rPr lang="fr-FR"/>
              <a:t>Exemple de jeu optimisé </a:t>
            </a:r>
          </a:p>
        </p:txBody>
      </p:sp>
      <p:sp>
        <p:nvSpPr>
          <p:cNvPr id="5" name="Rectangle 4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178" y="1612779"/>
            <a:ext cx="4855644" cy="485564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230174" y="1288820"/>
            <a:ext cx="69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Nord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289711" y="648855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188297" y="3728239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Ouest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851978" y="794564"/>
            <a:ext cx="7129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Vous jouez 7 Piques sur l’entame du 4 de Pique : comment jouez vous?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4390B88-EEA3-3842-A24F-BDDC52F3504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D9A3B12-60D5-B049-A508-4F3FE902D3A5}"/>
              </a:ext>
            </a:extLst>
          </p:cNvPr>
          <p:cNvSpPr txBox="1"/>
          <p:nvPr/>
        </p:nvSpPr>
        <p:spPr>
          <a:xfrm>
            <a:off x="7145089" y="3709853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</a:t>
            </a:r>
          </a:p>
        </p:txBody>
      </p:sp>
    </p:spTree>
    <p:extLst>
      <p:ext uri="{BB962C8B-B14F-4D97-AF65-F5344CB8AC3E}">
        <p14:creationId xmlns:p14="http://schemas.microsoft.com/office/powerpoint/2010/main" val="1380149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Exercices :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9D833DA-AC18-E845-B394-1D644C45756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B3C6614-3C61-DA47-AE3F-3942C1155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9552"/>
            <a:ext cx="1016000" cy="1016000"/>
          </a:xfrm>
          <a:prstGeom prst="rect">
            <a:avLst/>
          </a:prstGeom>
        </p:spPr>
      </p:pic>
      <p:sp>
        <p:nvSpPr>
          <p:cNvPr id="14" name="Text Box 1">
            <a:extLst>
              <a:ext uri="{FF2B5EF4-FFF2-40B4-BE49-F238E27FC236}">
                <a16:creationId xmlns:a16="http://schemas.microsoft.com/office/drawing/2014/main" id="{4CBC6A07-D9DC-DE4A-B10F-895DD05DF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AD108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A76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D2BF02CE-0C17-374F-BC3D-5F89E8D06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92" y="354530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V93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RVX93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BD38306-2F69-DE44-A289-0F642AC9A442}"/>
              </a:ext>
            </a:extLst>
          </p:cNvPr>
          <p:cNvSpPr txBox="1"/>
          <p:nvPr/>
        </p:nvSpPr>
        <p:spPr>
          <a:xfrm>
            <a:off x="2134879" y="1240203"/>
            <a:ext cx="58208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 joue 3 Sans Atout sur l’entame du 7 de Pique :</a:t>
            </a:r>
          </a:p>
          <a:p>
            <a:r>
              <a:rPr lang="fr-FR" dirty="0"/>
              <a:t>On met le Valet en Nord qui est pris du Roi en Est.</a:t>
            </a:r>
          </a:p>
          <a:p>
            <a:r>
              <a:rPr lang="fr-FR" b="1" u="sng" dirty="0">
                <a:solidFill>
                  <a:srgbClr val="FFFF00"/>
                </a:solidFill>
              </a:rPr>
              <a:t>Principe :</a:t>
            </a:r>
            <a:r>
              <a:rPr lang="fr-FR" dirty="0"/>
              <a:t> On compte son Nombre de levées.</a:t>
            </a:r>
          </a:p>
          <a:p>
            <a:r>
              <a:rPr lang="fr-FR" dirty="0"/>
              <a:t>On regarde les couleurs où on peut développer des levées</a:t>
            </a:r>
          </a:p>
          <a:p>
            <a:r>
              <a:rPr lang="fr-FR" dirty="0"/>
              <a:t>Si plusieurs solutions, prendre la plus probable.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6DF9E64-2CDF-3D4D-949D-90561984EF81}"/>
              </a:ext>
            </a:extLst>
          </p:cNvPr>
          <p:cNvSpPr txBox="1"/>
          <p:nvPr/>
        </p:nvSpPr>
        <p:spPr>
          <a:xfrm>
            <a:off x="2134879" y="2730164"/>
            <a:ext cx="65852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manque 3 levées que l’on peut rechercher à Cœur ou à Carreau.</a:t>
            </a:r>
          </a:p>
          <a:p>
            <a:r>
              <a:rPr lang="fr-FR" dirty="0"/>
              <a:t>Soit  l’impasse cœur réussit, et on a nos trois levées manquantes.</a:t>
            </a:r>
          </a:p>
          <a:p>
            <a:r>
              <a:rPr lang="fr-FR" dirty="0"/>
              <a:t>On joue ici à 50%. Idem avec l’impasse Carreau.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A025D1D-331E-7843-A7ED-E5B7902E33D2}"/>
              </a:ext>
            </a:extLst>
          </p:cNvPr>
          <p:cNvSpPr txBox="1"/>
          <p:nvPr/>
        </p:nvSpPr>
        <p:spPr>
          <a:xfrm>
            <a:off x="2134879" y="3738588"/>
            <a:ext cx="67514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y a mieux à faire (</a:t>
            </a:r>
            <a:r>
              <a:rPr lang="fr-FR" u="sng">
                <a:solidFill>
                  <a:srgbClr val="FFFF00"/>
                </a:solidFill>
              </a:rPr>
              <a:t>cumulez vos </a:t>
            </a:r>
            <a:r>
              <a:rPr lang="fr-FR" u="sng" dirty="0">
                <a:solidFill>
                  <a:srgbClr val="FFFF00"/>
                </a:solidFill>
              </a:rPr>
              <a:t>chances</a:t>
            </a:r>
            <a:r>
              <a:rPr lang="fr-FR" dirty="0"/>
              <a:t>) :</a:t>
            </a:r>
          </a:p>
          <a:p>
            <a:r>
              <a:rPr lang="fr-FR" dirty="0"/>
              <a:t>Trouver une dame sèche ou seconde à Carreau (couleur courte) et</a:t>
            </a:r>
          </a:p>
          <a:p>
            <a:r>
              <a:rPr lang="fr-FR" dirty="0"/>
              <a:t>se rabattre sur l’impasse à cœur si elle ne tombe pas. </a:t>
            </a:r>
          </a:p>
          <a:p>
            <a:r>
              <a:rPr lang="fr-FR" dirty="0"/>
              <a:t>Dame sèche ou seconde c’est 1/5 du 4-1 et 4/10 du 3-2 soit : 32,6%.</a:t>
            </a:r>
          </a:p>
          <a:p>
            <a:r>
              <a:rPr lang="fr-FR" dirty="0"/>
              <a:t>Faire l’impasse cœur , après les 2 tours de Carreau en constatant la </a:t>
            </a:r>
          </a:p>
          <a:p>
            <a:r>
              <a:rPr lang="fr-FR" dirty="0"/>
              <a:t>mauvaise répartition, 0,5 de 100-32,6 = 33,7%</a:t>
            </a:r>
          </a:p>
          <a:p>
            <a:r>
              <a:rPr lang="fr-FR" dirty="0"/>
              <a:t>Enfin de compte votre ligne de jeu est à 66,3% supérieur à 50%.</a:t>
            </a:r>
          </a:p>
          <a:p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27FEC66-7444-2842-AAB7-53977CF8E3F6}"/>
              </a:ext>
            </a:extLst>
          </p:cNvPr>
          <p:cNvSpPr txBox="1"/>
          <p:nvPr/>
        </p:nvSpPr>
        <p:spPr>
          <a:xfrm>
            <a:off x="3194612" y="6005306"/>
            <a:ext cx="2652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>
                <a:solidFill>
                  <a:srgbClr val="FFFF00"/>
                </a:solidFill>
              </a:rPr>
              <a:t>Place au jeu de la carte</a:t>
            </a:r>
          </a:p>
        </p:txBody>
      </p:sp>
    </p:spTree>
    <p:extLst>
      <p:ext uri="{BB962C8B-B14F-4D97-AF65-F5344CB8AC3E}">
        <p14:creationId xmlns:p14="http://schemas.microsoft.com/office/powerpoint/2010/main" val="176505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Jeu à L’atout:</a:t>
            </a:r>
          </a:p>
        </p:txBody>
      </p:sp>
      <p:sp>
        <p:nvSpPr>
          <p:cNvPr id="9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/>
          </a:bodyPr>
          <a:lstStyle/>
          <a:p>
            <a:r>
              <a:rPr lang="fr-FR" dirty="0"/>
              <a:t>Le jeu à l’atout permet de contrôler une ou plusieurs couleurs maitresses des adversaires.</a:t>
            </a:r>
          </a:p>
          <a:p>
            <a:r>
              <a:rPr lang="fr-FR" dirty="0"/>
              <a:t>De plus, il permet de réaliser des levées avec des petits atouts (Pouvoir de la coupe).</a:t>
            </a:r>
          </a:p>
          <a:p>
            <a:r>
              <a:rPr lang="fr-FR" dirty="0"/>
              <a:t> Couper de la main courte à l’atout rapporte toujours une levée.</a:t>
            </a:r>
          </a:p>
          <a:p>
            <a:r>
              <a:rPr lang="fr-FR" dirty="0"/>
              <a:t>On peut aussi couper de la main longue à l’atout, à la condition que la main courte au départ à l’atout devienne plus longue et permette de neutraliser les atouts de la défense (comptabiliser vos levées).</a:t>
            </a:r>
          </a:p>
          <a:p>
            <a:r>
              <a:rPr lang="fr-FR" dirty="0"/>
              <a:t>Savoir jouer au bon timing.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sp>
        <p:nvSpPr>
          <p:cNvPr id="6" name="Rectangle 5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F7DCE5B-7548-034E-B6F2-F79995BA52B0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380887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r>
              <a:rPr lang="fr-FR" dirty="0"/>
              <a:t>Le Jeu à L’atout: exemples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78244"/>
            <a:ext cx="1016000" cy="1016000"/>
          </a:xfrm>
          <a:prstGeom prst="rect">
            <a:avLst/>
          </a:prstGeom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57200" y="14802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632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29755" y="36564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58738" y="1593130"/>
            <a:ext cx="5098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 Piques joué par Sud : entame Dame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</a:p>
          <a:p>
            <a:r>
              <a:rPr lang="fr-FR" dirty="0"/>
              <a:t>Quelles sont vos possibilités de gagner ce contrat?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158738" y="2340082"/>
            <a:ext cx="6401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Deux possibilités : Trèfles 3-3 ou l’As de carreau placé (impasse </a:t>
            </a:r>
          </a:p>
          <a:p>
            <a:r>
              <a:rPr lang="fr-FR" dirty="0"/>
              <a:t>Indirecte) . Il faut cumuler ces deux positions de cartes.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091070" y="3152609"/>
            <a:ext cx="67372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Donc on laisse passer la Dame ce cœur, cela nous permettra de</a:t>
            </a:r>
          </a:p>
          <a:p>
            <a:pPr algn="just"/>
            <a:r>
              <a:rPr lang="fr-FR" dirty="0"/>
              <a:t>tester la répartition des Trèfles en toute sécurité.</a:t>
            </a:r>
          </a:p>
          <a:p>
            <a:pPr algn="just"/>
            <a:r>
              <a:rPr lang="fr-FR" dirty="0"/>
              <a:t>Puis on prend tout retour.</a:t>
            </a:r>
          </a:p>
          <a:p>
            <a:pPr algn="just"/>
            <a:r>
              <a:rPr lang="fr-FR" dirty="0"/>
              <a:t>Deux tours de pique puis deux tours de cœur en défaussant un </a:t>
            </a:r>
          </a:p>
          <a:p>
            <a:pPr algn="just"/>
            <a:r>
              <a:rPr lang="fr-FR" dirty="0"/>
              <a:t>Trèfle. </a:t>
            </a:r>
            <a:r>
              <a:rPr lang="fr-FR" dirty="0">
                <a:solidFill>
                  <a:srgbClr val="FFFF00"/>
                </a:solidFill>
              </a:rPr>
              <a:t>On joue trois tours de Trèfle en coupant le troisième, pas</a:t>
            </a:r>
          </a:p>
          <a:p>
            <a:pPr algn="just"/>
            <a:r>
              <a:rPr lang="fr-FR" dirty="0">
                <a:solidFill>
                  <a:srgbClr val="FFFF00"/>
                </a:solidFill>
              </a:rPr>
              <a:t>de risque de surcoupe, tous les piques sont maitres.</a:t>
            </a:r>
          </a:p>
          <a:p>
            <a:pPr algn="just"/>
            <a:r>
              <a:rPr lang="fr-FR" dirty="0"/>
              <a:t>Si 3-3 c’est gagné, sinon il nous reste l’impasse indirecte à Carreau, en remontant au mort à Pique pour éliminer le dernier atout.</a:t>
            </a:r>
          </a:p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924E32E-7AA4-0E4E-81E0-638409196AD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98354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r>
              <a:rPr lang="fr-FR" dirty="0"/>
              <a:t>Le Jeu à L’atout: exemples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78244"/>
            <a:ext cx="1016000" cy="1016000"/>
          </a:xfrm>
          <a:prstGeom prst="rect">
            <a:avLst/>
          </a:prstGeom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57200" y="14802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29755" y="36564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AR9765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58738" y="1593130"/>
            <a:ext cx="5098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 Piques joué par Sud : entame Valet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</a:p>
          <a:p>
            <a:r>
              <a:rPr lang="fr-FR" dirty="0"/>
              <a:t>Quelles sont vos possibilités de gagner ce contrat?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712134" y="2640797"/>
            <a:ext cx="710784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Compte des levées :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 </a:t>
            </a:r>
            <a:r>
              <a:rPr lang="fr-FR" dirty="0"/>
              <a:t>+ 2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 </a:t>
            </a:r>
            <a:r>
              <a:rPr lang="fr-FR" dirty="0"/>
              <a:t>+ 1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fr-FR" dirty="0"/>
              <a:t>= 6 levées en dehors des atouts.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  <a:p>
            <a:endParaRPr lang="fr-FR" dirty="0"/>
          </a:p>
          <a:p>
            <a:r>
              <a:rPr lang="fr-FR" dirty="0"/>
              <a:t>Il faut donc réaliser 6 levées d’atout.</a:t>
            </a:r>
          </a:p>
          <a:p>
            <a:r>
              <a:rPr lang="fr-FR" dirty="0"/>
              <a:t>Les deux façons d’y arriver est de couper :</a:t>
            </a:r>
          </a:p>
          <a:p>
            <a:r>
              <a:rPr lang="fr-FR" dirty="0"/>
              <a:t>	2 fois en Sud puis enlevez les atouts (3-2 ou 4-1),</a:t>
            </a:r>
          </a:p>
          <a:p>
            <a:r>
              <a:rPr lang="fr-FR" dirty="0"/>
              <a:t>	3 fois de chaque coté .</a:t>
            </a:r>
          </a:p>
          <a:p>
            <a:r>
              <a:rPr lang="fr-FR" dirty="0"/>
              <a:t>C’est ce que l’on appelle la double coupe. Attention de tirer en premier</a:t>
            </a:r>
          </a:p>
          <a:p>
            <a:r>
              <a:rPr lang="fr-FR" dirty="0"/>
              <a:t>ses levées maitresses afin de ne pas subir une coupe inopportune.</a:t>
            </a:r>
          </a:p>
          <a:p>
            <a:r>
              <a:rPr lang="fr-FR" dirty="0"/>
              <a:t>Un jeu de  sécurité consiste à couper le troisième tour de trèfle, si vous</a:t>
            </a:r>
          </a:p>
          <a:p>
            <a:r>
              <a:rPr lang="fr-FR" dirty="0"/>
              <a:t>prenez la deuxième solution 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333978" y="5535123"/>
            <a:ext cx="4748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Estimez le pourcentage des deux lignes de jeu.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E57E70E-9867-B641-8B19-906695044D58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70769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r>
              <a:rPr lang="fr-FR" dirty="0"/>
              <a:t>Le Jeu à L’atout: exemples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78244"/>
            <a:ext cx="1016000" cy="1016000"/>
          </a:xfrm>
          <a:prstGeom prst="rect">
            <a:avLst/>
          </a:prstGeom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57200" y="14802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A543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29755" y="36564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58738" y="1593130"/>
            <a:ext cx="5098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 Piques joué par Sud : entame Roi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</a:p>
          <a:p>
            <a:r>
              <a:rPr lang="fr-FR" dirty="0"/>
              <a:t>Quelles sont vos possibilités de gagner ce contrat?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712134" y="2640797"/>
            <a:ext cx="725435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Compte des levées : 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 </a:t>
            </a:r>
            <a:r>
              <a:rPr lang="fr-FR" dirty="0"/>
              <a:t>+ 1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 </a:t>
            </a:r>
            <a:r>
              <a:rPr lang="fr-FR" dirty="0"/>
              <a:t>+ 3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fr-FR" dirty="0"/>
              <a:t>= 6 levées en dehors des atouts.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  <a:p>
            <a:r>
              <a:rPr lang="fr-FR" dirty="0"/>
              <a:t>Soit les cœurs 3-3 (36%), soit dupliquer ses atouts qui sont tous maitres.</a:t>
            </a:r>
          </a:p>
          <a:p>
            <a:endParaRPr lang="fr-FR" dirty="0"/>
          </a:p>
          <a:p>
            <a:r>
              <a:rPr lang="fr-FR" dirty="0"/>
              <a:t>Il faut donc réaliser 6 levées d’atout, en espérant ceux-ci 3-2 (68%)</a:t>
            </a:r>
          </a:p>
          <a:p>
            <a:r>
              <a:rPr lang="fr-FR" dirty="0"/>
              <a:t>La seule façon d’y arriver est de couper 3 fois  de la main longue et de</a:t>
            </a:r>
          </a:p>
          <a:p>
            <a:r>
              <a:rPr lang="fr-FR" dirty="0"/>
              <a:t>réaliser les 3 atouts du mort : on arrive bien à 6 levées d’atout.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Donner le timing à employer pour arriver  à ces 12 levées.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123AC67-124D-0D40-AD36-5415E2193CD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27231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Jeu en défense :</a:t>
            </a:r>
          </a:p>
        </p:txBody>
      </p:sp>
      <p:sp>
        <p:nvSpPr>
          <p:cNvPr id="9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/>
          </a:bodyPr>
          <a:lstStyle/>
          <a:p>
            <a:r>
              <a:rPr lang="fr-FR" dirty="0"/>
              <a:t>Le jeu en défense est certainement ce qu’il y a de plus difficile à appréhender.</a:t>
            </a:r>
          </a:p>
          <a:p>
            <a:r>
              <a:rPr lang="fr-FR" dirty="0"/>
              <a:t>Le principe de base est de reconstituer la main du déclarant, en terme d’honneurs et de distribution.</a:t>
            </a:r>
          </a:p>
          <a:p>
            <a:r>
              <a:rPr lang="fr-FR" dirty="0"/>
              <a:t> Pour cela, on essaiera de communiquer avec le partenaire via la hauteur de nos cartes.</a:t>
            </a:r>
          </a:p>
          <a:p>
            <a:r>
              <a:rPr lang="fr-FR" dirty="0"/>
              <a:t>Un joueur en défense doit toujours compter (points et distribution).</a:t>
            </a:r>
          </a:p>
          <a:p>
            <a:r>
              <a:rPr lang="fr-FR" dirty="0"/>
              <a:t>La défense se joue à deux.</a:t>
            </a:r>
          </a:p>
          <a:p>
            <a:r>
              <a:rPr lang="fr-FR" dirty="0"/>
              <a:t>Savoir jouer au bon timing.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sp>
        <p:nvSpPr>
          <p:cNvPr id="6" name="Rectangle 5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B1CA891-F382-B448-A96A-742610638E7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95845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bases de la défense :</a:t>
            </a:r>
          </a:p>
        </p:txBody>
      </p:sp>
      <p:sp>
        <p:nvSpPr>
          <p:cNvPr id="9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/>
          </a:bodyPr>
          <a:lstStyle/>
          <a:p>
            <a:r>
              <a:rPr lang="fr-FR" dirty="0"/>
              <a:t>Jouer petit en second quand le joueur placé devant vous à un honneur supérieur.</a:t>
            </a:r>
          </a:p>
          <a:p>
            <a:r>
              <a:rPr lang="fr-FR" dirty="0"/>
              <a:t>Jouer Honneur sur Honneur sauf s’il y a deux petits honneurs collés devant vous (V10x (xx) etc..).</a:t>
            </a:r>
          </a:p>
          <a:p>
            <a:r>
              <a:rPr lang="fr-FR" dirty="0"/>
              <a:t> Monter en troisième (éviter de donner une levée gratuite au déclarant).</a:t>
            </a:r>
          </a:p>
          <a:p>
            <a:r>
              <a:rPr lang="fr-FR" dirty="0"/>
              <a:t>Choisir entre une défense active ou passive (si le contrat chute naturellement).</a:t>
            </a:r>
          </a:p>
          <a:p>
            <a:r>
              <a:rPr lang="fr-FR" dirty="0"/>
              <a:t>Rejouer dans la couleur du partenaire.</a:t>
            </a:r>
          </a:p>
          <a:p>
            <a:r>
              <a:rPr lang="fr-FR" dirty="0"/>
              <a:t>Savoir jouer au bon timing.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sp>
        <p:nvSpPr>
          <p:cNvPr id="6" name="Rectangle 5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5B78C34-367C-8044-8A7E-1E7FD0195873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6829798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0485" y="152400"/>
            <a:ext cx="8963128" cy="1219200"/>
          </a:xfrm>
        </p:spPr>
        <p:txBody>
          <a:bodyPr>
            <a:normAutofit/>
          </a:bodyPr>
          <a:lstStyle/>
          <a:p>
            <a:r>
              <a:rPr lang="fr-FR" dirty="0"/>
              <a:t>Le Jeu en défense : l’entame à la couleur</a:t>
            </a:r>
          </a:p>
        </p:txBody>
      </p:sp>
      <p:sp>
        <p:nvSpPr>
          <p:cNvPr id="5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Suite aux enchères, il faut choisir la couleur à entamer (en général celle prometteuse pour son camp ou celle qui ne donne pas une levée au déclarant).</a:t>
            </a:r>
          </a:p>
          <a:p>
            <a:r>
              <a:rPr lang="fr-FR" dirty="0"/>
              <a:t>Le choix de la carte : </a:t>
            </a:r>
          </a:p>
          <a:p>
            <a:pPr lvl="1"/>
            <a:r>
              <a:rPr lang="fr-FR" dirty="0"/>
              <a:t>Tête de séquence (3 cartes liées)</a:t>
            </a:r>
          </a:p>
          <a:p>
            <a:pPr lvl="1"/>
            <a:r>
              <a:rPr lang="fr-FR" dirty="0"/>
              <a:t>As avec As et Roi</a:t>
            </a:r>
          </a:p>
          <a:p>
            <a:pPr lvl="1"/>
            <a:r>
              <a:rPr lang="fr-FR" dirty="0"/>
              <a:t>Roi avec Roi et Dame</a:t>
            </a:r>
          </a:p>
          <a:p>
            <a:pPr lvl="1"/>
            <a:r>
              <a:rPr lang="fr-FR" dirty="0"/>
              <a:t>Dans une couleur longue non enchérie avec un honneur.</a:t>
            </a:r>
          </a:p>
          <a:p>
            <a:pPr lvl="1"/>
            <a:r>
              <a:rPr lang="fr-FR" dirty="0"/>
              <a:t>Dans ma courte en vue de couper si le partenaire peut reprendre la main.</a:t>
            </a:r>
          </a:p>
          <a:p>
            <a:pPr lvl="1"/>
            <a:r>
              <a:rPr lang="fr-FR" dirty="0"/>
              <a:t>Dans la couleur annoncée par le partenaire.</a:t>
            </a:r>
          </a:p>
          <a:p>
            <a:r>
              <a:rPr lang="fr-FR" dirty="0"/>
              <a:t> Hormis les jeux d’honneur, on entamera en parité.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sp>
        <p:nvSpPr>
          <p:cNvPr id="7" name="Rectangle 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984DBBE-52E5-414D-9361-65F591C1D58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237836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0485" y="152400"/>
            <a:ext cx="8963128" cy="1219200"/>
          </a:xfrm>
        </p:spPr>
        <p:txBody>
          <a:bodyPr>
            <a:normAutofit/>
          </a:bodyPr>
          <a:lstStyle/>
          <a:p>
            <a:r>
              <a:rPr lang="fr-FR" dirty="0"/>
              <a:t>Le Jeu en défense : l’entame à Sans Atout</a:t>
            </a:r>
          </a:p>
        </p:txBody>
      </p:sp>
      <p:sp>
        <p:nvSpPr>
          <p:cNvPr id="5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/>
          </a:bodyPr>
          <a:lstStyle/>
          <a:p>
            <a:r>
              <a:rPr lang="fr-FR" dirty="0"/>
              <a:t>Suite aux enchères, il faut choisir la couleur à entamer (en général celle prometteuse pour son camp ou celle qui ne donne pas une levée au déclarant).</a:t>
            </a:r>
          </a:p>
          <a:p>
            <a:r>
              <a:rPr lang="fr-FR" dirty="0"/>
              <a:t>Le choix de la carte : </a:t>
            </a:r>
          </a:p>
          <a:p>
            <a:pPr lvl="1"/>
            <a:r>
              <a:rPr lang="fr-FR" dirty="0"/>
              <a:t>Roi avec </a:t>
            </a:r>
            <a:r>
              <a:rPr lang="fr-FR" dirty="0" err="1"/>
              <a:t>RHHxx</a:t>
            </a:r>
            <a:r>
              <a:rPr lang="fr-FR" dirty="0"/>
              <a:t>, le partenaire débloque sans préjudice de levées.</a:t>
            </a:r>
          </a:p>
          <a:p>
            <a:pPr lvl="1"/>
            <a:r>
              <a:rPr lang="fr-FR" dirty="0"/>
              <a:t>Tête de séquence (3 cartes liées)</a:t>
            </a:r>
          </a:p>
          <a:p>
            <a:pPr lvl="1"/>
            <a:r>
              <a:rPr lang="fr-FR" dirty="0"/>
              <a:t>Dans la couleur annoncée par le partenaire en parité.</a:t>
            </a:r>
          </a:p>
          <a:p>
            <a:pPr lvl="1"/>
            <a:r>
              <a:rPr lang="fr-FR" dirty="0"/>
              <a:t>Une couleur affranchissable en 4</a:t>
            </a:r>
            <a:r>
              <a:rPr lang="fr-FR" baseline="30000" dirty="0"/>
              <a:t>ème</a:t>
            </a:r>
            <a:r>
              <a:rPr lang="fr-FR" dirty="0"/>
              <a:t> meilleure.</a:t>
            </a:r>
          </a:p>
          <a:p>
            <a:r>
              <a:rPr lang="fr-FR" dirty="0"/>
              <a:t> Le principe général à Sans Atout : c’est une course de vitesse à l’affranchissement des couleurs de son camp.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7" name="Rectangle 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D8C4B8E-2CD4-C446-9967-3817A22AB9F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748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Les fondamentaux du Bridge</a:t>
            </a:r>
          </a:p>
        </p:txBody>
      </p:sp>
      <p:sp>
        <p:nvSpPr>
          <p:cNvPr id="5" name="Rectangle 4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178" y="1612779"/>
            <a:ext cx="4855644" cy="485564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230174" y="1288820"/>
            <a:ext cx="683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Mort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991905" y="6472006"/>
            <a:ext cx="1160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Déclarant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51438" y="3709853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Entameur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C37E1BA-44D4-904B-A115-F6FCEB4A36E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171462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 Jeu en défense : exemples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407" y="1310348"/>
            <a:ext cx="1016000" cy="1016000"/>
          </a:xfrm>
          <a:prstGeom prst="rect">
            <a:avLst/>
          </a:prstGeom>
        </p:spPr>
      </p:pic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1984549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R94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696207" y="24584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9432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632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644802" y="1361028"/>
            <a:ext cx="330411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Les enchères :</a:t>
            </a:r>
          </a:p>
          <a:p>
            <a:r>
              <a:rPr lang="fr-FR" b="1">
                <a:solidFill>
                  <a:srgbClr val="FF0000"/>
                </a:solidFill>
              </a:rPr>
              <a:t>Sud	Ouest	Nord	Est</a:t>
            </a:r>
          </a:p>
          <a:p>
            <a:r>
              <a:rPr lang="fr-FR"/>
              <a:t>	1SA	passe	2</a:t>
            </a:r>
            <a:r>
              <a:rPr lang="en-GB" b="1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</a:t>
            </a:r>
          </a:p>
          <a:p>
            <a:r>
              <a:rPr lang="en-GB" err="1">
                <a:latin typeface="+mj-lt"/>
                <a:ea typeface="ÇlÇr ñæí©" charset="0"/>
                <a:sym typeface="Symbol" charset="0"/>
              </a:rPr>
              <a:t>contre</a:t>
            </a:r>
            <a:r>
              <a:rPr lang="en-GB">
                <a:latin typeface="+mj-lt"/>
                <a:ea typeface="ÇlÇr ñæí©" charset="0"/>
                <a:sym typeface="Symbol" charset="0"/>
              </a:rPr>
              <a:t>	2</a:t>
            </a:r>
            <a:r>
              <a:rPr lang="en-GB" b="1">
                <a:solidFill>
                  <a:srgbClr val="000000"/>
                </a:solidFill>
                <a:sym typeface="Symbol"/>
              </a:rPr>
              <a:t> 	</a:t>
            </a:r>
            <a:r>
              <a:rPr lang="fr-FR"/>
              <a:t>passe	4</a:t>
            </a:r>
            <a:r>
              <a:rPr lang="en-GB" b="1">
                <a:solidFill>
                  <a:srgbClr val="000000"/>
                </a:solidFill>
                <a:sym typeface="Symbol"/>
              </a:rPr>
              <a:t> </a:t>
            </a:r>
          </a:p>
          <a:p>
            <a:r>
              <a:rPr lang="fr-FR"/>
              <a:t>Fin</a:t>
            </a:r>
            <a:endParaRPr lang="fr-FR"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994871" y="2947151"/>
            <a:ext cx="55826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informations : Ouest a 15-17H sans Majeure 5</a:t>
            </a:r>
            <a:r>
              <a:rPr lang="fr-FR" baseline="30000" dirty="0"/>
              <a:t>ème</a:t>
            </a:r>
            <a:r>
              <a:rPr lang="fr-FR" dirty="0"/>
              <a:t>, </a:t>
            </a:r>
          </a:p>
          <a:p>
            <a:r>
              <a:rPr lang="fr-FR" dirty="0"/>
              <a:t>2 à 3 cartes à Pique, donc Nord a au maximum 3 points.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96510" y="3778981"/>
            <a:ext cx="559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Entame du Trois de cœur pour le 8, votre Roi. A vous ! </a:t>
            </a:r>
          </a:p>
        </p:txBody>
      </p:sp>
      <p:sp>
        <p:nvSpPr>
          <p:cNvPr id="10" name="ZoneTexte 9"/>
          <p:cNvSpPr txBox="1"/>
          <p:nvPr/>
        </p:nvSpPr>
        <p:spPr>
          <a:xfrm flipH="1">
            <a:off x="396510" y="4280687"/>
            <a:ext cx="84561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répartition des cœurs est connue : 3 en Nord et 3 en Ouest (</a:t>
            </a:r>
            <a:r>
              <a:rPr lang="fr-FR" dirty="0" err="1"/>
              <a:t>Cf</a:t>
            </a:r>
            <a:r>
              <a:rPr lang="fr-FR" dirty="0"/>
              <a:t> 3 de Cœur : parité).</a:t>
            </a:r>
          </a:p>
          <a:p>
            <a:r>
              <a:rPr lang="fr-FR" dirty="0"/>
              <a:t>Pour faire 4 levées il est indispensable que Nord possède un gros à honneur à Pique (</a:t>
            </a:r>
            <a:r>
              <a:rPr lang="fr-FR" dirty="0" err="1"/>
              <a:t>Roi,Dame</a:t>
            </a:r>
            <a:r>
              <a:rPr lang="fr-FR" dirty="0"/>
              <a:t> ou Valet troisième).</a:t>
            </a:r>
          </a:p>
          <a:p>
            <a:r>
              <a:rPr lang="fr-FR" dirty="0"/>
              <a:t>La solution est évidente : 2 Cœurs + 1 Pique + 1 coupe = 4 levées.</a:t>
            </a:r>
          </a:p>
          <a:p>
            <a:r>
              <a:rPr lang="fr-FR" dirty="0"/>
              <a:t>Comment terminer ?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BF2DC5F-6D86-9B40-A008-EF6AAB73F24D}"/>
              </a:ext>
            </a:extLst>
          </p:cNvPr>
          <p:cNvSpPr txBox="1"/>
          <p:nvPr/>
        </p:nvSpPr>
        <p:spPr>
          <a:xfrm>
            <a:off x="3195065" y="6064369"/>
            <a:ext cx="1978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Notion de parité :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15020A4-0B64-4645-B675-1DD0513A9E8E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55845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6055" y="617033"/>
            <a:ext cx="6309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/>
              <a:t>Donne 1 : </a:t>
            </a:r>
            <a:r>
              <a:rPr lang="fr-FR"/>
              <a:t>Sud joue 4 Piques sur l’entame de la dame de Cœur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53961" y="3588775"/>
            <a:ext cx="5898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/>
              <a:t>Donne 2 : </a:t>
            </a:r>
            <a:r>
              <a:rPr lang="fr-FR"/>
              <a:t>Nord joue 5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r>
              <a:rPr lang="fr-FR"/>
              <a:t> sur l’entame de la Dame de cœur.</a:t>
            </a:r>
          </a:p>
          <a:p>
            <a:r>
              <a:rPr lang="fr-FR"/>
              <a:t>Ouest met un petit cœur. A vous!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328174"/>
            <a:ext cx="1016000" cy="1016000"/>
          </a:xfrm>
          <a:prstGeom prst="rect">
            <a:avLst/>
          </a:prstGeom>
        </p:spPr>
      </p:pic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X876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AV5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D643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RD1073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60977" y="1058009"/>
            <a:ext cx="3102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Mise sur la voie :</a:t>
            </a:r>
          </a:p>
          <a:p>
            <a:r>
              <a:rPr lang="fr-FR"/>
              <a:t>Il ne faut pas perdre 2 Piques.</a:t>
            </a:r>
          </a:p>
          <a:p>
            <a:r>
              <a:rPr lang="fr-FR"/>
              <a:t>Comment jouez vous?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EF3216D8-DA32-1047-98DF-5A12BAC64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23" name="Text Box 1">
            <a:extLst>
              <a:ext uri="{FF2B5EF4-FFF2-40B4-BE49-F238E27FC236}">
                <a16:creationId xmlns:a16="http://schemas.microsoft.com/office/drawing/2014/main" id="{DA91EC69-E8C8-2245-9CEA-5862A0501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ADVX92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R72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9865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C123A2E6-4854-934C-B74C-E44A70B1F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X94</a:t>
            </a:r>
          </a:p>
          <a:p>
            <a:pPr lvl="0"/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9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63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3176071-B4D6-7F44-840B-B73CF202FF1B}"/>
              </a:ext>
            </a:extLst>
          </p:cNvPr>
          <p:cNvSpPr txBox="1"/>
          <p:nvPr/>
        </p:nvSpPr>
        <p:spPr>
          <a:xfrm>
            <a:off x="353960" y="4306750"/>
            <a:ext cx="51116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  <a:p>
            <a:r>
              <a:rPr lang="fr-FR"/>
              <a:t>Mise sur la voie :</a:t>
            </a:r>
          </a:p>
          <a:p>
            <a:r>
              <a:rPr lang="fr-FR"/>
              <a:t>Il y a 11 levées de tête entre les piques et les trèfles.</a:t>
            </a:r>
          </a:p>
          <a:p>
            <a:r>
              <a:rPr lang="fr-FR"/>
              <a:t>Quel est le problème?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30FB937-73C3-CE41-9C2F-90F8BF1DD48B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36553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67443" y="388363"/>
            <a:ext cx="6354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/>
              <a:t>Donne 3 : </a:t>
            </a:r>
            <a:r>
              <a:rPr lang="fr-FR"/>
              <a:t>Sud joue 6 Cœur  sur l’entame de la Dame de Pique.</a:t>
            </a:r>
          </a:p>
          <a:p>
            <a:r>
              <a:rPr lang="fr-FR"/>
              <a:t>Les atouts sont répartis 3-1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53961" y="3588775"/>
            <a:ext cx="544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/>
              <a:t>Donne 4 : </a:t>
            </a:r>
            <a:r>
              <a:rPr lang="fr-FR"/>
              <a:t>Sud joue 6 Piques sur l’entame de la Dame</a:t>
            </a:r>
          </a:p>
          <a:p>
            <a:r>
              <a:rPr lang="fr-FR"/>
              <a:t>de Carreau. Les atouts sont répartis 3-1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252" y="1328174"/>
            <a:ext cx="1016000" cy="1016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6386052" y="3432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AD108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AR1085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436852" y="2509096"/>
            <a:ext cx="968028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>
                <a:solidFill>
                  <a:srgbClr val="FF0000"/>
                </a:solidFill>
                <a:ea typeface="ÇlÇr ñæí©" charset="0"/>
              </a:rPr>
              <a:t>RDV1098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762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6439680" y="3596366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A75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RV7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RDV105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R7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A106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86497" y="1206870"/>
            <a:ext cx="597920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Mise sur la voie :</a:t>
            </a:r>
          </a:p>
          <a:p>
            <a:r>
              <a:rPr lang="fr-FR"/>
              <a:t>Le déclarant a le choix entre l’affranchissement des Trèfles </a:t>
            </a:r>
          </a:p>
          <a:p>
            <a:r>
              <a:rPr lang="fr-FR"/>
              <a:t>Ou la Double impasse à Carreau.</a:t>
            </a:r>
          </a:p>
          <a:p>
            <a:r>
              <a:rPr lang="fr-FR"/>
              <a:t>Comment jouez vous pour obtenir la meilleure probabilité</a:t>
            </a:r>
          </a:p>
          <a:p>
            <a:r>
              <a:rPr lang="fr-FR"/>
              <a:t> de réussite?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53961" y="4407282"/>
            <a:ext cx="54434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Mise sur la voie :</a:t>
            </a:r>
          </a:p>
          <a:p>
            <a:r>
              <a:rPr lang="fr-FR"/>
              <a:t>Si on réussit à faire jouer les Trèfles par la défense, ce </a:t>
            </a:r>
          </a:p>
          <a:p>
            <a:r>
              <a:rPr lang="fr-FR"/>
              <a:t>coup est imbattable. Voyez vous comment?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3B384B29-47D6-6048-93C1-16F54814E11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03721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056131" y="4804474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1869590" y="4531940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B551145-A0B6-6544-B7EF-83E476954F7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212696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64210" y="1533591"/>
            <a:ext cx="8415580" cy="4572000"/>
          </a:xfrm>
        </p:spPr>
        <p:txBody>
          <a:bodyPr>
            <a:normAutofit/>
          </a:bodyPr>
          <a:lstStyle/>
          <a:p>
            <a:r>
              <a:rPr lang="fr-FR"/>
              <a:t>Quatre joueurs s’affrontent par équipe de 2</a:t>
            </a:r>
          </a:p>
          <a:p>
            <a:pPr lvl="1"/>
            <a:r>
              <a:rPr lang="fr-FR"/>
              <a:t>Une ligne Nord-Sud et une ligne Est-Ouest</a:t>
            </a:r>
          </a:p>
          <a:p>
            <a:pPr lvl="1"/>
            <a:r>
              <a:rPr lang="fr-FR"/>
              <a:t>Le déclarant est le joueur ayant annoncé la première fois la couleur jouée ou les Sans Atouts.</a:t>
            </a:r>
          </a:p>
          <a:p>
            <a:pPr lvl="1"/>
            <a:r>
              <a:rPr lang="fr-FR"/>
              <a:t>Son partenaire est le mort</a:t>
            </a:r>
          </a:p>
          <a:p>
            <a:pPr lvl="1"/>
            <a:r>
              <a:rPr lang="fr-FR"/>
              <a:t>Celui qui entame est placé avant le mort dans le sens des aiguilles d’une montre</a:t>
            </a:r>
          </a:p>
          <a:p>
            <a:pPr lvl="1"/>
            <a:r>
              <a:rPr lang="fr-FR"/>
              <a:t>Le principe essentiel de ce jeu est de réussir un contrat, qui est un nombre de levées à faire. Exemples : 2</a:t>
            </a:r>
            <a:r>
              <a:rPr lang="en-GB" b="1">
                <a:solidFill>
                  <a:srgbClr val="000000"/>
                </a:solidFill>
                <a:sym typeface="Symbol"/>
              </a:rPr>
              <a:t> </a:t>
            </a:r>
            <a:r>
              <a:rPr lang="fr-FR">
                <a:sym typeface="Symbol"/>
              </a:rPr>
              <a:t> indique que notre contrat est de 8 (6+2) levées à l’atout </a:t>
            </a:r>
            <a:r>
              <a:rPr lang="en-GB" b="1">
                <a:solidFill>
                  <a:srgbClr val="000000"/>
                </a:solidFill>
                <a:sym typeface="Symbol"/>
              </a:rPr>
              <a:t></a:t>
            </a:r>
            <a:endParaRPr lang="fr-FR"/>
          </a:p>
          <a:p>
            <a:pPr lvl="1"/>
            <a:r>
              <a:rPr lang="fr-FR"/>
              <a:t>Ordre des cartes As, Roi, Dame, Valet,X,9,8,7,6,5,4,3,2.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Le jeu de Bridge à la Table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467F9DF-C3AA-184A-BD27-B18E3F073AE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977504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/>
              <a:t>Il y a deux phases temporelles :</a:t>
            </a:r>
          </a:p>
          <a:p>
            <a:pPr lvl="1"/>
            <a:r>
              <a:rPr lang="fr-FR"/>
              <a:t>- Les enchères : trouver le contrat optimal de la paire</a:t>
            </a:r>
          </a:p>
          <a:p>
            <a:pPr lvl="1"/>
            <a:r>
              <a:rPr lang="fr-FR"/>
              <a:t>- Le jeu de la carte</a:t>
            </a:r>
          </a:p>
          <a:p>
            <a:r>
              <a:rPr lang="fr-FR"/>
              <a:t>Une seule règle au jeu de la carte :</a:t>
            </a:r>
          </a:p>
          <a:p>
            <a:pPr lvl="1"/>
            <a:r>
              <a:rPr lang="fr-FR"/>
              <a:t>- Vous devez fournir la couleur demandée</a:t>
            </a:r>
          </a:p>
          <a:p>
            <a:pPr lvl="1"/>
            <a:r>
              <a:rPr lang="fr-FR"/>
              <a:t>- Si vous n’avez plus de la couleur demandée, vous défaussez ce que vous voulez</a:t>
            </a:r>
          </a:p>
          <a:p>
            <a:r>
              <a:rPr lang="fr-FR"/>
              <a:t>Cette règle implique :</a:t>
            </a:r>
          </a:p>
          <a:p>
            <a:pPr lvl="1"/>
            <a:r>
              <a:rPr lang="fr-FR"/>
              <a:t>- Il y a pratiquement une infinité de donnes jouées</a:t>
            </a:r>
          </a:p>
          <a:p>
            <a:pPr lvl="1"/>
            <a:r>
              <a:rPr lang="fr-FR"/>
              <a:t>- On va se baser sur des probabilités de répartition pour le jeu de la carte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Les principes du jeu de Bridge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8" name="Rectangle 7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D840BB1-04AE-2B49-8B31-BC4EAC8D9CF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2046827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Pour faire des levées, il faut avoir des cartes de haut rang ou une couleur longue pour peu que nous puissions la jouer(</a:t>
            </a:r>
            <a:r>
              <a:rPr lang="fr-FR" dirty="0">
                <a:solidFill>
                  <a:srgbClr val="FFFF00"/>
                </a:solidFill>
              </a:rPr>
              <a:t>notion de répartition</a:t>
            </a:r>
            <a:r>
              <a:rPr lang="fr-FR" dirty="0"/>
              <a:t>).</a:t>
            </a:r>
          </a:p>
          <a:p>
            <a:r>
              <a:rPr lang="fr-FR" dirty="0"/>
              <a:t>L’</a:t>
            </a:r>
            <a:r>
              <a:rPr lang="fr-FR" dirty="0">
                <a:solidFill>
                  <a:srgbClr val="FFFF00"/>
                </a:solidFill>
              </a:rPr>
              <a:t>impasse</a:t>
            </a:r>
            <a:r>
              <a:rPr lang="fr-FR" dirty="0"/>
              <a:t> : elle consiste à jouer vers une fourchette en espérant l’honneur intermédiaire bien placé.</a:t>
            </a:r>
          </a:p>
          <a:p>
            <a:r>
              <a:rPr lang="fr-FR" dirty="0"/>
              <a:t>L’</a:t>
            </a:r>
            <a:r>
              <a:rPr lang="fr-FR" dirty="0">
                <a:solidFill>
                  <a:srgbClr val="FFFF00"/>
                </a:solidFill>
              </a:rPr>
              <a:t>impasse indirecte</a:t>
            </a:r>
            <a:r>
              <a:rPr lang="fr-FR" dirty="0"/>
              <a:t>, elle consiste à jouer vers un ou deux honneurs consécutifs en espérant l’honneur supérieur bien placé.</a:t>
            </a:r>
          </a:p>
          <a:p>
            <a:r>
              <a:rPr lang="fr-FR" dirty="0"/>
              <a:t>Savoir conserver ses communications : </a:t>
            </a:r>
            <a:r>
              <a:rPr lang="fr-FR" dirty="0">
                <a:solidFill>
                  <a:srgbClr val="FFFF00"/>
                </a:solidFill>
              </a:rPr>
              <a:t>les communications sont la substantifique moelle du bridge.</a:t>
            </a:r>
          </a:p>
          <a:p>
            <a:r>
              <a:rPr lang="fr-FR" dirty="0"/>
              <a:t>Savoir jouer au bon timing (essentiel au bridge).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Grands principes du jeu de la Carte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7" name="Rectangle 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6D22ECE-ADC2-4B4C-BE33-9148B1D2CCE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04562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Grands principes du jeu de la Carte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7" name="Rectangle 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9233AFC-4118-584B-B803-0FC3B7CB9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746" y="1442519"/>
            <a:ext cx="8229600" cy="588504"/>
          </a:xfrm>
        </p:spPr>
        <p:txBody>
          <a:bodyPr/>
          <a:lstStyle/>
          <a:p>
            <a:r>
              <a:rPr lang="fr-FR"/>
              <a:t>Les communications :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BB987F8-6D9A-3344-8131-5D82099E47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65" y="3383286"/>
            <a:ext cx="1016000" cy="1016000"/>
          </a:xfrm>
          <a:prstGeom prst="rect">
            <a:avLst/>
          </a:prstGeom>
        </p:spPr>
      </p:pic>
      <p:sp>
        <p:nvSpPr>
          <p:cNvPr id="10" name="Text Box 1">
            <a:extLst>
              <a:ext uri="{FF2B5EF4-FFF2-40B4-BE49-F238E27FC236}">
                <a16:creationId xmlns:a16="http://schemas.microsoft.com/office/drawing/2014/main" id="{5DA4B8F0-9A71-2144-9676-315E611FF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765" y="2442436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984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A8752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68FCBCC0-A854-9C49-A31A-10C4D1E07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765" y="4517383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A105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RD4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5A43916-4829-AF4D-9672-DE37C135AA37}"/>
              </a:ext>
            </a:extLst>
          </p:cNvPr>
          <p:cNvSpPr txBox="1"/>
          <p:nvPr/>
        </p:nvSpPr>
        <p:spPr>
          <a:xfrm>
            <a:off x="2470638" y="2470638"/>
            <a:ext cx="37536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Sud doit faire 9 Levées à Sans Atout </a:t>
            </a:r>
          </a:p>
          <a:p>
            <a:r>
              <a:rPr lang="fr-FR"/>
              <a:t>Ouest entame de la Dame de cœur.</a:t>
            </a:r>
          </a:p>
          <a:p>
            <a:r>
              <a:rPr lang="fr-FR"/>
              <a:t>Donner l’ordre des cartes à jouer.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DB215A9-E11F-C54E-AB6B-4DADA7266EF4}"/>
              </a:ext>
            </a:extLst>
          </p:cNvPr>
          <p:cNvSpPr txBox="1"/>
          <p:nvPr/>
        </p:nvSpPr>
        <p:spPr>
          <a:xfrm>
            <a:off x="2360815" y="3715789"/>
            <a:ext cx="63259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On comptabilise son nombre de levées : 1</a:t>
            </a:r>
            <a:r>
              <a:rPr lang="fr-FR" b="1">
                <a:solidFill>
                  <a:schemeClr val="bg1"/>
                </a:solidFill>
                <a:sym typeface="Symbol"/>
              </a:rPr>
              <a:t></a:t>
            </a:r>
            <a:r>
              <a:rPr lang="fr-FR"/>
              <a:t>+2</a:t>
            </a:r>
            <a:r>
              <a:rPr lang="fr-FR" b="1">
                <a:solidFill>
                  <a:srgbClr val="FF0000"/>
                </a:solidFill>
                <a:sym typeface="Symbol"/>
              </a:rPr>
              <a:t></a:t>
            </a:r>
            <a:r>
              <a:rPr lang="fr-FR"/>
              <a:t>+1</a:t>
            </a:r>
            <a:r>
              <a:rPr lang="fr-FR" b="1">
                <a:solidFill>
                  <a:srgbClr val="FF0000"/>
                </a:solidFill>
                <a:sym typeface="Symbol"/>
              </a:rPr>
              <a:t></a:t>
            </a:r>
            <a:r>
              <a:rPr lang="fr-FR"/>
              <a:t>+3</a:t>
            </a:r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endParaRPr lang="fr-FR"/>
          </a:p>
          <a:p>
            <a:r>
              <a:rPr lang="fr-FR"/>
              <a:t>On peut espérer faire 2 Trèfles de longueur si ceux ci sont répartis agréablement (3-2).</a:t>
            </a:r>
          </a:p>
          <a:p>
            <a:r>
              <a:rPr lang="fr-FR"/>
              <a:t>Il faut jouer dans l’ordre Roi et Dame de Trèfle puis Trèfle vers le mort.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E8504C5-6980-FE43-A349-6E3F5F23D6BB}"/>
              </a:ext>
            </a:extLst>
          </p:cNvPr>
          <p:cNvSpPr txBox="1"/>
          <p:nvPr/>
        </p:nvSpPr>
        <p:spPr>
          <a:xfrm>
            <a:off x="152400" y="5616246"/>
            <a:ext cx="8865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>
                <a:solidFill>
                  <a:srgbClr val="FFFF00"/>
                </a:solidFill>
              </a:rPr>
              <a:t>Pour encaisser une couleur asymétrique, sans générer une situation de blocage, </a:t>
            </a:r>
          </a:p>
          <a:p>
            <a:pPr algn="ctr"/>
            <a:r>
              <a:rPr lang="fr-FR" b="1">
                <a:solidFill>
                  <a:srgbClr val="FFFF00"/>
                </a:solidFill>
              </a:rPr>
              <a:t>il faut commencer par jouer les cartes maitresses du côté court.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C3790D7-EB3A-6A4E-9F43-D24C45A6FCDB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65250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711669"/>
          </a:xfrm>
        </p:spPr>
        <p:txBody>
          <a:bodyPr/>
          <a:lstStyle/>
          <a:p>
            <a:r>
              <a:rPr lang="fr-FR"/>
              <a:t>Voyons cela sur plusieurs exemples :</a:t>
            </a:r>
          </a:p>
          <a:p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Grands principes du jeu de la Carte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431" y="2619691"/>
            <a:ext cx="1016000" cy="1016000"/>
          </a:xfrm>
          <a:prstGeom prst="rect">
            <a:avLst/>
          </a:prstGeom>
        </p:spPr>
      </p:pic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331496" y="2105034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331496" y="3721049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827" y="2599946"/>
            <a:ext cx="1016000" cy="1016000"/>
          </a:xfrm>
          <a:prstGeom prst="rect">
            <a:avLst/>
          </a:prstGeom>
        </p:spPr>
      </p:pic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1734627" y="2105034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1734627" y="3727703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52245" y="4145259"/>
            <a:ext cx="1834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deux levées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582" y="2557517"/>
            <a:ext cx="1016000" cy="1016000"/>
          </a:xfrm>
          <a:prstGeom prst="rect">
            <a:avLst/>
          </a:prstGeom>
        </p:spPr>
      </p:pic>
      <p:sp>
        <p:nvSpPr>
          <p:cNvPr id="12" name="Text Box 1"/>
          <p:cNvSpPr txBox="1">
            <a:spLocks noChangeArrowheads="1"/>
          </p:cNvSpPr>
          <p:nvPr/>
        </p:nvSpPr>
        <p:spPr bwMode="auto">
          <a:xfrm>
            <a:off x="3299582" y="2105034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RDV9872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3350382" y="3685274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874009" y="4145259"/>
            <a:ext cx="1621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six levées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722" y="2599946"/>
            <a:ext cx="1016000" cy="1016000"/>
          </a:xfrm>
          <a:prstGeom prst="rect">
            <a:avLst/>
          </a:prstGeom>
        </p:spPr>
      </p:pic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7173522" y="2105034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RD762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7173522" y="3721049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A103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737624" y="4148636"/>
            <a:ext cx="1786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cinq levées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41851" y="4868573"/>
            <a:ext cx="8244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la dernière, donnez les conditions pour faire cinq levées puis 4 levées .</a:t>
            </a:r>
          </a:p>
          <a:p>
            <a:r>
              <a:rPr lang="fr-FR"/>
              <a:t>On suppose que vous avez toutes les communications possibles entre Nord et Sud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649" y="2557517"/>
            <a:ext cx="1016000" cy="1016000"/>
          </a:xfrm>
          <a:prstGeom prst="rect">
            <a:avLst/>
          </a:prstGeom>
        </p:spPr>
      </p:pic>
      <p:sp>
        <p:nvSpPr>
          <p:cNvPr id="21" name="Text Box 1"/>
          <p:cNvSpPr txBox="1">
            <a:spLocks noChangeArrowheads="1"/>
          </p:cNvSpPr>
          <p:nvPr/>
        </p:nvSpPr>
        <p:spPr bwMode="auto">
          <a:xfrm>
            <a:off x="5148649" y="2098380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AV98732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/>
          <p:cNvSpPr txBox="1">
            <a:spLocks noChangeArrowheads="1"/>
          </p:cNvSpPr>
          <p:nvPr/>
        </p:nvSpPr>
        <p:spPr bwMode="auto">
          <a:xfrm>
            <a:off x="5199449" y="3685274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658075" y="4155414"/>
            <a:ext cx="2036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Combien de levées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065168" y="5592479"/>
            <a:ext cx="7182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Remarque :</a:t>
            </a:r>
            <a:r>
              <a:rPr lang="fr-FR" dirty="0"/>
              <a:t> pour la donne 4, cela dépend de la répartition de la couleur</a:t>
            </a:r>
          </a:p>
          <a:p>
            <a:r>
              <a:rPr lang="fr-FR" dirty="0"/>
              <a:t>et de l’emplacement des 5 cartes manquantes (</a:t>
            </a:r>
            <a:r>
              <a:rPr lang="fr-FR" dirty="0" err="1"/>
              <a:t>répartiton</a:t>
            </a:r>
            <a:r>
              <a:rPr lang="fr-FR" dirty="0"/>
              <a:t> 5-0, 4-1 etc..).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38C7C1E-A187-9649-83DF-588B7A83A4C6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F2E4320-6674-D44F-B7C3-86623DC3C7F7}"/>
              </a:ext>
            </a:extLst>
          </p:cNvPr>
          <p:cNvSpPr txBox="1"/>
          <p:nvPr/>
        </p:nvSpPr>
        <p:spPr>
          <a:xfrm>
            <a:off x="284836" y="291071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Impasse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FCED36A1-064E-E54F-8AE5-966EB0BAF438}"/>
              </a:ext>
            </a:extLst>
          </p:cNvPr>
          <p:cNvSpPr txBox="1"/>
          <p:nvPr/>
        </p:nvSpPr>
        <p:spPr>
          <a:xfrm>
            <a:off x="1315543" y="2909049"/>
            <a:ext cx="1940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Impasse indirecte</a:t>
            </a:r>
          </a:p>
        </p:txBody>
      </p:sp>
    </p:spTree>
    <p:extLst>
      <p:ext uri="{BB962C8B-B14F-4D97-AF65-F5344CB8AC3E}">
        <p14:creationId xmlns:p14="http://schemas.microsoft.com/office/powerpoint/2010/main" val="26133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523999"/>
            <a:ext cx="9144000" cy="5175183"/>
          </a:xfrm>
        </p:spPr>
        <p:txBody>
          <a:bodyPr/>
          <a:lstStyle/>
          <a:p>
            <a:r>
              <a:rPr lang="fr-FR"/>
              <a:t>Vous Avez 11 cartes entre les deux jeux :</a:t>
            </a:r>
          </a:p>
          <a:p>
            <a:pPr lvl="1"/>
            <a:r>
              <a:rPr lang="fr-FR"/>
              <a:t>- 48% pour la répartition 1-1, 52% pour le 2-0</a:t>
            </a:r>
          </a:p>
          <a:p>
            <a:r>
              <a:rPr lang="fr-FR"/>
              <a:t>Vous Avez 10 cartes entre les deux jeux :</a:t>
            </a:r>
          </a:p>
          <a:p>
            <a:pPr lvl="1"/>
            <a:r>
              <a:rPr lang="fr-FR"/>
              <a:t>- 78% pour la répartition 2-1, 22% pour le 3-0</a:t>
            </a:r>
          </a:p>
          <a:p>
            <a:r>
              <a:rPr lang="fr-FR"/>
              <a:t>Vous Avez 9 cartes entre les deux jeux :</a:t>
            </a:r>
          </a:p>
          <a:p>
            <a:pPr lvl="1"/>
            <a:r>
              <a:rPr lang="fr-FR"/>
              <a:t>- 40% pour la répartition 2-2, 50% pour le 3-1 et 10% pour le 4-0 </a:t>
            </a:r>
          </a:p>
          <a:p>
            <a:r>
              <a:rPr lang="fr-FR"/>
              <a:t>Vous Avez 8 cartes entre les deux jeux :</a:t>
            </a:r>
          </a:p>
          <a:p>
            <a:pPr lvl="1"/>
            <a:r>
              <a:rPr lang="fr-FR"/>
              <a:t>- 68% pour la répartition 3-2, 27% pour le 4-1 et 5% pour le 5-0</a:t>
            </a:r>
          </a:p>
          <a:p>
            <a:r>
              <a:rPr lang="fr-FR"/>
              <a:t>Vous Avez 7 cartes entre les deux jeux :</a:t>
            </a:r>
          </a:p>
          <a:p>
            <a:pPr lvl="1"/>
            <a:r>
              <a:rPr lang="fr-FR"/>
              <a:t>- 36% pour la répartition 3-3, 48% pour le 4-2, 14% pour le 5-1  et 2% pour le 6-0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Les probabilités de répartition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6" name="Rectangle 5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3871994-A354-604F-A8C7-959056643BC8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568397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294374"/>
          </a:xfrm>
        </p:spPr>
        <p:txBody>
          <a:bodyPr>
            <a:normAutofit lnSpcReduction="10000"/>
          </a:bodyPr>
          <a:lstStyle/>
          <a:p>
            <a:r>
              <a:rPr lang="fr-FR"/>
              <a:t>Principes à retenir :</a:t>
            </a:r>
          </a:p>
          <a:p>
            <a:pPr lvl="1"/>
            <a:r>
              <a:rPr lang="fr-FR"/>
              <a:t>Lorsqu’il manque un nombre pair de cartes, les répartitions irrégulières sont plus probables.</a:t>
            </a:r>
          </a:p>
          <a:p>
            <a:pPr lvl="1"/>
            <a:r>
              <a:rPr lang="fr-FR"/>
              <a:t>Lorsqu’il manque un nombre impair de cartes, les répartitions régulières sont plus probables.</a:t>
            </a:r>
          </a:p>
          <a:p>
            <a:r>
              <a:rPr lang="fr-FR"/>
              <a:t>Calcul du pourcentage d’une ligne de jeu :</a:t>
            </a:r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pPr algn="ctr"/>
            <a:r>
              <a:rPr lang="fr-FR"/>
              <a:t>Les probabilités de répartition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03" y="4566792"/>
            <a:ext cx="1016000" cy="1016000"/>
          </a:xfrm>
          <a:prstGeom prst="rect">
            <a:avLst/>
          </a:prstGeom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519603" y="3970774"/>
            <a:ext cx="914400" cy="48369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64</a:t>
            </a: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19603" y="5695115"/>
            <a:ext cx="914400" cy="49771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AR83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650164" y="3843091"/>
            <a:ext cx="146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5 levées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650164" y="4123177"/>
            <a:ext cx="7174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Il existe deux possibilités : 4 Piques et un cœur, ou 3 Piques et 2 Cœurs.</a:t>
            </a:r>
          </a:p>
          <a:p>
            <a:r>
              <a:rPr lang="fr-FR"/>
              <a:t>Faire 4 piques est à 68% (répartition 3-2)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chemeClr val="bg1"/>
                </a:solidFill>
                <a:sym typeface="Symbol"/>
              </a:rPr>
              <a:t>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650164" y="4718781"/>
            <a:ext cx="727147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La ligne de jeu les piques en tête puis l’impasse à cœur (</a:t>
            </a:r>
            <a:r>
              <a:rPr lang="fr-FR">
                <a:solidFill>
                  <a:srgbClr val="FFFF00"/>
                </a:solidFill>
              </a:rPr>
              <a:t>Attention à</a:t>
            </a:r>
            <a:endParaRPr lang="fr-FR"/>
          </a:p>
          <a:p>
            <a:r>
              <a:rPr lang="fr-FR">
                <a:solidFill>
                  <a:srgbClr val="FFFF00"/>
                </a:solidFill>
              </a:rPr>
              <a:t> débloquer le 8 de Pique pour les communications</a:t>
            </a:r>
            <a:r>
              <a:rPr lang="fr-FR"/>
              <a:t>).</a:t>
            </a:r>
          </a:p>
          <a:p>
            <a:r>
              <a:rPr lang="fr-FR"/>
              <a:t>Pourcentage de cette ligne de jeu :</a:t>
            </a:r>
          </a:p>
          <a:p>
            <a:r>
              <a:rPr lang="fr-FR"/>
              <a:t>68%  ce sont vos chances initiales + ½ 32% ce sont vos chances restantes</a:t>
            </a:r>
          </a:p>
          <a:p>
            <a:r>
              <a:rPr lang="fr-FR"/>
              <a:t>Soit une ligne de jeu à 84%.</a:t>
            </a:r>
          </a:p>
          <a:p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D0026A6-5CC8-CB4A-8624-81B5ACEDA38F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90052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4146</TotalTime>
  <Words>2930</Words>
  <Application>Microsoft Macintosh PowerPoint</Application>
  <PresentationFormat>Affichage à l'écran (4:3)</PresentationFormat>
  <Paragraphs>411</Paragraphs>
  <Slides>23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4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Initiation au Bridge</vt:lpstr>
      <vt:lpstr>Les fondamentaux du Bridge</vt:lpstr>
      <vt:lpstr>Le jeu de Bridge à la Table</vt:lpstr>
      <vt:lpstr>Les principes du jeu de Bridge</vt:lpstr>
      <vt:lpstr>Grands principes du jeu de la Carte</vt:lpstr>
      <vt:lpstr>Grands principes du jeu de la Carte</vt:lpstr>
      <vt:lpstr>Grands principes du jeu de la Carte</vt:lpstr>
      <vt:lpstr>Les probabilités de répartition</vt:lpstr>
      <vt:lpstr>Les probabilités de répartition</vt:lpstr>
      <vt:lpstr>Exemple de jeu optimisé </vt:lpstr>
      <vt:lpstr>Exercices :</vt:lpstr>
      <vt:lpstr>Le Jeu à L’atout:</vt:lpstr>
      <vt:lpstr>Le Jeu à L’atout: exemples</vt:lpstr>
      <vt:lpstr>Le Jeu à L’atout: exemples</vt:lpstr>
      <vt:lpstr>Le Jeu à L’atout: exemples</vt:lpstr>
      <vt:lpstr>Le Jeu en défense :</vt:lpstr>
      <vt:lpstr>Les bases de la défense :</vt:lpstr>
      <vt:lpstr>Le Jeu en défense : l’entame à la couleur</vt:lpstr>
      <vt:lpstr>Le Jeu en défense : l’entame à Sans Atout</vt:lpstr>
      <vt:lpstr>Le Jeu en défense : exemples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143</cp:revision>
  <cp:lastPrinted>2018-03-28T08:53:31Z</cp:lastPrinted>
  <dcterms:created xsi:type="dcterms:W3CDTF">2014-03-10T09:34:54Z</dcterms:created>
  <dcterms:modified xsi:type="dcterms:W3CDTF">2021-09-09T08:47:37Z</dcterms:modified>
</cp:coreProperties>
</file>