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92" r:id="rId2"/>
    <p:sldId id="260" r:id="rId3"/>
    <p:sldId id="307" r:id="rId4"/>
    <p:sldId id="308" r:id="rId5"/>
    <p:sldId id="309" r:id="rId6"/>
    <p:sldId id="310" r:id="rId7"/>
    <p:sldId id="311" r:id="rId8"/>
    <p:sldId id="312" r:id="rId9"/>
    <p:sldId id="313" r:id="rId10"/>
    <p:sldId id="321" r:id="rId11"/>
    <p:sldId id="277" r:id="rId12"/>
    <p:sldId id="314" r:id="rId13"/>
    <p:sldId id="302" r:id="rId14"/>
    <p:sldId id="315" r:id="rId15"/>
    <p:sldId id="316" r:id="rId16"/>
    <p:sldId id="317" r:id="rId17"/>
    <p:sldId id="318" r:id="rId18"/>
    <p:sldId id="300" r:id="rId19"/>
    <p:sldId id="319" r:id="rId20"/>
    <p:sldId id="320" r:id="rId21"/>
    <p:sldId id="271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353"/>
    <p:restoredTop sz="92424"/>
  </p:normalViewPr>
  <p:slideViewPr>
    <p:cSldViewPr snapToGrid="0" snapToObjects="1">
      <p:cViewPr varScale="1">
        <p:scale>
          <a:sx n="116" d="100"/>
          <a:sy n="116" d="100"/>
        </p:scale>
        <p:origin x="1840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7FA134-AE8B-BF41-A13D-B2DE56DFE49C}" type="datetimeFigureOut">
              <a:rPr lang="fr-FR" smtClean="0"/>
              <a:t>10/11/2021</a:t>
            </a:fld>
            <a:endParaRPr lang="fr-FR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B64284-8432-854E-9716-CF8197D109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14404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/>
              <a:t>Cliquez pour modifier le style des sous-titres du masque</a:t>
            </a:r>
            <a:endParaRPr kumimoji="0" lang="en-US"/>
          </a:p>
        </p:txBody>
      </p:sp>
      <p:sp>
        <p:nvSpPr>
          <p:cNvPr id="28" name="Titr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fr-FR"/>
              <a:t>Cliquez et modifiez le titre</a:t>
            </a:r>
            <a:endParaRPr kumimoji="0" lang="en-US"/>
          </a:p>
        </p:txBody>
      </p:sp>
      <p:cxnSp>
        <p:nvCxnSpPr>
          <p:cNvPr id="8" name="Connecteur droit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lipse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space réservé de la date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22B1510-024F-7342-AC62-B810C2F60938}" type="datetime1">
              <a:rPr lang="fr-FR" smtClean="0"/>
              <a:t>10/11/2021</a:t>
            </a:fld>
            <a:endParaRPr lang="en-US"/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08E063B0-E48F-704B-B508-5137F4339C20}" type="datetime1">
              <a:rPr lang="fr-FR" smtClean="0"/>
              <a:t>10/11/2021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39D15B3B-3BDF-FC4F-92D7-C49D58170825}" type="datetime1">
              <a:rPr lang="fr-FR" smtClean="0"/>
              <a:t>10/11/2021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 eaLnBrk="1" latinLnBrk="0" hangingPunct="1"/>
            <a:fld id="{9CD58499-0E81-1A41-A4F2-89AE16EC7297}" type="datetime1">
              <a:rPr lang="fr-FR" smtClean="0"/>
              <a:t>10/11/2021</a:t>
            </a:fld>
            <a:endParaRPr lang="en-US"/>
          </a:p>
        </p:txBody>
      </p:sp>
      <p:sp>
        <p:nvSpPr>
          <p:cNvPr id="15" name="Espace réservé du numéro de diapositive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16" name="Espace réservé du pied de page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17" name="Titr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fr-FR"/>
              <a:t>Cliquez et modifiez le titre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44758AB-EA7D-AB49-9623-2E5AE766664E}" type="datetime1">
              <a:rPr lang="fr-FR" smtClean="0"/>
              <a:t>10/11/2021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cxnSp>
        <p:nvCxnSpPr>
          <p:cNvPr id="7" name="Connecteur droit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EE7A5A7-6CA5-EE42-B165-71E5F13DE8DA}" type="datetime1">
              <a:rPr lang="fr-FR" smtClean="0"/>
              <a:t>10/11/2021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E4C7CC5-FFF4-D247-B7FF-FAC4450384A6}" type="datetime1">
              <a:rPr lang="fr-FR" smtClean="0"/>
              <a:t>10/11/2021</a:t>
            </a:fld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32" name="Espace réservé du contenu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34" name="Espace réservé du contenu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cxnSp>
        <p:nvCxnSpPr>
          <p:cNvPr id="10" name="Connecteur droit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A3F1D33B-5D5E-5041-875C-5E95F7795562}" type="datetime1">
              <a:rPr lang="fr-FR" smtClean="0"/>
              <a:t>10/11/2021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et modifiez le titre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13DCAC56-705D-C54E-901D-5A7C5E085F2F}" type="datetime1">
              <a:rPr lang="fr-FR" smtClean="0"/>
              <a:t>10/11/2021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Espace réservé du contenu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31" name="Titr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 eaLnBrk="1" latinLnBrk="0" hangingPunct="1"/>
            <a:fld id="{D8247B8F-A48A-7749-9E49-2A126D5A1179}" type="datetime1">
              <a:rPr lang="fr-FR" smtClean="0"/>
              <a:t>10/11/2021</a:t>
            </a:fld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fr-FR"/>
              <a:t>Faire glisser l'image vers l'espace réservé ou cliquer sur l'icône pour l'ajouter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D030916-F93E-E940-AD90-0D92C22B7FCC}" type="datetime1">
              <a:rPr lang="fr-FR" smtClean="0"/>
              <a:t>10/11/2021</a:t>
            </a:fld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/>
              <a:t>Cliquez pour modifier les styles du texte du masque</a:t>
            </a:r>
          </a:p>
          <a:p>
            <a:pPr lvl="1" eaLnBrk="1" latinLnBrk="0" hangingPunct="1"/>
            <a:r>
              <a:rPr kumimoji="0" lang="fr-FR"/>
              <a:t>Deuxième niveau</a:t>
            </a:r>
          </a:p>
          <a:p>
            <a:pPr lvl="2" eaLnBrk="1" latinLnBrk="0" hangingPunct="1"/>
            <a:r>
              <a:rPr kumimoji="0" lang="fr-FR"/>
              <a:t>Troisième niveau</a:t>
            </a:r>
          </a:p>
          <a:p>
            <a:pPr lvl="3" eaLnBrk="1" latinLnBrk="0" hangingPunct="1"/>
            <a:r>
              <a:rPr kumimoji="0" lang="fr-FR"/>
              <a:t>Quatrième niveau</a:t>
            </a:r>
          </a:p>
          <a:p>
            <a:pPr lvl="4" eaLnBrk="1" latinLnBrk="0" hangingPunct="1"/>
            <a:r>
              <a:rPr kumimoji="0" lang="fr-FR"/>
              <a:t>Cinquième niveau</a:t>
            </a:r>
            <a:endParaRPr kumimoji="0" lang="en-US"/>
          </a:p>
        </p:txBody>
      </p:sp>
      <p:sp>
        <p:nvSpPr>
          <p:cNvPr id="24" name="Espace réservé de la date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A41AD35C-3E49-7F45-A135-5334C6E781CA}" type="datetime1">
              <a:rPr lang="fr-FR" smtClean="0"/>
              <a:t>10/11/2021</a:t>
            </a:fld>
            <a:endParaRPr lang="en-US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5" name="Espace réservé du titre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fr-FR"/>
              <a:t>Cliquez et modifiez le titre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1">
            <a:extLst>
              <a:ext uri="{FF2B5EF4-FFF2-40B4-BE49-F238E27FC236}">
                <a16:creationId xmlns:a16="http://schemas.microsoft.com/office/drawing/2014/main" id="{0577FE6B-E19E-4D46-A6C2-EBD45AA560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7200" y="3667435"/>
            <a:ext cx="8305800" cy="3024677"/>
          </a:xfrm>
        </p:spPr>
        <p:txBody>
          <a:bodyPr/>
          <a:lstStyle/>
          <a:p>
            <a:r>
              <a:rPr lang="fr-FR" dirty="0">
                <a:solidFill>
                  <a:srgbClr val="FFFF00"/>
                </a:solidFill>
              </a:rPr>
              <a:t>Les bases de la défense </a:t>
            </a:r>
          </a:p>
          <a:p>
            <a:r>
              <a:rPr lang="fr-FR" dirty="0">
                <a:solidFill>
                  <a:srgbClr val="FFFF00"/>
                </a:solidFill>
              </a:rPr>
              <a:t>Les bonnes vieilles règles en flanc</a:t>
            </a:r>
          </a:p>
          <a:p>
            <a:r>
              <a:rPr lang="fr-FR" dirty="0">
                <a:solidFill>
                  <a:srgbClr val="FFFF00"/>
                </a:solidFill>
              </a:rPr>
              <a:t>La signalisation</a:t>
            </a:r>
          </a:p>
          <a:p>
            <a:r>
              <a:rPr lang="fr-FR" dirty="0"/>
              <a:t>Les entames à Sans Atout</a:t>
            </a:r>
          </a:p>
          <a:p>
            <a:r>
              <a:rPr lang="fr-FR" dirty="0"/>
              <a:t>Les entames à la couleur</a:t>
            </a:r>
          </a:p>
          <a:p>
            <a:r>
              <a:rPr lang="fr-FR" dirty="0"/>
              <a:t>Les grands principes de la défense</a:t>
            </a: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3F3BB191-4AC1-A648-9526-C8FF9C2442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9873" y="348988"/>
            <a:ext cx="8573512" cy="2748520"/>
          </a:xfrm>
        </p:spPr>
        <p:txBody>
          <a:bodyPr/>
          <a:lstStyle/>
          <a:p>
            <a:r>
              <a:rPr lang="fr-FR" dirty="0"/>
              <a:t>Les bases de la défense</a:t>
            </a:r>
            <a:br>
              <a:rPr lang="fr-FR" dirty="0"/>
            </a:br>
            <a:r>
              <a:rPr lang="fr-FR" dirty="0"/>
              <a:t>&amp;</a:t>
            </a:r>
            <a:br>
              <a:rPr lang="fr-FR" dirty="0"/>
            </a:br>
            <a:r>
              <a:rPr lang="fr-FR" dirty="0"/>
              <a:t>la signalisation</a:t>
            </a:r>
            <a:br>
              <a:rPr lang="fr-FR" dirty="0"/>
            </a:br>
            <a:r>
              <a:rPr lang="fr-FR" sz="2400" dirty="0"/>
              <a:t>(Partie 1)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A7BFB58-6A42-674F-8D89-01447015CFDE}"/>
              </a:ext>
            </a:extLst>
          </p:cNvPr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E23465E3-2B13-3F4B-8FA6-91277E55B2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873" y="219607"/>
            <a:ext cx="1377788" cy="599038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6268BBD8-5C1F-4B48-9FB5-76353B3519B5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5844AFD0-C5BE-8445-BE29-CAF0CF33606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</a:t>
            </a:fld>
            <a:endParaRPr kumimoji="0" lang="en-US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EFBF3B87-92DE-7E42-9BDF-E6B8DF420D76}"/>
              </a:ext>
            </a:extLst>
          </p:cNvPr>
          <p:cNvSpPr txBox="1"/>
          <p:nvPr/>
        </p:nvSpPr>
        <p:spPr>
          <a:xfrm>
            <a:off x="3741384" y="6376090"/>
            <a:ext cx="1046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9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963877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6DA18260-05AA-8547-BC73-C04ADBAAFBBE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10</a:t>
            </a:fld>
            <a:endParaRPr kumimoji="0" lang="en-US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991A3B95-1FDE-9440-9AE2-944C50165E80}"/>
              </a:ext>
            </a:extLst>
          </p:cNvPr>
          <p:cNvSpPr txBox="1"/>
          <p:nvPr/>
        </p:nvSpPr>
        <p:spPr>
          <a:xfrm>
            <a:off x="3820844" y="6351063"/>
            <a:ext cx="1046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9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0895296-7F91-2944-B115-86246E217750}"/>
              </a:ext>
            </a:extLst>
          </p:cNvPr>
          <p:cNvSpPr/>
          <p:nvPr/>
        </p:nvSpPr>
        <p:spPr>
          <a:xfrm>
            <a:off x="6144358" y="3675362"/>
            <a:ext cx="9480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AV96</a:t>
            </a:r>
            <a:endParaRPr lang="fr-FR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C7453C5-B097-8F4A-AC86-AAE1B35EB208}"/>
              </a:ext>
            </a:extLst>
          </p:cNvPr>
          <p:cNvSpPr/>
          <p:nvPr/>
        </p:nvSpPr>
        <p:spPr>
          <a:xfrm>
            <a:off x="6155278" y="2651126"/>
            <a:ext cx="8510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</a:t>
            </a:r>
            <a:r>
              <a:rPr lang="fr-FR" b="1" dirty="0">
                <a:solidFill>
                  <a:srgbClr val="FFFF00"/>
                </a:solidFill>
              </a:rPr>
              <a:t>D</a:t>
            </a:r>
            <a:r>
              <a:rPr lang="fr-FR" b="1" dirty="0"/>
              <a:t>X5</a:t>
            </a:r>
            <a:endParaRPr lang="fr-FR" dirty="0">
              <a:solidFill>
                <a:srgbClr val="FFFF00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234E9A77-08CD-A345-BC3B-998FABE3AA0E}"/>
              </a:ext>
            </a:extLst>
          </p:cNvPr>
          <p:cNvSpPr/>
          <p:nvPr/>
        </p:nvSpPr>
        <p:spPr>
          <a:xfrm>
            <a:off x="6597380" y="5314494"/>
            <a:ext cx="9936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DX98</a:t>
            </a:r>
            <a:endParaRPr lang="fr-FR" dirty="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327395C5-F0DD-9B40-8A82-906676A623E0}"/>
              </a:ext>
            </a:extLst>
          </p:cNvPr>
          <p:cNvSpPr/>
          <p:nvPr/>
        </p:nvSpPr>
        <p:spPr>
          <a:xfrm>
            <a:off x="6597380" y="4400587"/>
            <a:ext cx="8204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R6</a:t>
            </a:r>
            <a:r>
              <a:rPr lang="fr-FR" b="1" dirty="0">
                <a:solidFill>
                  <a:srgbClr val="FFFF00"/>
                </a:solidFill>
              </a:rPr>
              <a:t>4</a:t>
            </a:r>
            <a:endParaRPr lang="fr-FR" dirty="0">
              <a:solidFill>
                <a:srgbClr val="FFFF00"/>
              </a:solidFill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B2A047AA-9D23-254B-B72E-19AC8B1F24D2}"/>
              </a:ext>
            </a:extLst>
          </p:cNvPr>
          <p:cNvSpPr/>
          <p:nvPr/>
        </p:nvSpPr>
        <p:spPr>
          <a:xfrm>
            <a:off x="5832150" y="4857540"/>
            <a:ext cx="7374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752</a:t>
            </a:r>
            <a:endParaRPr lang="fr-FR" u="sng" dirty="0">
              <a:solidFill>
                <a:srgbClr val="FFFF00"/>
              </a:solidFill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0D7D6C93-D26F-DB49-9C0D-28DBA45F6E24}"/>
              </a:ext>
            </a:extLst>
          </p:cNvPr>
          <p:cNvSpPr txBox="1"/>
          <p:nvPr/>
        </p:nvSpPr>
        <p:spPr>
          <a:xfrm>
            <a:off x="189199" y="964819"/>
            <a:ext cx="36151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u="sng" dirty="0">
                <a:solidFill>
                  <a:srgbClr val="FFFF00"/>
                </a:solidFill>
              </a:rPr>
              <a:t>4. Votre retour devant le déclarant: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C8EC1682-B641-D34A-8F15-19048B920044}"/>
              </a:ext>
            </a:extLst>
          </p:cNvPr>
          <p:cNvSpPr txBox="1"/>
          <p:nvPr/>
        </p:nvSpPr>
        <p:spPr>
          <a:xfrm>
            <a:off x="189200" y="1375121"/>
            <a:ext cx="526003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dirty="0"/>
              <a:t>Vous êtes en troisième derrière le mort.</a:t>
            </a:r>
          </a:p>
          <a:p>
            <a:pPr algn="just"/>
            <a:r>
              <a:rPr lang="fr-FR" dirty="0"/>
              <a:t>Vous devez rejouer, dans la faible du mort.</a:t>
            </a:r>
          </a:p>
          <a:p>
            <a:pPr algn="just"/>
            <a:r>
              <a:rPr lang="fr-FR" dirty="0"/>
              <a:t>Le but est de prendre les honneurs du déclarant en impasse.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F2196D72-15A1-EE4B-A330-D2B47C951F22}"/>
              </a:ext>
            </a:extLst>
          </p:cNvPr>
          <p:cNvSpPr txBox="1"/>
          <p:nvPr/>
        </p:nvSpPr>
        <p:spPr>
          <a:xfrm>
            <a:off x="1153403" y="2187804"/>
            <a:ext cx="41983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Voyons tout ceci sur l’exemple ci-contre :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4A694AD-2F03-8A4D-B505-DD3EB98986E0}"/>
              </a:ext>
            </a:extLst>
          </p:cNvPr>
          <p:cNvSpPr/>
          <p:nvPr/>
        </p:nvSpPr>
        <p:spPr>
          <a:xfrm>
            <a:off x="7582095" y="4834395"/>
            <a:ext cx="8005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AV3</a:t>
            </a:r>
            <a:endParaRPr lang="fr-FR" dirty="0"/>
          </a:p>
        </p:txBody>
      </p:sp>
      <p:sp>
        <p:nvSpPr>
          <p:cNvPr id="21" name="Titre 2">
            <a:extLst>
              <a:ext uri="{FF2B5EF4-FFF2-40B4-BE49-F238E27FC236}">
                <a16:creationId xmlns:a16="http://schemas.microsoft.com/office/drawing/2014/main" id="{7E545822-2918-BE4F-9936-4ED53D9F86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440" y="-235226"/>
            <a:ext cx="8942560" cy="1219200"/>
          </a:xfrm>
        </p:spPr>
        <p:txBody>
          <a:bodyPr>
            <a:normAutofit/>
          </a:bodyPr>
          <a:lstStyle/>
          <a:p>
            <a:r>
              <a:rPr lang="fr-FR" dirty="0"/>
              <a:t>Les bonnes vieilles règles en flanc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244B706-7BF0-2E49-B860-FFF6768BE449}"/>
              </a:ext>
            </a:extLst>
          </p:cNvPr>
          <p:cNvSpPr/>
          <p:nvPr/>
        </p:nvSpPr>
        <p:spPr>
          <a:xfrm>
            <a:off x="5488940" y="3137603"/>
            <a:ext cx="7468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874</a:t>
            </a:r>
            <a:endParaRPr lang="fr-FR" dirty="0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44E5977D-48DF-0A48-BFDF-DF0448EF73DC}"/>
              </a:ext>
            </a:extLst>
          </p:cNvPr>
          <p:cNvSpPr txBox="1"/>
          <p:nvPr/>
        </p:nvSpPr>
        <p:spPr>
          <a:xfrm>
            <a:off x="272831" y="3610806"/>
            <a:ext cx="50157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Vous devez jouer la Dame et non le 5. Pourquoi? </a:t>
            </a:r>
          </a:p>
        </p:txBody>
      </p:sp>
      <p:pic>
        <p:nvPicPr>
          <p:cNvPr id="24" name="Image 23">
            <a:extLst>
              <a:ext uri="{FF2B5EF4-FFF2-40B4-BE49-F238E27FC236}">
                <a16:creationId xmlns:a16="http://schemas.microsoft.com/office/drawing/2014/main" id="{255E448F-1F1A-7D44-BAF2-2B843BC012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3380" y="3088092"/>
            <a:ext cx="508000" cy="508000"/>
          </a:xfrm>
          <a:prstGeom prst="rect">
            <a:avLst/>
          </a:prstGeom>
        </p:spPr>
      </p:pic>
      <p:pic>
        <p:nvPicPr>
          <p:cNvPr id="30" name="Image 29">
            <a:extLst>
              <a:ext uri="{FF2B5EF4-FFF2-40B4-BE49-F238E27FC236}">
                <a16:creationId xmlns:a16="http://schemas.microsoft.com/office/drawing/2014/main" id="{AA65D199-EAC9-2D4A-80F5-B5FFB64FBB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7299" y="4800182"/>
            <a:ext cx="508000" cy="508000"/>
          </a:xfrm>
          <a:prstGeom prst="rect">
            <a:avLst/>
          </a:prstGeom>
        </p:spPr>
      </p:pic>
      <p:sp>
        <p:nvSpPr>
          <p:cNvPr id="36" name="ZoneTexte 35">
            <a:extLst>
              <a:ext uri="{FF2B5EF4-FFF2-40B4-BE49-F238E27FC236}">
                <a16:creationId xmlns:a16="http://schemas.microsoft.com/office/drawing/2014/main" id="{BFA9D487-23B7-6D42-8E07-FAD3B37C5356}"/>
              </a:ext>
            </a:extLst>
          </p:cNvPr>
          <p:cNvSpPr txBox="1"/>
          <p:nvPr/>
        </p:nvSpPr>
        <p:spPr>
          <a:xfrm>
            <a:off x="150973" y="4251683"/>
            <a:ext cx="3221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u="sng" dirty="0">
                <a:solidFill>
                  <a:srgbClr val="FFFF00"/>
                </a:solidFill>
              </a:rPr>
              <a:t>5. Votre retour devant le mort :</a:t>
            </a: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06BBAF60-5B56-C54B-82A1-68C2E1391452}"/>
              </a:ext>
            </a:extLst>
          </p:cNvPr>
          <p:cNvSpPr txBox="1"/>
          <p:nvPr/>
        </p:nvSpPr>
        <p:spPr>
          <a:xfrm>
            <a:off x="150973" y="4665961"/>
            <a:ext cx="566866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Vous êtes devant le mort.</a:t>
            </a:r>
          </a:p>
          <a:p>
            <a:r>
              <a:rPr lang="fr-FR" dirty="0"/>
              <a:t>Vous devez rejouer, dans la forte du mort.</a:t>
            </a:r>
          </a:p>
          <a:p>
            <a:r>
              <a:rPr lang="fr-FR" dirty="0"/>
              <a:t>Le but est de prendre les honneurs du mort en impasse.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B4128914-19CB-894B-B548-C4F1C8080590}"/>
              </a:ext>
            </a:extLst>
          </p:cNvPr>
          <p:cNvSpPr/>
          <p:nvPr/>
        </p:nvSpPr>
        <p:spPr>
          <a:xfrm>
            <a:off x="6132605" y="1851367"/>
            <a:ext cx="9616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RV84</a:t>
            </a:r>
            <a:endParaRPr lang="fr-FR" dirty="0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162FA241-0960-B84A-9A6A-745F39C41136}"/>
              </a:ext>
            </a:extLst>
          </p:cNvPr>
          <p:cNvSpPr/>
          <p:nvPr/>
        </p:nvSpPr>
        <p:spPr>
          <a:xfrm>
            <a:off x="6115285" y="870031"/>
            <a:ext cx="7702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</a:t>
            </a:r>
            <a:r>
              <a:rPr lang="fr-FR" b="1" dirty="0">
                <a:solidFill>
                  <a:srgbClr val="FFFF00"/>
                </a:solidFill>
              </a:rPr>
              <a:t>9</a:t>
            </a:r>
            <a:r>
              <a:rPr lang="fr-FR" b="1" dirty="0"/>
              <a:t>87</a:t>
            </a:r>
            <a:endParaRPr lang="fr-FR" dirty="0">
              <a:solidFill>
                <a:srgbClr val="FFFF00"/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9EB754C3-4149-F34E-917F-DC4BDB2CA5A2}"/>
              </a:ext>
            </a:extLst>
          </p:cNvPr>
          <p:cNvSpPr/>
          <p:nvPr/>
        </p:nvSpPr>
        <p:spPr>
          <a:xfrm>
            <a:off x="5449229" y="1319398"/>
            <a:ext cx="7532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542</a:t>
            </a:r>
            <a:endParaRPr lang="fr-FR" u="sng" dirty="0">
              <a:solidFill>
                <a:srgbClr val="FFFF00"/>
              </a:solidFill>
            </a:endParaRPr>
          </a:p>
        </p:txBody>
      </p:sp>
      <p:pic>
        <p:nvPicPr>
          <p:cNvPr id="42" name="Image 41">
            <a:extLst>
              <a:ext uri="{FF2B5EF4-FFF2-40B4-BE49-F238E27FC236}">
                <a16:creationId xmlns:a16="http://schemas.microsoft.com/office/drawing/2014/main" id="{10BA45BE-48FB-C44B-AD6B-D4CDC91485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5204" y="1269626"/>
            <a:ext cx="508000" cy="508000"/>
          </a:xfrm>
          <a:prstGeom prst="rect">
            <a:avLst/>
          </a:prstGeom>
        </p:spPr>
      </p:pic>
      <p:sp>
        <p:nvSpPr>
          <p:cNvPr id="7" name="Rectangle à coins arrondis 6">
            <a:extLst>
              <a:ext uri="{FF2B5EF4-FFF2-40B4-BE49-F238E27FC236}">
                <a16:creationId xmlns:a16="http://schemas.microsoft.com/office/drawing/2014/main" id="{E66305A4-5773-C643-B3AA-0EDAEF4F000E}"/>
              </a:ext>
            </a:extLst>
          </p:cNvPr>
          <p:cNvSpPr/>
          <p:nvPr/>
        </p:nvSpPr>
        <p:spPr>
          <a:xfrm>
            <a:off x="5542707" y="3188885"/>
            <a:ext cx="693104" cy="326826"/>
          </a:xfrm>
          <a:prstGeom prst="roundRect">
            <a:avLst/>
          </a:prstGeom>
          <a:solidFill>
            <a:schemeClr val="tx2">
              <a:alpha val="23000"/>
            </a:schemeClr>
          </a:solidFill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Rectangle à coins arrondis 27">
            <a:extLst>
              <a:ext uri="{FF2B5EF4-FFF2-40B4-BE49-F238E27FC236}">
                <a16:creationId xmlns:a16="http://schemas.microsoft.com/office/drawing/2014/main" id="{8CAAA615-ED2A-9E4B-9625-817819161054}"/>
              </a:ext>
            </a:extLst>
          </p:cNvPr>
          <p:cNvSpPr/>
          <p:nvPr/>
        </p:nvSpPr>
        <p:spPr>
          <a:xfrm>
            <a:off x="7667599" y="4864243"/>
            <a:ext cx="693104" cy="326826"/>
          </a:xfrm>
          <a:prstGeom prst="roundRect">
            <a:avLst/>
          </a:prstGeom>
          <a:solidFill>
            <a:schemeClr val="tx2">
              <a:alpha val="23000"/>
            </a:schemeClr>
          </a:solidFill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A4AB4D29-C828-7E4D-B1B1-DD8DCFDBD7CA}"/>
              </a:ext>
            </a:extLst>
          </p:cNvPr>
          <p:cNvSpPr txBox="1"/>
          <p:nvPr/>
        </p:nvSpPr>
        <p:spPr>
          <a:xfrm>
            <a:off x="2874539" y="3241474"/>
            <a:ext cx="65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mais</a:t>
            </a:r>
          </a:p>
        </p:txBody>
      </p:sp>
      <p:sp>
        <p:nvSpPr>
          <p:cNvPr id="10" name="Rectangle à coins arrondis 9">
            <a:extLst>
              <a:ext uri="{FF2B5EF4-FFF2-40B4-BE49-F238E27FC236}">
                <a16:creationId xmlns:a16="http://schemas.microsoft.com/office/drawing/2014/main" id="{9110DE90-54B7-964D-A98C-94D1BDC24B0A}"/>
              </a:ext>
            </a:extLst>
          </p:cNvPr>
          <p:cNvSpPr/>
          <p:nvPr/>
        </p:nvSpPr>
        <p:spPr>
          <a:xfrm>
            <a:off x="5399292" y="1347079"/>
            <a:ext cx="853159" cy="353093"/>
          </a:xfrm>
          <a:prstGeom prst="roundRect">
            <a:avLst/>
          </a:prstGeom>
          <a:solidFill>
            <a:schemeClr val="tx2">
              <a:alpha val="25000"/>
            </a:schemeClr>
          </a:solidFill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9C27518E-1BF7-B448-802E-2A6898161590}"/>
              </a:ext>
            </a:extLst>
          </p:cNvPr>
          <p:cNvSpPr txBox="1"/>
          <p:nvPr/>
        </p:nvSpPr>
        <p:spPr>
          <a:xfrm>
            <a:off x="149634" y="5634237"/>
            <a:ext cx="85341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>
                <a:solidFill>
                  <a:srgbClr val="FFFF00"/>
                </a:solidFill>
              </a:rPr>
              <a:t>Principe à retenir :</a:t>
            </a:r>
          </a:p>
          <a:p>
            <a:r>
              <a:rPr lang="fr-FR" dirty="0">
                <a:solidFill>
                  <a:srgbClr val="FFFF00"/>
                </a:solidFill>
              </a:rPr>
              <a:t>	Le retour d’une petite carte est prometteur, mais la technique est prioritaire.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7DCC584-35C3-0A41-A3B2-06D78ABC29EF}"/>
              </a:ext>
            </a:extLst>
          </p:cNvPr>
          <p:cNvSpPr txBox="1"/>
          <p:nvPr/>
        </p:nvSpPr>
        <p:spPr>
          <a:xfrm>
            <a:off x="5431764" y="1030804"/>
            <a:ext cx="6835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Mort</a:t>
            </a: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C5EC3A31-8C3D-434D-A0F5-F7FDDEC4A593}"/>
              </a:ext>
            </a:extLst>
          </p:cNvPr>
          <p:cNvSpPr txBox="1"/>
          <p:nvPr/>
        </p:nvSpPr>
        <p:spPr>
          <a:xfrm>
            <a:off x="5552291" y="2869052"/>
            <a:ext cx="6835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Mort</a:t>
            </a: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0AAFF6D2-B19E-C64D-9F51-A0E48E8E7359}"/>
              </a:ext>
            </a:extLst>
          </p:cNvPr>
          <p:cNvSpPr txBox="1"/>
          <p:nvPr/>
        </p:nvSpPr>
        <p:spPr>
          <a:xfrm>
            <a:off x="7651751" y="4538962"/>
            <a:ext cx="6835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Mort</a:t>
            </a:r>
          </a:p>
        </p:txBody>
      </p:sp>
    </p:spTree>
    <p:extLst>
      <p:ext uri="{BB962C8B-B14F-4D97-AF65-F5344CB8AC3E}">
        <p14:creationId xmlns:p14="http://schemas.microsoft.com/office/powerpoint/2010/main" val="2603848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31" grpId="0"/>
      <p:bldP spid="33" grpId="0"/>
      <p:bldP spid="34" grpId="0"/>
      <p:bldP spid="19" grpId="0"/>
      <p:bldP spid="22" grpId="0"/>
      <p:bldP spid="13" grpId="0"/>
      <p:bldP spid="37" grpId="0"/>
      <p:bldP spid="38" grpId="0"/>
      <p:bldP spid="39" grpId="0"/>
      <p:bldP spid="40" grpId="0"/>
      <p:bldP spid="7" grpId="0" animBg="1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E09A09BD-50F7-3F46-A4CE-5EDC47A0932C}"/>
              </a:ext>
            </a:extLst>
          </p:cNvPr>
          <p:cNvSpPr txBox="1"/>
          <p:nvPr/>
        </p:nvSpPr>
        <p:spPr>
          <a:xfrm>
            <a:off x="201440" y="1023000"/>
            <a:ext cx="21177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Comment signaler?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E5E49AC2-2FA9-7042-B748-ED00CD6312E1}"/>
              </a:ext>
            </a:extLst>
          </p:cNvPr>
          <p:cNvSpPr txBox="1"/>
          <p:nvPr/>
        </p:nvSpPr>
        <p:spPr>
          <a:xfrm>
            <a:off x="201440" y="1392332"/>
            <a:ext cx="83094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dirty="0"/>
              <a:t>Quand vous fournissez une carte, souvent vous avez le choix entre plusieurs. C’est avec ce choix que nous allons essayer de faire passer des informations entre les deux défenseurs .</a:t>
            </a:r>
          </a:p>
          <a:p>
            <a:endParaRPr lang="fr-FR" dirty="0"/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D023DE4E-15A6-4E4B-B646-5EF5295E0F92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11</a:t>
            </a:fld>
            <a:endParaRPr kumimoji="0" lang="en-US"/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89B82E1F-974D-C144-8F7C-14D9960FB316}"/>
              </a:ext>
            </a:extLst>
          </p:cNvPr>
          <p:cNvSpPr txBox="1"/>
          <p:nvPr/>
        </p:nvSpPr>
        <p:spPr>
          <a:xfrm>
            <a:off x="3741384" y="6376090"/>
            <a:ext cx="1046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9</a:t>
            </a:r>
          </a:p>
        </p:txBody>
      </p:sp>
      <p:sp>
        <p:nvSpPr>
          <p:cNvPr id="18" name="Titre 2">
            <a:extLst>
              <a:ext uri="{FF2B5EF4-FFF2-40B4-BE49-F238E27FC236}">
                <a16:creationId xmlns:a16="http://schemas.microsoft.com/office/drawing/2014/main" id="{8D126E8C-6ABE-EA40-B3E7-CD1600039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440" y="-235226"/>
            <a:ext cx="8818735" cy="1219200"/>
          </a:xfrm>
        </p:spPr>
        <p:txBody>
          <a:bodyPr>
            <a:normAutofit/>
          </a:bodyPr>
          <a:lstStyle/>
          <a:p>
            <a:r>
              <a:rPr lang="fr-FR" dirty="0"/>
              <a:t>La signalisation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1806DD25-B97C-8D4A-A67D-FAC4ABBC4C66}"/>
              </a:ext>
            </a:extLst>
          </p:cNvPr>
          <p:cNvSpPr txBox="1"/>
          <p:nvPr/>
        </p:nvSpPr>
        <p:spPr>
          <a:xfrm>
            <a:off x="199427" y="3138637"/>
            <a:ext cx="86361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dirty="0"/>
              <a:t>Le plus souvent possible, avec toutefois une restriction : ne pas donner inutilement des renseignements au déclarant. Mais il ne faut pas exagérer cette restriction : le déclarant n’est pas Fakir.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9CAA59BE-118F-AC4B-918A-ACD1AD7982E4}"/>
              </a:ext>
            </a:extLst>
          </p:cNvPr>
          <p:cNvSpPr txBox="1"/>
          <p:nvPr/>
        </p:nvSpPr>
        <p:spPr>
          <a:xfrm>
            <a:off x="278753" y="4598857"/>
            <a:ext cx="1894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Que signale </a:t>
            </a:r>
            <a:r>
              <a:rPr lang="fr-FR" dirty="0" err="1">
                <a:solidFill>
                  <a:srgbClr val="FFFF00"/>
                </a:solidFill>
              </a:rPr>
              <a:t>t</a:t>
            </a:r>
            <a:r>
              <a:rPr lang="fr-FR" dirty="0">
                <a:solidFill>
                  <a:srgbClr val="FFFF00"/>
                </a:solidFill>
              </a:rPr>
              <a:t> on?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4C44341B-399E-8343-AB1C-FDFBE9A217F7}"/>
              </a:ext>
            </a:extLst>
          </p:cNvPr>
          <p:cNvSpPr txBox="1"/>
          <p:nvPr/>
        </p:nvSpPr>
        <p:spPr>
          <a:xfrm>
            <a:off x="278753" y="2713972"/>
            <a:ext cx="18168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Quand signaler?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EC39126E-BA31-164D-B0E7-C5F5D20485D7}"/>
              </a:ext>
            </a:extLst>
          </p:cNvPr>
          <p:cNvSpPr txBox="1"/>
          <p:nvPr/>
        </p:nvSpPr>
        <p:spPr>
          <a:xfrm>
            <a:off x="278753" y="5118858"/>
            <a:ext cx="422288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L’emplacement de nos honneurs</a:t>
            </a:r>
          </a:p>
          <a:p>
            <a:r>
              <a:rPr lang="fr-FR" dirty="0"/>
              <a:t>Le nombre de cartes que nous possédons</a:t>
            </a:r>
          </a:p>
          <a:p>
            <a:r>
              <a:rPr lang="fr-FR" dirty="0"/>
              <a:t>La couleur que doit rejouer le partenaire.</a:t>
            </a:r>
          </a:p>
        </p:txBody>
      </p:sp>
    </p:spTree>
    <p:extLst>
      <p:ext uri="{BB962C8B-B14F-4D97-AF65-F5344CB8AC3E}">
        <p14:creationId xmlns:p14="http://schemas.microsoft.com/office/powerpoint/2010/main" val="179965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  <p:bldP spid="1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E09A09BD-50F7-3F46-A4CE-5EDC47A0932C}"/>
              </a:ext>
            </a:extLst>
          </p:cNvPr>
          <p:cNvSpPr txBox="1"/>
          <p:nvPr/>
        </p:nvSpPr>
        <p:spPr>
          <a:xfrm>
            <a:off x="201440" y="1023000"/>
            <a:ext cx="16555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L’Appel-Refus?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E5E49AC2-2FA9-7042-B748-ED00CD6312E1}"/>
              </a:ext>
            </a:extLst>
          </p:cNvPr>
          <p:cNvSpPr txBox="1"/>
          <p:nvPr/>
        </p:nvSpPr>
        <p:spPr>
          <a:xfrm>
            <a:off x="201440" y="1392332"/>
            <a:ext cx="847621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dirty="0"/>
              <a:t>C’est de loin la forme de signalisation la plus importante. Elle s’utilise dans deux situations où le jeu naturel serait de fournir votre carte la plus faible :</a:t>
            </a:r>
          </a:p>
          <a:p>
            <a:pPr algn="just"/>
            <a:r>
              <a:rPr lang="fr-FR" dirty="0"/>
              <a:t>	- lorsque votre partenaire joue une couleur et que vous fournissez en troisième sans chercher à faire la levée ou forcer l’adversaire à utiliser un de ces honneurs.</a:t>
            </a:r>
          </a:p>
          <a:p>
            <a:pPr algn="just"/>
            <a:r>
              <a:rPr lang="fr-FR" dirty="0"/>
              <a:t>	- Lorsque vous défaussez sur une couleur jouée par votre partenaire, ou le plus souvent, par votre adversaire.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D023DE4E-15A6-4E4B-B646-5EF5295E0F92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12</a:t>
            </a:fld>
            <a:endParaRPr kumimoji="0" lang="en-US"/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89B82E1F-974D-C144-8F7C-14D9960FB316}"/>
              </a:ext>
            </a:extLst>
          </p:cNvPr>
          <p:cNvSpPr txBox="1"/>
          <p:nvPr/>
        </p:nvSpPr>
        <p:spPr>
          <a:xfrm>
            <a:off x="3741384" y="6376090"/>
            <a:ext cx="1046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9</a:t>
            </a:r>
          </a:p>
        </p:txBody>
      </p:sp>
      <p:sp>
        <p:nvSpPr>
          <p:cNvPr id="18" name="Titre 2">
            <a:extLst>
              <a:ext uri="{FF2B5EF4-FFF2-40B4-BE49-F238E27FC236}">
                <a16:creationId xmlns:a16="http://schemas.microsoft.com/office/drawing/2014/main" id="{8D126E8C-6ABE-EA40-B3E7-CD1600039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440" y="-235226"/>
            <a:ext cx="8818735" cy="1219200"/>
          </a:xfrm>
        </p:spPr>
        <p:txBody>
          <a:bodyPr>
            <a:normAutofit/>
          </a:bodyPr>
          <a:lstStyle/>
          <a:p>
            <a:r>
              <a:rPr lang="fr-FR" dirty="0"/>
              <a:t>La signalisation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9CAA59BE-118F-AC4B-918A-ACD1AD7982E4}"/>
              </a:ext>
            </a:extLst>
          </p:cNvPr>
          <p:cNvSpPr txBox="1"/>
          <p:nvPr/>
        </p:nvSpPr>
        <p:spPr>
          <a:xfrm>
            <a:off x="201440" y="3409400"/>
            <a:ext cx="272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Comment le signale t-on?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EC39126E-BA31-164D-B0E7-C5F5D20485D7}"/>
              </a:ext>
            </a:extLst>
          </p:cNvPr>
          <p:cNvSpPr txBox="1"/>
          <p:nvPr/>
        </p:nvSpPr>
        <p:spPr>
          <a:xfrm>
            <a:off x="153406" y="3770385"/>
            <a:ext cx="857228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Compte tenu des éléments dont vous disposez, vous souhaitez que le partenaire joue </a:t>
            </a:r>
          </a:p>
          <a:p>
            <a:r>
              <a:rPr lang="fr-FR" dirty="0"/>
              <a:t>ou rejoue la couleur :</a:t>
            </a:r>
          </a:p>
          <a:p>
            <a:r>
              <a:rPr lang="fr-FR" dirty="0"/>
              <a:t>	- La plus grosse carte inutile : </a:t>
            </a:r>
            <a:r>
              <a:rPr lang="fr-FR" dirty="0">
                <a:solidFill>
                  <a:srgbClr val="FFFF00"/>
                </a:solidFill>
              </a:rPr>
              <a:t>Vous appelez</a:t>
            </a:r>
            <a:endParaRPr lang="fr-FR" dirty="0"/>
          </a:p>
          <a:p>
            <a:r>
              <a:rPr lang="fr-FR" dirty="0"/>
              <a:t>	- Sinon, vous jouez une petite carte : </a:t>
            </a:r>
            <a:r>
              <a:rPr lang="fr-FR" dirty="0">
                <a:solidFill>
                  <a:srgbClr val="FFFF00"/>
                </a:solidFill>
              </a:rPr>
              <a:t>Vous refusez</a:t>
            </a:r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BDF7CF75-D302-8F4F-AC3B-4C40733F1D7C}"/>
              </a:ext>
            </a:extLst>
          </p:cNvPr>
          <p:cNvSpPr txBox="1"/>
          <p:nvPr/>
        </p:nvSpPr>
        <p:spPr>
          <a:xfrm>
            <a:off x="1463484" y="5073237"/>
            <a:ext cx="455579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b="1" u="sng" dirty="0">
                <a:solidFill>
                  <a:srgbClr val="FFFF00"/>
                </a:solidFill>
              </a:rPr>
              <a:t>Attention 3 principes à respecter :</a:t>
            </a:r>
            <a:r>
              <a:rPr lang="fr-FR" b="1" dirty="0">
                <a:solidFill>
                  <a:srgbClr val="FFFF00"/>
                </a:solidFill>
              </a:rPr>
              <a:t> </a:t>
            </a:r>
          </a:p>
          <a:p>
            <a:pPr algn="ctr"/>
            <a:r>
              <a:rPr lang="fr-FR" b="1" dirty="0">
                <a:solidFill>
                  <a:srgbClr val="FFFF00"/>
                </a:solidFill>
              </a:rPr>
              <a:t>La signalisation ne coûte jamais de levée</a:t>
            </a:r>
          </a:p>
          <a:p>
            <a:pPr algn="ctr"/>
            <a:r>
              <a:rPr lang="fr-FR" b="1" dirty="0">
                <a:solidFill>
                  <a:srgbClr val="FFFF00"/>
                </a:solidFill>
              </a:rPr>
              <a:t>Une carte  =  un seul message</a:t>
            </a:r>
          </a:p>
          <a:p>
            <a:pPr algn="ctr"/>
            <a:r>
              <a:rPr lang="fr-FR" b="1" dirty="0">
                <a:solidFill>
                  <a:srgbClr val="FFFF00"/>
                </a:solidFill>
              </a:rPr>
              <a:t>La technique prime sur la signalisation</a:t>
            </a:r>
          </a:p>
        </p:txBody>
      </p:sp>
    </p:spTree>
    <p:extLst>
      <p:ext uri="{BB962C8B-B14F-4D97-AF65-F5344CB8AC3E}">
        <p14:creationId xmlns:p14="http://schemas.microsoft.com/office/powerpoint/2010/main" val="3010233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9" grpId="0"/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B5E34495-2B8C-574B-9A39-40D2DDF153C1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13</a:t>
            </a:fld>
            <a:endParaRPr kumimoji="0" lang="en-US"/>
          </a:p>
        </p:txBody>
      </p:sp>
      <p:sp>
        <p:nvSpPr>
          <p:cNvPr id="5" name="Titre 2">
            <a:extLst>
              <a:ext uri="{FF2B5EF4-FFF2-40B4-BE49-F238E27FC236}">
                <a16:creationId xmlns:a16="http://schemas.microsoft.com/office/drawing/2014/main" id="{09115CC7-B47D-114B-8535-8AA50CD77A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440" y="-235226"/>
            <a:ext cx="8818735" cy="1219200"/>
          </a:xfrm>
        </p:spPr>
        <p:txBody>
          <a:bodyPr>
            <a:normAutofit/>
          </a:bodyPr>
          <a:lstStyle/>
          <a:p>
            <a:r>
              <a:rPr lang="fr-FR" dirty="0"/>
              <a:t>La signalisation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4387FC7-DF6C-D54B-818B-391E8EC32087}"/>
              </a:ext>
            </a:extLst>
          </p:cNvPr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5D0C90D9-86CF-7845-A2E4-D9D5E236AEAC}"/>
              </a:ext>
            </a:extLst>
          </p:cNvPr>
          <p:cNvSpPr txBox="1"/>
          <p:nvPr/>
        </p:nvSpPr>
        <p:spPr>
          <a:xfrm>
            <a:off x="3741384" y="6376090"/>
            <a:ext cx="1046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9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B67DC1E-4254-5C42-BA60-84B1E7E75089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4AC0191B-AAA7-1944-8B37-E0F643001119}"/>
              </a:ext>
            </a:extLst>
          </p:cNvPr>
          <p:cNvSpPr txBox="1"/>
          <p:nvPr/>
        </p:nvSpPr>
        <p:spPr>
          <a:xfrm>
            <a:off x="278753" y="1023000"/>
            <a:ext cx="30199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L’appel refus en fournissant :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56503503-4FF2-7442-9D76-DB063914741E}"/>
              </a:ext>
            </a:extLst>
          </p:cNvPr>
          <p:cNvSpPr txBox="1"/>
          <p:nvPr/>
        </p:nvSpPr>
        <p:spPr>
          <a:xfrm>
            <a:off x="201440" y="1392332"/>
            <a:ext cx="515821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Votre partenaire joue le Roi, le mort fournit le 3. Vous devez appeler avec le 9, idem si vous avez le Valet. Par contre avec 972 vous refusez (le 2)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4B89835-63FC-C44D-A9E4-08FD49021875}"/>
              </a:ext>
            </a:extLst>
          </p:cNvPr>
          <p:cNvSpPr/>
          <p:nvPr/>
        </p:nvSpPr>
        <p:spPr>
          <a:xfrm>
            <a:off x="7155163" y="1653754"/>
            <a:ext cx="8095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A94</a:t>
            </a:r>
            <a:endParaRPr lang="fr-FR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0B555AF-7F2B-B046-880B-C5944B981D38}"/>
              </a:ext>
            </a:extLst>
          </p:cNvPr>
          <p:cNvSpPr/>
          <p:nvPr/>
        </p:nvSpPr>
        <p:spPr>
          <a:xfrm>
            <a:off x="6300886" y="1218307"/>
            <a:ext cx="7509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65</a:t>
            </a:r>
            <a:r>
              <a:rPr lang="fr-FR" b="1" dirty="0">
                <a:solidFill>
                  <a:srgbClr val="FFFF00"/>
                </a:solidFill>
              </a:rPr>
              <a:t>3</a:t>
            </a:r>
            <a:endParaRPr lang="fr-FR" dirty="0">
              <a:solidFill>
                <a:srgbClr val="FFFF00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93B4C93-9A88-0747-8669-E70F35AC16E4}"/>
              </a:ext>
            </a:extLst>
          </p:cNvPr>
          <p:cNvSpPr/>
          <p:nvPr/>
        </p:nvSpPr>
        <p:spPr>
          <a:xfrm>
            <a:off x="5634548" y="1704784"/>
            <a:ext cx="5757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</a:t>
            </a:r>
            <a:r>
              <a:rPr lang="fr-FR" b="1" u="sng" dirty="0">
                <a:solidFill>
                  <a:srgbClr val="FFFF00"/>
                </a:solidFill>
              </a:rPr>
              <a:t>R</a:t>
            </a:r>
            <a:endParaRPr lang="fr-FR" u="sng" dirty="0">
              <a:solidFill>
                <a:srgbClr val="FFFF00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4B5295A-D589-304D-A687-AB7DBC86B184}"/>
              </a:ext>
            </a:extLst>
          </p:cNvPr>
          <p:cNvSpPr/>
          <p:nvPr/>
        </p:nvSpPr>
        <p:spPr>
          <a:xfrm>
            <a:off x="7266911" y="2770312"/>
            <a:ext cx="9348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R942</a:t>
            </a:r>
            <a:endParaRPr lang="fr-FR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FE1A88E-9E21-944B-8E8A-58FDF737D8B8}"/>
              </a:ext>
            </a:extLst>
          </p:cNvPr>
          <p:cNvSpPr/>
          <p:nvPr/>
        </p:nvSpPr>
        <p:spPr>
          <a:xfrm>
            <a:off x="6490993" y="2315662"/>
            <a:ext cx="7759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</a:t>
            </a:r>
            <a:r>
              <a:rPr lang="fr-FR" b="1" dirty="0">
                <a:solidFill>
                  <a:srgbClr val="FFFF00"/>
                </a:solidFill>
              </a:rPr>
              <a:t>A</a:t>
            </a:r>
            <a:r>
              <a:rPr lang="fr-FR" b="1" dirty="0"/>
              <a:t>53</a:t>
            </a:r>
            <a:endParaRPr lang="fr-FR" dirty="0">
              <a:solidFill>
                <a:srgbClr val="FFFF00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FAB39D3-4D7C-E045-A7F4-3CDE262B31E6}"/>
              </a:ext>
            </a:extLst>
          </p:cNvPr>
          <p:cNvSpPr/>
          <p:nvPr/>
        </p:nvSpPr>
        <p:spPr>
          <a:xfrm>
            <a:off x="5847106" y="2751109"/>
            <a:ext cx="5950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</a:t>
            </a:r>
            <a:r>
              <a:rPr lang="fr-FR" b="1" u="sng" dirty="0">
                <a:solidFill>
                  <a:srgbClr val="FFFF00"/>
                </a:solidFill>
              </a:rPr>
              <a:t>D</a:t>
            </a:r>
            <a:endParaRPr lang="fr-FR" u="sng" dirty="0">
              <a:solidFill>
                <a:srgbClr val="FFFF00"/>
              </a:solidFill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997ED2A1-40CD-5C41-96BF-E1497232BA72}"/>
              </a:ext>
            </a:extLst>
          </p:cNvPr>
          <p:cNvSpPr txBox="1"/>
          <p:nvPr/>
        </p:nvSpPr>
        <p:spPr>
          <a:xfrm>
            <a:off x="5359651" y="3381072"/>
            <a:ext cx="33453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Appelez avec le 9 : il ne joue pas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5523AB58-E38A-6D4C-BD73-CDBA0208E22E}"/>
              </a:ext>
            </a:extLst>
          </p:cNvPr>
          <p:cNvSpPr txBox="1"/>
          <p:nvPr/>
        </p:nvSpPr>
        <p:spPr>
          <a:xfrm>
            <a:off x="201440" y="3940947"/>
            <a:ext cx="4095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Par contre avec cette teneur, mettez le 6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9233A56D-F24A-A347-A415-EB10932546F5}"/>
              </a:ext>
            </a:extLst>
          </p:cNvPr>
          <p:cNvSpPr/>
          <p:nvPr/>
        </p:nvSpPr>
        <p:spPr>
          <a:xfrm>
            <a:off x="5490979" y="4370378"/>
            <a:ext cx="9789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DX62</a:t>
            </a:r>
            <a:endParaRPr lang="fr-FR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5282D58-F4A9-B140-81BB-C77CF9E4842E}"/>
              </a:ext>
            </a:extLst>
          </p:cNvPr>
          <p:cNvSpPr/>
          <p:nvPr/>
        </p:nvSpPr>
        <p:spPr>
          <a:xfrm>
            <a:off x="4636702" y="3934931"/>
            <a:ext cx="8934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V85</a:t>
            </a:r>
            <a:r>
              <a:rPr lang="fr-FR" b="1" dirty="0">
                <a:solidFill>
                  <a:srgbClr val="FFFF00"/>
                </a:solidFill>
              </a:rPr>
              <a:t>3</a:t>
            </a:r>
            <a:endParaRPr lang="fr-FR" dirty="0">
              <a:solidFill>
                <a:srgbClr val="FFFF00"/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4D9274E-A035-BE48-AF5E-78AF36D8E537}"/>
              </a:ext>
            </a:extLst>
          </p:cNvPr>
          <p:cNvSpPr/>
          <p:nvPr/>
        </p:nvSpPr>
        <p:spPr>
          <a:xfrm>
            <a:off x="3970364" y="4421408"/>
            <a:ext cx="5757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</a:t>
            </a:r>
            <a:r>
              <a:rPr lang="fr-FR" b="1" u="sng" dirty="0">
                <a:solidFill>
                  <a:srgbClr val="FFFF00"/>
                </a:solidFill>
              </a:rPr>
              <a:t>A</a:t>
            </a:r>
            <a:endParaRPr lang="fr-FR" u="sng" dirty="0">
              <a:solidFill>
                <a:srgbClr val="FFFF00"/>
              </a:solidFill>
            </a:endParaRP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E800401E-3783-C84C-A54A-81F21CDE18F1}"/>
              </a:ext>
            </a:extLst>
          </p:cNvPr>
          <p:cNvSpPr txBox="1"/>
          <p:nvPr/>
        </p:nvSpPr>
        <p:spPr>
          <a:xfrm>
            <a:off x="84813" y="4791612"/>
            <a:ext cx="4349204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u="sng" dirty="0"/>
              <a:t>Plaçons nous de l’autre côté :</a:t>
            </a:r>
          </a:p>
          <a:p>
            <a:r>
              <a:rPr lang="fr-FR" dirty="0"/>
              <a:t>Vous jouez en premier Le 2,  L’as au mort, </a:t>
            </a:r>
          </a:p>
          <a:p>
            <a:r>
              <a:rPr lang="fr-FR" dirty="0"/>
              <a:t>Le 5 en Sud et votre partenaire joue :</a:t>
            </a:r>
          </a:p>
          <a:p>
            <a:r>
              <a:rPr lang="fr-FR" dirty="0"/>
              <a:t>1 . Le 9 : </a:t>
            </a:r>
            <a:r>
              <a:rPr lang="fr-FR" dirty="0">
                <a:solidFill>
                  <a:srgbClr val="FFFF00"/>
                </a:solidFill>
              </a:rPr>
              <a:t>Il doit avoir le Roi</a:t>
            </a:r>
            <a:endParaRPr lang="fr-FR" dirty="0"/>
          </a:p>
          <a:p>
            <a:r>
              <a:rPr lang="fr-FR" dirty="0"/>
              <a:t>2. Le 4 : </a:t>
            </a:r>
            <a:r>
              <a:rPr lang="fr-FR" dirty="0">
                <a:solidFill>
                  <a:srgbClr val="FFFF00"/>
                </a:solidFill>
              </a:rPr>
              <a:t>Le déclarant doit avoir le Roi</a:t>
            </a:r>
            <a:endParaRPr lang="fr-FR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B08B52E-6F02-6348-B081-82950847A2E9}"/>
              </a:ext>
            </a:extLst>
          </p:cNvPr>
          <p:cNvSpPr/>
          <p:nvPr/>
        </p:nvSpPr>
        <p:spPr>
          <a:xfrm>
            <a:off x="5922447" y="6040799"/>
            <a:ext cx="5196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</a:t>
            </a:r>
            <a:r>
              <a:rPr lang="fr-FR" b="1" dirty="0">
                <a:solidFill>
                  <a:srgbClr val="FFFF00"/>
                </a:solidFill>
              </a:rPr>
              <a:t>5</a:t>
            </a:r>
            <a:endParaRPr lang="fr-FR" dirty="0">
              <a:solidFill>
                <a:srgbClr val="FFFF00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B7A32317-149A-0F42-A16B-796982A19E00}"/>
              </a:ext>
            </a:extLst>
          </p:cNvPr>
          <p:cNvSpPr/>
          <p:nvPr/>
        </p:nvSpPr>
        <p:spPr>
          <a:xfrm>
            <a:off x="5869417" y="5135715"/>
            <a:ext cx="787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</a:t>
            </a:r>
            <a:r>
              <a:rPr lang="fr-FR" b="1" dirty="0">
                <a:solidFill>
                  <a:srgbClr val="FFFF00"/>
                </a:solidFill>
              </a:rPr>
              <a:t>A</a:t>
            </a:r>
            <a:r>
              <a:rPr lang="fr-FR" b="1" dirty="0"/>
              <a:t>83</a:t>
            </a:r>
            <a:endParaRPr lang="fr-FR" dirty="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655FA94D-1095-9543-8B04-E5768F29DA5D}"/>
              </a:ext>
            </a:extLst>
          </p:cNvPr>
          <p:cNvSpPr/>
          <p:nvPr/>
        </p:nvSpPr>
        <p:spPr>
          <a:xfrm>
            <a:off x="5203079" y="5622192"/>
            <a:ext cx="8304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D6</a:t>
            </a:r>
            <a:r>
              <a:rPr lang="fr-FR" b="1" u="sng" dirty="0">
                <a:solidFill>
                  <a:srgbClr val="FFFF00"/>
                </a:solidFill>
              </a:rPr>
              <a:t>2</a:t>
            </a:r>
            <a:endParaRPr lang="fr-FR" u="sng" dirty="0">
              <a:solidFill>
                <a:srgbClr val="FFFF00"/>
              </a:solidFill>
            </a:endParaRPr>
          </a:p>
        </p:txBody>
      </p:sp>
      <p:sp>
        <p:nvSpPr>
          <p:cNvPr id="2" name="Rectangle à coins arrondis 1">
            <a:extLst>
              <a:ext uri="{FF2B5EF4-FFF2-40B4-BE49-F238E27FC236}">
                <a16:creationId xmlns:a16="http://schemas.microsoft.com/office/drawing/2014/main" id="{438DF5C8-B8B1-F748-9518-77199B3090C1}"/>
              </a:ext>
            </a:extLst>
          </p:cNvPr>
          <p:cNvSpPr/>
          <p:nvPr/>
        </p:nvSpPr>
        <p:spPr>
          <a:xfrm>
            <a:off x="5530152" y="1218308"/>
            <a:ext cx="2749989" cy="1048080"/>
          </a:xfrm>
          <a:prstGeom prst="roundRect">
            <a:avLst/>
          </a:prstGeom>
          <a:blipFill dpi="0" rotWithShape="1">
            <a:blip r:embed="rId2">
              <a:alphaModFix amt="0"/>
              <a:duotone>
                <a:schemeClr val="accent1">
                  <a:shade val="40000"/>
                </a:schemeClr>
                <a:schemeClr val="accent1">
                  <a:tint val="42000"/>
                </a:schemeClr>
              </a:duotone>
            </a:blip>
            <a:srcRect/>
            <a:tile tx="0" ty="0" sx="40000" sy="40000" flip="none" algn="tl"/>
          </a:blipFill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3" name="Rectangle à coins arrondis 32">
            <a:extLst>
              <a:ext uri="{FF2B5EF4-FFF2-40B4-BE49-F238E27FC236}">
                <a16:creationId xmlns:a16="http://schemas.microsoft.com/office/drawing/2014/main" id="{984A7DB8-5EA4-BF48-ADD4-08BC60B633ED}"/>
              </a:ext>
            </a:extLst>
          </p:cNvPr>
          <p:cNvSpPr/>
          <p:nvPr/>
        </p:nvSpPr>
        <p:spPr>
          <a:xfrm>
            <a:off x="5545061" y="2318081"/>
            <a:ext cx="2749989" cy="1048080"/>
          </a:xfrm>
          <a:prstGeom prst="roundRect">
            <a:avLst/>
          </a:prstGeom>
          <a:blipFill dpi="0" rotWithShape="1">
            <a:blip r:embed="rId2">
              <a:alphaModFix amt="0"/>
              <a:duotone>
                <a:schemeClr val="accent1">
                  <a:shade val="40000"/>
                </a:schemeClr>
                <a:schemeClr val="accent1">
                  <a:tint val="42000"/>
                </a:schemeClr>
              </a:duotone>
            </a:blip>
            <a:srcRect/>
            <a:tile tx="0" ty="0" sx="40000" sy="40000" flip="none" algn="tl"/>
          </a:blipFill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4" name="Image 33">
            <a:extLst>
              <a:ext uri="{FF2B5EF4-FFF2-40B4-BE49-F238E27FC236}">
                <a16:creationId xmlns:a16="http://schemas.microsoft.com/office/drawing/2014/main" id="{DC6930C5-EC9B-0143-B1E8-F7F316E5A4E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9427" y="4421408"/>
            <a:ext cx="508000" cy="508000"/>
          </a:xfrm>
          <a:prstGeom prst="rect">
            <a:avLst/>
          </a:prstGeom>
        </p:spPr>
      </p:pic>
      <p:pic>
        <p:nvPicPr>
          <p:cNvPr id="35" name="Image 34">
            <a:extLst>
              <a:ext uri="{FF2B5EF4-FFF2-40B4-BE49-F238E27FC236}">
                <a16:creationId xmlns:a16="http://schemas.microsoft.com/office/drawing/2014/main" id="{CF48C033-CF79-A740-85DA-8B64BBE1937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6886" y="5557962"/>
            <a:ext cx="508000" cy="508000"/>
          </a:xfrm>
          <a:prstGeom prst="rect">
            <a:avLst/>
          </a:prstGeom>
        </p:spPr>
      </p:pic>
      <p:pic>
        <p:nvPicPr>
          <p:cNvPr id="36" name="Image 35">
            <a:extLst>
              <a:ext uri="{FF2B5EF4-FFF2-40B4-BE49-F238E27FC236}">
                <a16:creationId xmlns:a16="http://schemas.microsoft.com/office/drawing/2014/main" id="{721A8234-E4E8-A746-9D84-3793F84DDD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6662" y="1624571"/>
            <a:ext cx="508000" cy="508000"/>
          </a:xfrm>
          <a:prstGeom prst="rect">
            <a:avLst/>
          </a:prstGeom>
        </p:spPr>
      </p:pic>
      <p:pic>
        <p:nvPicPr>
          <p:cNvPr id="37" name="Image 36">
            <a:extLst>
              <a:ext uri="{FF2B5EF4-FFF2-40B4-BE49-F238E27FC236}">
                <a16:creationId xmlns:a16="http://schemas.microsoft.com/office/drawing/2014/main" id="{4002711B-38C9-D047-B49A-60347F1D0E0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4557" y="2688545"/>
            <a:ext cx="508000" cy="50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6345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9" grpId="0"/>
      <p:bldP spid="20" grpId="0"/>
      <p:bldP spid="21" grpId="0"/>
      <p:bldP spid="22" grpId="0"/>
      <p:bldP spid="23" grpId="0"/>
      <p:bldP spid="24" grpId="0"/>
      <p:bldP spid="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B5E34495-2B8C-574B-9A39-40D2DDF153C1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14</a:t>
            </a:fld>
            <a:endParaRPr kumimoji="0" lang="en-US"/>
          </a:p>
        </p:txBody>
      </p:sp>
      <p:sp>
        <p:nvSpPr>
          <p:cNvPr id="5" name="Titre 2">
            <a:extLst>
              <a:ext uri="{FF2B5EF4-FFF2-40B4-BE49-F238E27FC236}">
                <a16:creationId xmlns:a16="http://schemas.microsoft.com/office/drawing/2014/main" id="{09115CC7-B47D-114B-8535-8AA50CD77A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440" y="-235226"/>
            <a:ext cx="8818735" cy="1219200"/>
          </a:xfrm>
        </p:spPr>
        <p:txBody>
          <a:bodyPr>
            <a:normAutofit/>
          </a:bodyPr>
          <a:lstStyle/>
          <a:p>
            <a:r>
              <a:rPr lang="fr-FR" dirty="0"/>
              <a:t>La signalisation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4387FC7-DF6C-D54B-818B-391E8EC32087}"/>
              </a:ext>
            </a:extLst>
          </p:cNvPr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5D0C90D9-86CF-7845-A2E4-D9D5E236AEAC}"/>
              </a:ext>
            </a:extLst>
          </p:cNvPr>
          <p:cNvSpPr txBox="1"/>
          <p:nvPr/>
        </p:nvSpPr>
        <p:spPr>
          <a:xfrm>
            <a:off x="3741384" y="6376090"/>
            <a:ext cx="1046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9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B67DC1E-4254-5C42-BA60-84B1E7E75089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4AC0191B-AAA7-1944-8B37-E0F643001119}"/>
              </a:ext>
            </a:extLst>
          </p:cNvPr>
          <p:cNvSpPr txBox="1"/>
          <p:nvPr/>
        </p:nvSpPr>
        <p:spPr>
          <a:xfrm>
            <a:off x="278753" y="1023000"/>
            <a:ext cx="3050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L’appel refus en défaussant :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56503503-4FF2-7442-9D76-DB063914741E}"/>
              </a:ext>
            </a:extLst>
          </p:cNvPr>
          <p:cNvSpPr txBox="1"/>
          <p:nvPr/>
        </p:nvSpPr>
        <p:spPr>
          <a:xfrm>
            <a:off x="201440" y="1392332"/>
            <a:ext cx="515821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Lorsque vous défaussez, votre carte n’a pas d’importance pour la levée, cela vous laisse des possibilités.</a:t>
            </a:r>
          </a:p>
          <a:p>
            <a:r>
              <a:rPr lang="fr-FR" dirty="0"/>
              <a:t>On ne change pas la façon de faire.</a:t>
            </a:r>
          </a:p>
        </p:txBody>
      </p:sp>
      <p:pic>
        <p:nvPicPr>
          <p:cNvPr id="33" name="Image 32">
            <a:extLst>
              <a:ext uri="{FF2B5EF4-FFF2-40B4-BE49-F238E27FC236}">
                <a16:creationId xmlns:a16="http://schemas.microsoft.com/office/drawing/2014/main" id="{A18EBCDA-9C92-BA48-9A7A-9D6E637ADD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3497" y="1328174"/>
            <a:ext cx="1016000" cy="1016000"/>
          </a:xfrm>
          <a:prstGeom prst="rect">
            <a:avLst/>
          </a:prstGeom>
        </p:spPr>
      </p:pic>
      <p:sp>
        <p:nvSpPr>
          <p:cNvPr id="34" name="Text Box 1">
            <a:extLst>
              <a:ext uri="{FF2B5EF4-FFF2-40B4-BE49-F238E27FC236}">
                <a16:creationId xmlns:a16="http://schemas.microsoft.com/office/drawing/2014/main" id="{D0F46553-DB67-E344-8B86-AC24FA507B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0811" y="291972"/>
            <a:ext cx="1001371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D64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RD43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R5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ADV2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5" name="Text Box 1">
            <a:extLst>
              <a:ext uri="{FF2B5EF4-FFF2-40B4-BE49-F238E27FC236}">
                <a16:creationId xmlns:a16="http://schemas.microsoft.com/office/drawing/2014/main" id="{CF714FCA-CC97-D149-B253-E4656CEFED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5402" y="1392332"/>
            <a:ext cx="1001371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ARV2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V8762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643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B5D72178-4C99-824B-B8DF-74CDFD028A52}"/>
              </a:ext>
            </a:extLst>
          </p:cNvPr>
          <p:cNvSpPr/>
          <p:nvPr/>
        </p:nvSpPr>
        <p:spPr>
          <a:xfrm>
            <a:off x="5203079" y="1650555"/>
            <a:ext cx="5627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rgbClr val="000000"/>
                </a:solidFill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lang="fr-FR" b="1" dirty="0"/>
              <a:t> </a:t>
            </a:r>
            <a:r>
              <a:rPr lang="fr-FR" b="1" dirty="0">
                <a:solidFill>
                  <a:srgbClr val="FFFF00"/>
                </a:solidFill>
              </a:rPr>
              <a:t>X</a:t>
            </a:r>
            <a:endParaRPr lang="fr-FR" dirty="0">
              <a:solidFill>
                <a:srgbClr val="FFFF00"/>
              </a:solidFill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85272DE8-09E5-B94A-9EE9-E56EE5516ABC}"/>
              </a:ext>
            </a:extLst>
          </p:cNvPr>
          <p:cNvSpPr txBox="1"/>
          <p:nvPr/>
        </p:nvSpPr>
        <p:spPr>
          <a:xfrm>
            <a:off x="84813" y="2653926"/>
            <a:ext cx="8780609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Le contrat est de 4 Cœurs, et votre partenaire entame du 10 de Trèfle : mettez le 3, vous</a:t>
            </a:r>
          </a:p>
          <a:p>
            <a:r>
              <a:rPr lang="fr-FR" dirty="0"/>
              <a:t> refusez les Trèfles. Sur le deuxième tour de cœur, défaussez le 2 de Carreau, vous </a:t>
            </a:r>
          </a:p>
          <a:p>
            <a:r>
              <a:rPr lang="fr-FR" dirty="0"/>
              <a:t>refusez les Carreaux (Vous ne pouvez pas appeler avec le Valet de Pique, il joue!). Votre </a:t>
            </a:r>
          </a:p>
          <a:p>
            <a:r>
              <a:rPr lang="fr-FR" dirty="0"/>
              <a:t>partenaire devrait comprendre qu’il faut jouer Pique.</a:t>
            </a:r>
          </a:p>
          <a:p>
            <a:r>
              <a:rPr lang="fr-FR" dirty="0"/>
              <a:t>La donne complète qui valide votre raisonnement.</a:t>
            </a:r>
          </a:p>
        </p:txBody>
      </p:sp>
      <p:pic>
        <p:nvPicPr>
          <p:cNvPr id="37" name="Image 36">
            <a:extLst>
              <a:ext uri="{FF2B5EF4-FFF2-40B4-BE49-F238E27FC236}">
                <a16:creationId xmlns:a16="http://schemas.microsoft.com/office/drawing/2014/main" id="{66BF9403-DACD-CB43-8A2F-0ABDAC5546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5797" y="4618221"/>
            <a:ext cx="1016000" cy="1016000"/>
          </a:xfrm>
          <a:prstGeom prst="rect">
            <a:avLst/>
          </a:prstGeom>
        </p:spPr>
      </p:pic>
      <p:sp>
        <p:nvSpPr>
          <p:cNvPr id="38" name="Text Box 1">
            <a:extLst>
              <a:ext uri="{FF2B5EF4-FFF2-40B4-BE49-F238E27FC236}">
                <a16:creationId xmlns:a16="http://schemas.microsoft.com/office/drawing/2014/main" id="{A26D195C-D662-8845-9CF4-A24774B5BA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73111" y="3582019"/>
            <a:ext cx="1001371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D64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RD43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R5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ADV2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9" name="Text Box 1">
            <a:extLst>
              <a:ext uri="{FF2B5EF4-FFF2-40B4-BE49-F238E27FC236}">
                <a16:creationId xmlns:a16="http://schemas.microsoft.com/office/drawing/2014/main" id="{190A9756-6BBB-784E-B2C7-2A8BDB3707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77702" y="4682379"/>
            <a:ext cx="1001371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ARV2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V8762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643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0" name="Text Box 1">
            <a:extLst>
              <a:ext uri="{FF2B5EF4-FFF2-40B4-BE49-F238E27FC236}">
                <a16:creationId xmlns:a16="http://schemas.microsoft.com/office/drawing/2014/main" id="{BEAACB07-1E47-C542-9631-B9FDFF60EF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69992" y="4682379"/>
            <a:ext cx="1001371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875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A82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D943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X98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1" name="Text Box 1">
            <a:extLst>
              <a:ext uri="{FF2B5EF4-FFF2-40B4-BE49-F238E27FC236}">
                <a16:creationId xmlns:a16="http://schemas.microsoft.com/office/drawing/2014/main" id="{29746D0B-53B6-9641-901C-5062DD0A75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79310" y="5762431"/>
            <a:ext cx="1001371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X93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VX965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AX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R75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789879F5-6AA7-E448-8562-1A1F3B5AEEBE}"/>
              </a:ext>
            </a:extLst>
          </p:cNvPr>
          <p:cNvSpPr txBox="1"/>
          <p:nvPr/>
        </p:nvSpPr>
        <p:spPr>
          <a:xfrm>
            <a:off x="201440" y="4664556"/>
            <a:ext cx="394883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Remarque :</a:t>
            </a:r>
          </a:p>
          <a:p>
            <a:r>
              <a:rPr lang="fr-FR" dirty="0"/>
              <a:t>Si votre partenaire ne rejoue pas</a:t>
            </a:r>
          </a:p>
          <a:p>
            <a:r>
              <a:rPr lang="fr-FR" dirty="0"/>
              <a:t>Pique, le déclarant gagne son contrat. </a:t>
            </a:r>
          </a:p>
        </p:txBody>
      </p:sp>
    </p:spTree>
    <p:extLst>
      <p:ext uri="{BB962C8B-B14F-4D97-AF65-F5344CB8AC3E}">
        <p14:creationId xmlns:p14="http://schemas.microsoft.com/office/powerpoint/2010/main" val="2248780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8" grpId="0" animBg="1"/>
      <p:bldP spid="39" grpId="0" animBg="1"/>
      <p:bldP spid="40" grpId="0" animBg="1"/>
      <p:bldP spid="41" grpId="0" animBg="1"/>
      <p:bldP spid="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B5E34495-2B8C-574B-9A39-40D2DDF153C1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15</a:t>
            </a:fld>
            <a:endParaRPr kumimoji="0" lang="en-US"/>
          </a:p>
        </p:txBody>
      </p:sp>
      <p:sp>
        <p:nvSpPr>
          <p:cNvPr id="5" name="Titre 2">
            <a:extLst>
              <a:ext uri="{FF2B5EF4-FFF2-40B4-BE49-F238E27FC236}">
                <a16:creationId xmlns:a16="http://schemas.microsoft.com/office/drawing/2014/main" id="{09115CC7-B47D-114B-8535-8AA50CD77A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440" y="-149554"/>
            <a:ext cx="8818735" cy="1219200"/>
          </a:xfrm>
        </p:spPr>
        <p:txBody>
          <a:bodyPr>
            <a:normAutofit/>
          </a:bodyPr>
          <a:lstStyle/>
          <a:p>
            <a:r>
              <a:rPr lang="fr-FR" dirty="0"/>
              <a:t>La signalisation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4387FC7-DF6C-D54B-818B-391E8EC32087}"/>
              </a:ext>
            </a:extLst>
          </p:cNvPr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5D0C90D9-86CF-7845-A2E4-D9D5E236AEAC}"/>
              </a:ext>
            </a:extLst>
          </p:cNvPr>
          <p:cNvSpPr txBox="1"/>
          <p:nvPr/>
        </p:nvSpPr>
        <p:spPr>
          <a:xfrm>
            <a:off x="3741384" y="6376090"/>
            <a:ext cx="1046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9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B67DC1E-4254-5C42-BA60-84B1E7E75089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4AC0191B-AAA7-1944-8B37-E0F643001119}"/>
              </a:ext>
            </a:extLst>
          </p:cNvPr>
          <p:cNvSpPr txBox="1"/>
          <p:nvPr/>
        </p:nvSpPr>
        <p:spPr>
          <a:xfrm>
            <a:off x="278753" y="1023000"/>
            <a:ext cx="26771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L’appel refus en premier :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56503503-4FF2-7442-9D76-DB063914741E}"/>
              </a:ext>
            </a:extLst>
          </p:cNvPr>
          <p:cNvSpPr txBox="1"/>
          <p:nvPr/>
        </p:nvSpPr>
        <p:spPr>
          <a:xfrm>
            <a:off x="201440" y="1392332"/>
            <a:ext cx="875430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Lorsque vous rejouez une couleur, on va inversez la signification d’une petite et d’une </a:t>
            </a:r>
          </a:p>
          <a:p>
            <a:r>
              <a:rPr lang="fr-FR" dirty="0"/>
              <a:t>grosse carte :</a:t>
            </a:r>
          </a:p>
          <a:p>
            <a:r>
              <a:rPr lang="fr-FR" dirty="0"/>
              <a:t>	- Petit prometteur</a:t>
            </a:r>
          </a:p>
          <a:p>
            <a:r>
              <a:rPr lang="fr-FR" dirty="0"/>
              <a:t>	- Gros dénégateur </a:t>
            </a:r>
          </a:p>
          <a:p>
            <a:r>
              <a:rPr lang="fr-FR" dirty="0"/>
              <a:t>En effet, vous souhaitez que votre partenaire rejoue de la couleur s’il prend la main.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ABFB0DD3-C4B1-384D-AD2F-89257F62694F}"/>
              </a:ext>
            </a:extLst>
          </p:cNvPr>
          <p:cNvSpPr txBox="1"/>
          <p:nvPr/>
        </p:nvSpPr>
        <p:spPr>
          <a:xfrm>
            <a:off x="278753" y="3028754"/>
            <a:ext cx="1706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Le Pair Impair :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57AF84EB-E090-4F43-B6CA-578C54591EDB}"/>
              </a:ext>
            </a:extLst>
          </p:cNvPr>
          <p:cNvSpPr txBox="1"/>
          <p:nvPr/>
        </p:nvSpPr>
        <p:spPr>
          <a:xfrm>
            <a:off x="278753" y="3386949"/>
            <a:ext cx="87543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Cette signalisation consiste à indiquer  son nombre de cartes de la couleur jouée si vous n’avez rien d ’autre à montrer. Elle doit permettre de reconstituer la main du déclarant.</a:t>
            </a:r>
          </a:p>
          <a:p>
            <a:r>
              <a:rPr lang="fr-FR" dirty="0"/>
              <a:t>Petite = Paire</a:t>
            </a:r>
          </a:p>
          <a:p>
            <a:r>
              <a:rPr lang="fr-FR" dirty="0"/>
              <a:t>Grosse = Impaire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1CC8854E-6425-C14D-AA65-F36FB9F45F48}"/>
              </a:ext>
            </a:extLst>
          </p:cNvPr>
          <p:cNvSpPr txBox="1"/>
          <p:nvPr/>
        </p:nvSpPr>
        <p:spPr>
          <a:xfrm>
            <a:off x="278752" y="4666826"/>
            <a:ext cx="87543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Voyons cela avec plusieurs types de répartition d’une couleur :</a:t>
            </a:r>
          </a:p>
          <a:p>
            <a:r>
              <a:rPr lang="fr-FR" dirty="0"/>
              <a:t>	- 2 cartes : la plus forte sauf </a:t>
            </a:r>
            <a:r>
              <a:rPr lang="fr-FR" dirty="0" err="1"/>
              <a:t>Dx</a:t>
            </a:r>
            <a:r>
              <a:rPr lang="fr-FR" dirty="0"/>
              <a:t>, </a:t>
            </a:r>
            <a:r>
              <a:rPr lang="fr-FR" dirty="0" err="1"/>
              <a:t>Rx</a:t>
            </a:r>
            <a:r>
              <a:rPr lang="fr-FR" dirty="0"/>
              <a:t> (Principe N° 1 de la signalisation)</a:t>
            </a:r>
          </a:p>
          <a:p>
            <a:r>
              <a:rPr lang="fr-FR" dirty="0"/>
              <a:t>	- 3 cartes : la plus faible</a:t>
            </a:r>
          </a:p>
          <a:p>
            <a:r>
              <a:rPr lang="fr-FR" dirty="0"/>
              <a:t>	- 4 cartes la plus forte inutile</a:t>
            </a:r>
          </a:p>
        </p:txBody>
      </p:sp>
    </p:spTree>
    <p:extLst>
      <p:ext uri="{BB962C8B-B14F-4D97-AF65-F5344CB8AC3E}">
        <p14:creationId xmlns:p14="http://schemas.microsoft.com/office/powerpoint/2010/main" val="3140247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B5E34495-2B8C-574B-9A39-40D2DDF153C1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16</a:t>
            </a:fld>
            <a:endParaRPr kumimoji="0" lang="en-US"/>
          </a:p>
        </p:txBody>
      </p:sp>
      <p:sp>
        <p:nvSpPr>
          <p:cNvPr id="5" name="Titre 2">
            <a:extLst>
              <a:ext uri="{FF2B5EF4-FFF2-40B4-BE49-F238E27FC236}">
                <a16:creationId xmlns:a16="http://schemas.microsoft.com/office/drawing/2014/main" id="{09115CC7-B47D-114B-8535-8AA50CD77A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440" y="-149554"/>
            <a:ext cx="8818735" cy="1219200"/>
          </a:xfrm>
        </p:spPr>
        <p:txBody>
          <a:bodyPr>
            <a:normAutofit/>
          </a:bodyPr>
          <a:lstStyle/>
          <a:p>
            <a:r>
              <a:rPr lang="fr-FR" dirty="0"/>
              <a:t>La signalisation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4387FC7-DF6C-D54B-818B-391E8EC32087}"/>
              </a:ext>
            </a:extLst>
          </p:cNvPr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5D0C90D9-86CF-7845-A2E4-D9D5E236AEAC}"/>
              </a:ext>
            </a:extLst>
          </p:cNvPr>
          <p:cNvSpPr txBox="1"/>
          <p:nvPr/>
        </p:nvSpPr>
        <p:spPr>
          <a:xfrm>
            <a:off x="3741384" y="6376090"/>
            <a:ext cx="1046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9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B67DC1E-4254-5C42-BA60-84B1E7E75089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4AC0191B-AAA7-1944-8B37-E0F643001119}"/>
              </a:ext>
            </a:extLst>
          </p:cNvPr>
          <p:cNvSpPr txBox="1"/>
          <p:nvPr/>
        </p:nvSpPr>
        <p:spPr>
          <a:xfrm>
            <a:off x="278753" y="1023000"/>
            <a:ext cx="24940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Exemple d’application :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ABFB0DD3-C4B1-384D-AD2F-89257F62694F}"/>
              </a:ext>
            </a:extLst>
          </p:cNvPr>
          <p:cNvSpPr txBox="1"/>
          <p:nvPr/>
        </p:nvSpPr>
        <p:spPr>
          <a:xfrm>
            <a:off x="118677" y="3584961"/>
            <a:ext cx="28142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La Règle de Michel </a:t>
            </a:r>
            <a:r>
              <a:rPr lang="fr-FR" dirty="0" err="1">
                <a:solidFill>
                  <a:srgbClr val="FFFF00"/>
                </a:solidFill>
              </a:rPr>
              <a:t>Bessis</a:t>
            </a:r>
            <a:r>
              <a:rPr lang="fr-FR" dirty="0">
                <a:solidFill>
                  <a:srgbClr val="FFFF00"/>
                </a:solidFill>
              </a:rPr>
              <a:t> :</a:t>
            </a: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B59F2573-5AC0-DE45-B7C2-4141066786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3497" y="1107697"/>
            <a:ext cx="1016000" cy="1016000"/>
          </a:xfrm>
          <a:prstGeom prst="rect">
            <a:avLst/>
          </a:prstGeom>
        </p:spPr>
      </p:pic>
      <p:sp>
        <p:nvSpPr>
          <p:cNvPr id="13" name="Text Box 1">
            <a:extLst>
              <a:ext uri="{FF2B5EF4-FFF2-40B4-BE49-F238E27FC236}">
                <a16:creationId xmlns:a16="http://schemas.microsoft.com/office/drawing/2014/main" id="{99E6275D-2F24-D049-8398-7363259EB6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13497" y="168610"/>
            <a:ext cx="1001371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X64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65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652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RDV85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4" name="Text Box 1">
            <a:extLst>
              <a:ext uri="{FF2B5EF4-FFF2-40B4-BE49-F238E27FC236}">
                <a16:creationId xmlns:a16="http://schemas.microsoft.com/office/drawing/2014/main" id="{C91BF0B4-F745-8C49-8373-8EC1AFC530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20205" y="1181503"/>
            <a:ext cx="1001371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D832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DX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DX83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A62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799A5167-6230-E841-B6BF-990B7A7C68D7}"/>
              </a:ext>
            </a:extLst>
          </p:cNvPr>
          <p:cNvSpPr txBox="1"/>
          <p:nvPr/>
        </p:nvSpPr>
        <p:spPr>
          <a:xfrm>
            <a:off x="105424" y="3975433"/>
            <a:ext cx="8926611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i="1" dirty="0"/>
              <a:t>Lorsqu’il </a:t>
            </a:r>
            <a:r>
              <a:rPr lang="fr-FR" b="1" i="1" u="sng" dirty="0">
                <a:solidFill>
                  <a:srgbClr val="FFFF00"/>
                </a:solidFill>
              </a:rPr>
              <a:t>manque 3 cartes inférieures</a:t>
            </a:r>
            <a:r>
              <a:rPr lang="fr-FR" b="1" i="1" dirty="0">
                <a:solidFill>
                  <a:srgbClr val="FFFF00"/>
                </a:solidFill>
              </a:rPr>
              <a:t> </a:t>
            </a:r>
            <a:r>
              <a:rPr lang="fr-FR" b="1" i="1" dirty="0"/>
              <a:t>à celle fournie par le partenaire, celui-ci </a:t>
            </a:r>
          </a:p>
          <a:p>
            <a:r>
              <a:rPr lang="fr-FR" b="1" i="1" dirty="0"/>
              <a:t>vient de jouer une </a:t>
            </a:r>
            <a:r>
              <a:rPr lang="fr-FR" b="1" i="1" u="sng" dirty="0">
                <a:solidFill>
                  <a:srgbClr val="FFFF00"/>
                </a:solidFill>
              </a:rPr>
              <a:t>grosse carte</a:t>
            </a:r>
            <a:endParaRPr lang="fr-FR" dirty="0">
              <a:solidFill>
                <a:srgbClr val="FFFF00"/>
              </a:solidFill>
            </a:endParaRPr>
          </a:p>
          <a:p>
            <a:r>
              <a:rPr lang="fr-FR" b="1" i="1" dirty="0"/>
              <a:t>Lorsqu’il </a:t>
            </a:r>
            <a:r>
              <a:rPr lang="fr-FR" b="1" i="1" u="sng" dirty="0">
                <a:solidFill>
                  <a:srgbClr val="FFFF00"/>
                </a:solidFill>
              </a:rPr>
              <a:t>manque 2 cartes inférieures</a:t>
            </a:r>
            <a:r>
              <a:rPr lang="fr-FR" b="1" i="1" dirty="0">
                <a:solidFill>
                  <a:srgbClr val="FFFF00"/>
                </a:solidFill>
              </a:rPr>
              <a:t> </a:t>
            </a:r>
            <a:r>
              <a:rPr lang="fr-FR" b="1" i="1" dirty="0"/>
              <a:t>à celle fournie par le partenaire, celui-ci </a:t>
            </a:r>
          </a:p>
          <a:p>
            <a:r>
              <a:rPr lang="fr-FR" b="1" i="1" dirty="0"/>
              <a:t>vient </a:t>
            </a:r>
            <a:r>
              <a:rPr lang="fr-FR" b="1" i="1" u="sng" dirty="0">
                <a:solidFill>
                  <a:srgbClr val="FFFF00"/>
                </a:solidFill>
              </a:rPr>
              <a:t>plutôt</a:t>
            </a:r>
            <a:r>
              <a:rPr lang="fr-FR" b="1" i="1" dirty="0"/>
              <a:t> de jouer une </a:t>
            </a:r>
            <a:r>
              <a:rPr lang="fr-FR" b="1" i="1" u="sng" dirty="0">
                <a:solidFill>
                  <a:srgbClr val="FFFF00"/>
                </a:solidFill>
              </a:rPr>
              <a:t>grosse carte</a:t>
            </a:r>
            <a:endParaRPr lang="fr-FR" dirty="0">
              <a:solidFill>
                <a:srgbClr val="FFFF00"/>
              </a:solidFill>
            </a:endParaRPr>
          </a:p>
          <a:p>
            <a:r>
              <a:rPr lang="fr-FR" b="1" i="1" dirty="0"/>
              <a:t>Lorsqu’il </a:t>
            </a:r>
            <a:r>
              <a:rPr lang="fr-FR" b="1" i="1" u="sng" dirty="0">
                <a:solidFill>
                  <a:srgbClr val="FFFF00"/>
                </a:solidFill>
              </a:rPr>
              <a:t>manque 1 carte inférieure</a:t>
            </a:r>
            <a:r>
              <a:rPr lang="fr-FR" b="1" i="1" dirty="0"/>
              <a:t> à celle fournie par le partenaire, celui-ci vient </a:t>
            </a:r>
          </a:p>
          <a:p>
            <a:r>
              <a:rPr lang="fr-FR" b="1" i="1" dirty="0"/>
              <a:t>de jouer </a:t>
            </a:r>
            <a:r>
              <a:rPr lang="fr-FR" b="1" i="1" dirty="0">
                <a:solidFill>
                  <a:srgbClr val="FFFF00"/>
                </a:solidFill>
              </a:rPr>
              <a:t>plutôt </a:t>
            </a:r>
            <a:r>
              <a:rPr lang="fr-FR" b="1" i="1" dirty="0"/>
              <a:t>une </a:t>
            </a:r>
            <a:r>
              <a:rPr lang="fr-FR" b="1" i="1" u="sng" dirty="0">
                <a:solidFill>
                  <a:srgbClr val="FFFF00"/>
                </a:solidFill>
              </a:rPr>
              <a:t>petite carte</a:t>
            </a:r>
            <a:endParaRPr lang="fr-FR" dirty="0">
              <a:solidFill>
                <a:srgbClr val="FFFF00"/>
              </a:solidFill>
            </a:endParaRPr>
          </a:p>
          <a:p>
            <a:r>
              <a:rPr lang="fr-FR" b="1" i="1" dirty="0"/>
              <a:t>Lorsqu’</a:t>
            </a:r>
            <a:r>
              <a:rPr lang="fr-FR" b="1" i="1" u="sng" dirty="0">
                <a:solidFill>
                  <a:srgbClr val="FFFF00"/>
                </a:solidFill>
              </a:rPr>
              <a:t>aucune carte inférieure</a:t>
            </a:r>
            <a:r>
              <a:rPr lang="fr-FR" b="1" i="1" dirty="0">
                <a:solidFill>
                  <a:srgbClr val="FFFF00"/>
                </a:solidFill>
              </a:rPr>
              <a:t> </a:t>
            </a:r>
            <a:r>
              <a:rPr lang="fr-FR" b="1" i="1" dirty="0"/>
              <a:t>à celle fournie par le partenaire n’est manquante,</a:t>
            </a:r>
          </a:p>
          <a:p>
            <a:r>
              <a:rPr lang="fr-FR" b="1" i="1" dirty="0"/>
              <a:t>celui-ci vient de jouer </a:t>
            </a:r>
            <a:r>
              <a:rPr lang="fr-FR" b="1" i="1" u="sng" dirty="0">
                <a:solidFill>
                  <a:srgbClr val="FFFF00"/>
                </a:solidFill>
              </a:rPr>
              <a:t>évidemment </a:t>
            </a:r>
            <a:r>
              <a:rPr lang="fr-FR" b="1" i="1" dirty="0"/>
              <a:t> une </a:t>
            </a:r>
            <a:r>
              <a:rPr lang="fr-FR" b="1" i="1" u="sng" dirty="0">
                <a:solidFill>
                  <a:srgbClr val="FFFF00"/>
                </a:solidFill>
              </a:rPr>
              <a:t>petite carte</a:t>
            </a:r>
            <a:endParaRPr lang="fr-FR" dirty="0">
              <a:solidFill>
                <a:srgbClr val="FFFF00"/>
              </a:solidFill>
            </a:endParaRPr>
          </a:p>
          <a:p>
            <a:endParaRPr lang="fr-FR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B98DC63-5734-0F42-A615-7DA5168379CD}"/>
              </a:ext>
            </a:extLst>
          </p:cNvPr>
          <p:cNvSpPr/>
          <p:nvPr/>
        </p:nvSpPr>
        <p:spPr>
          <a:xfrm>
            <a:off x="2396714" y="1374509"/>
            <a:ext cx="362087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92D050"/>
                </a:solidFill>
              </a:rPr>
              <a:t>Sud	</a:t>
            </a:r>
            <a:r>
              <a:rPr lang="fr-FR" dirty="0">
                <a:solidFill>
                  <a:srgbClr val="FF0000"/>
                </a:solidFill>
              </a:rPr>
              <a:t>Ouest	</a:t>
            </a:r>
            <a:r>
              <a:rPr lang="fr-FR" dirty="0">
                <a:solidFill>
                  <a:srgbClr val="92D050"/>
                </a:solidFill>
              </a:rPr>
              <a:t>Nord	</a:t>
            </a:r>
            <a:r>
              <a:rPr lang="fr-FR" dirty="0">
                <a:solidFill>
                  <a:srgbClr val="FF0000"/>
                </a:solidFill>
              </a:rPr>
              <a:t>Est</a:t>
            </a:r>
          </a:p>
          <a:p>
            <a:r>
              <a:rPr lang="fr-FR" b="1" dirty="0">
                <a:sym typeface="Symbol"/>
              </a:rPr>
              <a:t>2SA	 passe	3SA	Fin</a:t>
            </a:r>
            <a:endParaRPr 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3E5710A7-B064-F347-A7D4-EA85B25643FF}"/>
              </a:ext>
            </a:extLst>
          </p:cNvPr>
          <p:cNvSpPr txBox="1"/>
          <p:nvPr/>
        </p:nvSpPr>
        <p:spPr>
          <a:xfrm>
            <a:off x="105424" y="2139137"/>
            <a:ext cx="87638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Votre partenaire entame du 3 de cœur, vous mettez la dame (la plus forte en troisième),</a:t>
            </a:r>
          </a:p>
          <a:p>
            <a:r>
              <a:rPr lang="fr-FR" dirty="0"/>
              <a:t>prise du Roi. Le déclarant joue Trèfle pour le Roi : prenez vous ?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DEBBB161-E018-F342-91E8-4AB5FD5EF990}"/>
              </a:ext>
            </a:extLst>
          </p:cNvPr>
          <p:cNvSpPr txBox="1"/>
          <p:nvPr/>
        </p:nvSpPr>
        <p:spPr>
          <a:xfrm>
            <a:off x="105424" y="2808240"/>
            <a:ext cx="91416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C000"/>
                </a:solidFill>
              </a:rPr>
              <a:t>Cela dépend de la carte de votre partenaire qui doit vous indiquer son nombre de cartes. La</a:t>
            </a:r>
          </a:p>
          <a:p>
            <a:r>
              <a:rPr lang="fr-FR" dirty="0">
                <a:solidFill>
                  <a:srgbClr val="FFC000"/>
                </a:solidFill>
              </a:rPr>
              <a:t>réussite de ce contrat dépend du nombre de levées réalisées à Trèfle par le déclarant.</a:t>
            </a:r>
          </a:p>
        </p:txBody>
      </p:sp>
    </p:spTree>
    <p:extLst>
      <p:ext uri="{BB962C8B-B14F-4D97-AF65-F5344CB8AC3E}">
        <p14:creationId xmlns:p14="http://schemas.microsoft.com/office/powerpoint/2010/main" val="3745498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D482816A-C6E8-B94C-A44E-9B2163A1BD66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17</a:t>
            </a:fld>
            <a:endParaRPr kumimoji="0" lang="en-US" dirty="0"/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8E71E985-C885-F749-B2AC-783E43751C66}"/>
              </a:ext>
            </a:extLst>
          </p:cNvPr>
          <p:cNvSpPr txBox="1"/>
          <p:nvPr/>
        </p:nvSpPr>
        <p:spPr>
          <a:xfrm>
            <a:off x="3741384" y="6376090"/>
            <a:ext cx="1046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9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DDB8ACE6-1D59-C544-AA28-639926618037}"/>
              </a:ext>
            </a:extLst>
          </p:cNvPr>
          <p:cNvSpPr txBox="1"/>
          <p:nvPr/>
        </p:nvSpPr>
        <p:spPr>
          <a:xfrm>
            <a:off x="278753" y="1023000"/>
            <a:ext cx="24068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L’appel de préférence :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D4943AE2-5886-D24E-B9D5-F6E53980A7AF}"/>
              </a:ext>
            </a:extLst>
          </p:cNvPr>
          <p:cNvSpPr txBox="1"/>
          <p:nvPr/>
        </p:nvSpPr>
        <p:spPr>
          <a:xfrm>
            <a:off x="394607" y="1407777"/>
            <a:ext cx="832076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dirty="0"/>
              <a:t>L’appel de préférence constitue une dérogation aux conventions énoncées jusqu’ici.</a:t>
            </a:r>
          </a:p>
          <a:p>
            <a:pPr algn="just"/>
            <a:r>
              <a:rPr lang="fr-FR" dirty="0"/>
              <a:t>Il a été crée initialement pour le cas ou un défenseur donne une coupe au partenaire . Celui ci , après avoir coupé , va en général chercher à rendre la main à son partenaire,  pour pouvoir couper une seconde fois. Il va avoir le choix entre les deux autres couleurs (autre que l’atout et la couleur que votre partenaire coupe).</a:t>
            </a:r>
          </a:p>
        </p:txBody>
      </p:sp>
      <p:sp>
        <p:nvSpPr>
          <p:cNvPr id="36" name="Titre 2">
            <a:extLst>
              <a:ext uri="{FF2B5EF4-FFF2-40B4-BE49-F238E27FC236}">
                <a16:creationId xmlns:a16="http://schemas.microsoft.com/office/drawing/2014/main" id="{DE8CD198-76A1-3A43-976A-A89429BB2DB4}"/>
              </a:ext>
            </a:extLst>
          </p:cNvPr>
          <p:cNvSpPr txBox="1">
            <a:spLocks/>
          </p:cNvSpPr>
          <p:nvPr/>
        </p:nvSpPr>
        <p:spPr>
          <a:xfrm>
            <a:off x="201440" y="-149554"/>
            <a:ext cx="8818735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La signalisation</a:t>
            </a: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F5034B97-8BC7-BD4A-A8DC-5793F7595EDD}"/>
              </a:ext>
            </a:extLst>
          </p:cNvPr>
          <p:cNvSpPr txBox="1"/>
          <p:nvPr/>
        </p:nvSpPr>
        <p:spPr>
          <a:xfrm>
            <a:off x="201440" y="4320217"/>
            <a:ext cx="3000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Voyons cela sur un exemple :</a:t>
            </a: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416BB544-84AA-C944-9F2C-5904E20DB1A0}"/>
              </a:ext>
            </a:extLst>
          </p:cNvPr>
          <p:cNvSpPr txBox="1"/>
          <p:nvPr/>
        </p:nvSpPr>
        <p:spPr>
          <a:xfrm>
            <a:off x="201440" y="2960881"/>
            <a:ext cx="40277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Le principe de cet appel de préférence :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9A6CE820-14CF-9D49-A9B9-18341DFC7EA1}"/>
              </a:ext>
            </a:extLst>
          </p:cNvPr>
          <p:cNvSpPr txBox="1"/>
          <p:nvPr/>
        </p:nvSpPr>
        <p:spPr>
          <a:xfrm>
            <a:off x="394607" y="3478390"/>
            <a:ext cx="65945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Une grosse carte indique un retour dans la couleur la plus chère</a:t>
            </a:r>
          </a:p>
          <a:p>
            <a:r>
              <a:rPr lang="fr-FR" dirty="0"/>
              <a:t>Une petite carte indique un retour dans la couleur la moins chère</a:t>
            </a:r>
          </a:p>
        </p:txBody>
      </p:sp>
      <p:pic>
        <p:nvPicPr>
          <p:cNvPr id="40" name="Image 39">
            <a:extLst>
              <a:ext uri="{FF2B5EF4-FFF2-40B4-BE49-F238E27FC236}">
                <a16:creationId xmlns:a16="http://schemas.microsoft.com/office/drawing/2014/main" id="{C1202829-DD51-8947-991E-80BF1BF9D2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3897" y="5288897"/>
            <a:ext cx="1016000" cy="1016000"/>
          </a:xfrm>
          <a:prstGeom prst="rect">
            <a:avLst/>
          </a:prstGeom>
        </p:spPr>
      </p:pic>
      <p:sp>
        <p:nvSpPr>
          <p:cNvPr id="41" name="Text Box 1">
            <a:extLst>
              <a:ext uri="{FF2B5EF4-FFF2-40B4-BE49-F238E27FC236}">
                <a16:creationId xmlns:a16="http://schemas.microsoft.com/office/drawing/2014/main" id="{CFC60DB5-E6AA-5141-A548-9A10DCCFC6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03897" y="4349810"/>
            <a:ext cx="1001371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A862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RDV53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R53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2" name="Text Box 1">
            <a:extLst>
              <a:ext uri="{FF2B5EF4-FFF2-40B4-BE49-F238E27FC236}">
                <a16:creationId xmlns:a16="http://schemas.microsoft.com/office/drawing/2014/main" id="{9D768F3E-80B0-8F4C-9534-42CD06748E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10605" y="5362703"/>
            <a:ext cx="1001371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95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AV97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A962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986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5196CD5C-3603-634B-B92D-65CB301DD196}"/>
              </a:ext>
            </a:extLst>
          </p:cNvPr>
          <p:cNvSpPr/>
          <p:nvPr/>
        </p:nvSpPr>
        <p:spPr>
          <a:xfrm>
            <a:off x="1108927" y="4702550"/>
            <a:ext cx="380421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92D050"/>
                </a:solidFill>
              </a:rPr>
              <a:t>Sud	</a:t>
            </a:r>
            <a:r>
              <a:rPr lang="fr-FR" dirty="0">
                <a:solidFill>
                  <a:srgbClr val="FF0000"/>
                </a:solidFill>
              </a:rPr>
              <a:t>Ouest	</a:t>
            </a:r>
            <a:r>
              <a:rPr lang="fr-FR" dirty="0">
                <a:solidFill>
                  <a:srgbClr val="92D050"/>
                </a:solidFill>
              </a:rPr>
              <a:t>Nord	</a:t>
            </a:r>
            <a:r>
              <a:rPr lang="fr-FR" dirty="0">
                <a:solidFill>
                  <a:srgbClr val="FF0000"/>
                </a:solidFill>
              </a:rPr>
              <a:t>Est</a:t>
            </a:r>
          </a:p>
          <a:p>
            <a:r>
              <a:rPr lang="fr-FR" b="1" dirty="0">
                <a:sym typeface="Symbol"/>
              </a:rPr>
              <a:t>		1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</a:t>
            </a:r>
            <a:r>
              <a:rPr lang="fr-FR" b="1" dirty="0">
                <a:sym typeface="Symbol"/>
              </a:rPr>
              <a:t>	 passe</a:t>
            </a:r>
          </a:p>
          <a:p>
            <a:r>
              <a:rPr lang="fr-FR" b="1" dirty="0">
                <a:sym typeface="Symbol"/>
              </a:rPr>
              <a:t>1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 </a:t>
            </a:r>
            <a:r>
              <a:rPr lang="fr-FR" b="1" dirty="0">
                <a:sym typeface="Symbol"/>
              </a:rPr>
              <a:t>	 passe 	2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	</a:t>
            </a:r>
            <a:r>
              <a:rPr lang="fr-FR" b="1" dirty="0">
                <a:sym typeface="Symbol"/>
              </a:rPr>
              <a:t> passe</a:t>
            </a:r>
          </a:p>
          <a:p>
            <a:r>
              <a:rPr lang="fr-FR" b="1" dirty="0">
                <a:sym typeface="Symbol"/>
              </a:rPr>
              <a:t>4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fr-FR" b="1" dirty="0">
                <a:sym typeface="Symbol"/>
              </a:rPr>
              <a:t>	Fin</a:t>
            </a:r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2D215347-0843-5F40-B4BB-9C3B31A28324}"/>
              </a:ext>
            </a:extLst>
          </p:cNvPr>
          <p:cNvSpPr txBox="1"/>
          <p:nvPr/>
        </p:nvSpPr>
        <p:spPr>
          <a:xfrm>
            <a:off x="548640" y="5948413"/>
            <a:ext cx="32543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Votre partenaire entame du 8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65039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ZoneTexte 16">
            <a:extLst>
              <a:ext uri="{FF2B5EF4-FFF2-40B4-BE49-F238E27FC236}">
                <a16:creationId xmlns:a16="http://schemas.microsoft.com/office/drawing/2014/main" id="{FBBDA964-1B62-9341-9EDE-1FD234154B57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11F5CB8-C354-FA49-916F-B1440EBDB2C4}"/>
              </a:ext>
            </a:extLst>
          </p:cNvPr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18CF1FA6-BE2E-9944-B2B4-330DDAF9C9E3}"/>
              </a:ext>
            </a:extLst>
          </p:cNvPr>
          <p:cNvSpPr txBox="1"/>
          <p:nvPr/>
        </p:nvSpPr>
        <p:spPr>
          <a:xfrm>
            <a:off x="3741384" y="6376090"/>
            <a:ext cx="1046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9</a:t>
            </a:r>
          </a:p>
        </p:txBody>
      </p:sp>
      <p:sp>
        <p:nvSpPr>
          <p:cNvPr id="29" name="Titre 2">
            <a:extLst>
              <a:ext uri="{FF2B5EF4-FFF2-40B4-BE49-F238E27FC236}">
                <a16:creationId xmlns:a16="http://schemas.microsoft.com/office/drawing/2014/main" id="{0994B7FB-372F-3A41-AED7-1215729E5B1D}"/>
              </a:ext>
            </a:extLst>
          </p:cNvPr>
          <p:cNvSpPr txBox="1">
            <a:spLocks/>
          </p:cNvSpPr>
          <p:nvPr/>
        </p:nvSpPr>
        <p:spPr>
          <a:xfrm>
            <a:off x="201440" y="-149554"/>
            <a:ext cx="8818735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La signalisation</a:t>
            </a: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648EE4E5-442C-9446-99FB-160DBB4D7C14}"/>
              </a:ext>
            </a:extLst>
          </p:cNvPr>
          <p:cNvSpPr txBox="1"/>
          <p:nvPr/>
        </p:nvSpPr>
        <p:spPr>
          <a:xfrm>
            <a:off x="278753" y="1023000"/>
            <a:ext cx="19677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Que faites vous ? </a:t>
            </a:r>
          </a:p>
        </p:txBody>
      </p:sp>
      <p:pic>
        <p:nvPicPr>
          <p:cNvPr id="37" name="Image 36">
            <a:extLst>
              <a:ext uri="{FF2B5EF4-FFF2-40B4-BE49-F238E27FC236}">
                <a16:creationId xmlns:a16="http://schemas.microsoft.com/office/drawing/2014/main" id="{45919DC9-D155-E141-9DF0-614628B731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7953" y="1962087"/>
            <a:ext cx="1016000" cy="1016000"/>
          </a:xfrm>
          <a:prstGeom prst="rect">
            <a:avLst/>
          </a:prstGeom>
        </p:spPr>
      </p:pic>
      <p:sp>
        <p:nvSpPr>
          <p:cNvPr id="38" name="Text Box 1">
            <a:extLst>
              <a:ext uri="{FF2B5EF4-FFF2-40B4-BE49-F238E27FC236}">
                <a16:creationId xmlns:a16="http://schemas.microsoft.com/office/drawing/2014/main" id="{1A1005F8-BAED-6545-8E05-78A98BD945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7953" y="1023000"/>
            <a:ext cx="1001371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A862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RDV53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R53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9" name="Text Box 1">
            <a:extLst>
              <a:ext uri="{FF2B5EF4-FFF2-40B4-BE49-F238E27FC236}">
                <a16:creationId xmlns:a16="http://schemas.microsoft.com/office/drawing/2014/main" id="{B286C090-E4FA-8044-A36E-8D36DBD612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94661" y="2035893"/>
            <a:ext cx="1001371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95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AV97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A962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986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BDC9C22B-EA1D-6D4C-9CDE-40601F012E68}"/>
              </a:ext>
            </a:extLst>
          </p:cNvPr>
          <p:cNvSpPr txBox="1"/>
          <p:nvPr/>
        </p:nvSpPr>
        <p:spPr>
          <a:xfrm>
            <a:off x="201440" y="1491868"/>
            <a:ext cx="42918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Le déclarant met le 3 de Carreau du mort.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B1A65920-73FA-1346-B953-ACC7DA872ADD}"/>
              </a:ext>
            </a:extLst>
          </p:cNvPr>
          <p:cNvSpPr txBox="1"/>
          <p:nvPr/>
        </p:nvSpPr>
        <p:spPr>
          <a:xfrm>
            <a:off x="278753" y="1960736"/>
            <a:ext cx="413170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Vous êtes clairement dans une situation</a:t>
            </a:r>
          </a:p>
          <a:p>
            <a:r>
              <a:rPr lang="fr-FR" dirty="0"/>
              <a:t>d’appel de préférence, votre partenaire</a:t>
            </a:r>
          </a:p>
          <a:p>
            <a:r>
              <a:rPr lang="fr-FR" dirty="0"/>
              <a:t>devant être singleton dans la couleur.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6F1A54B1-8DD8-A44D-B891-9A28F3BAEAD5}"/>
              </a:ext>
            </a:extLst>
          </p:cNvPr>
          <p:cNvSpPr txBox="1"/>
          <p:nvPr/>
        </p:nvSpPr>
        <p:spPr>
          <a:xfrm>
            <a:off x="278753" y="3065059"/>
            <a:ext cx="816499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fr-FR" dirty="0"/>
              <a:t>Vous prenez donc de l’As et rejouez le 9 de Carreau (Appel pour la plus chère).</a:t>
            </a:r>
          </a:p>
          <a:p>
            <a:pPr algn="just"/>
            <a:r>
              <a:rPr lang="fr-FR" dirty="0"/>
              <a:t>Si vous aviez eu l’As de Trèfle en lieu et place de celui de Cœur, vous auriez rejoué</a:t>
            </a:r>
          </a:p>
          <a:p>
            <a:pPr algn="just"/>
            <a:r>
              <a:rPr lang="fr-FR" dirty="0"/>
              <a:t>le 2 de Carreau.</a:t>
            </a:r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751957F1-6197-CC41-917D-8178292B10FF}"/>
              </a:ext>
            </a:extLst>
          </p:cNvPr>
          <p:cNvSpPr txBox="1"/>
          <p:nvPr/>
        </p:nvSpPr>
        <p:spPr>
          <a:xfrm>
            <a:off x="278753" y="4075361"/>
            <a:ext cx="25576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Autre cas d’application :</a:t>
            </a:r>
          </a:p>
        </p:txBody>
      </p:sp>
      <p:sp>
        <p:nvSpPr>
          <p:cNvPr id="41" name="Espace réservé du numéro de diapositive 1">
            <a:extLst>
              <a:ext uri="{FF2B5EF4-FFF2-40B4-BE49-F238E27FC236}">
                <a16:creationId xmlns:a16="http://schemas.microsoft.com/office/drawing/2014/main" id="{5800C1AD-699D-2747-9DE8-CEB87F720027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8410575" y="6181531"/>
            <a:ext cx="609600" cy="457200"/>
          </a:xfrm>
        </p:spPr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18</a:t>
            </a:fld>
            <a:endParaRPr kumimoji="0" lang="en-US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5712AD59-B361-E840-B85E-18191DDF3343}"/>
              </a:ext>
            </a:extLst>
          </p:cNvPr>
          <p:cNvSpPr txBox="1"/>
          <p:nvPr/>
        </p:nvSpPr>
        <p:spPr>
          <a:xfrm>
            <a:off x="278754" y="4638907"/>
            <a:ext cx="855681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dirty="0"/>
              <a:t>L’appel de préférence peut s’appliquer dans tous les cas ou le partenaire risque d’avoir</a:t>
            </a:r>
          </a:p>
          <a:p>
            <a:pPr algn="just"/>
            <a:r>
              <a:rPr lang="fr-FR" dirty="0"/>
              <a:t>immédiatement (ou plus tard) le choix entre deux couleurs pour contre attaquer.</a:t>
            </a:r>
          </a:p>
          <a:p>
            <a:pPr algn="just"/>
            <a:r>
              <a:rPr lang="fr-FR" dirty="0"/>
              <a:t>Dans un premier temps je vous conseille de l’utiliser dans deux cas :</a:t>
            </a:r>
          </a:p>
          <a:p>
            <a:pPr algn="just"/>
            <a:r>
              <a:rPr lang="fr-FR" dirty="0"/>
              <a:t>	- Lorsque vous donnez une coupe à votre partenaire</a:t>
            </a:r>
          </a:p>
          <a:p>
            <a:pPr algn="just"/>
            <a:r>
              <a:rPr lang="fr-FR" dirty="0"/>
              <a:t>	- Lorsque , dans un contrat à l’atout, votre partenaire a entamé dans une couleur où le mort est singleton.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23214835-7AE0-9044-8A45-1A8CEC15DAB6}"/>
              </a:ext>
            </a:extLst>
          </p:cNvPr>
          <p:cNvSpPr txBox="1"/>
          <p:nvPr/>
        </p:nvSpPr>
        <p:spPr>
          <a:xfrm>
            <a:off x="4410461" y="2273505"/>
            <a:ext cx="481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8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80057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CBE2255E-59A9-F749-981D-C70B33F78921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19</a:t>
            </a:fld>
            <a:endParaRPr kumimoji="0" lang="en-US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ABFDCFAC-9BF3-5144-BADC-4BD9936B2E41}"/>
              </a:ext>
            </a:extLst>
          </p:cNvPr>
          <p:cNvSpPr txBox="1"/>
          <p:nvPr/>
        </p:nvSpPr>
        <p:spPr>
          <a:xfrm>
            <a:off x="343302" y="460046"/>
            <a:ext cx="1177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/>
              <a:t>Donne 1 :</a:t>
            </a:r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9B3C0DFC-777D-6F4B-A456-80B4DF22679B}"/>
              </a:ext>
            </a:extLst>
          </p:cNvPr>
          <p:cNvSpPr txBox="1"/>
          <p:nvPr/>
        </p:nvSpPr>
        <p:spPr>
          <a:xfrm>
            <a:off x="326725" y="3902864"/>
            <a:ext cx="56673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/>
              <a:t>Donne 2 :</a:t>
            </a:r>
            <a:r>
              <a:rPr lang="fr-FR" dirty="0"/>
              <a:t> Sud joue 3SA sur l’entame du Valet de Trèfle.</a:t>
            </a:r>
          </a:p>
          <a:p>
            <a:r>
              <a:rPr lang="fr-FR" dirty="0"/>
              <a:t>Comment comptez vous défendre?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5795A680-338A-9849-AAE4-D84C74E4EE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2575" y="1455588"/>
            <a:ext cx="1016000" cy="1016000"/>
          </a:xfrm>
          <a:prstGeom prst="rect">
            <a:avLst/>
          </a:prstGeom>
        </p:spPr>
      </p:pic>
      <p:sp>
        <p:nvSpPr>
          <p:cNvPr id="8" name="Text Box 1">
            <a:extLst>
              <a:ext uri="{FF2B5EF4-FFF2-40B4-BE49-F238E27FC236}">
                <a16:creationId xmlns:a16="http://schemas.microsoft.com/office/drawing/2014/main" id="{65A4162E-F2D0-E240-A978-30B61E0C1A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1171" y="450418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rgbClr val="000000"/>
                </a:solidFill>
              </a:rPr>
              <a:t>7543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8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84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RDV854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9" name="Text Box 1">
            <a:extLst>
              <a:ext uri="{FF2B5EF4-FFF2-40B4-BE49-F238E27FC236}">
                <a16:creationId xmlns:a16="http://schemas.microsoft.com/office/drawing/2014/main" id="{61786F7F-F99B-C34A-BEE5-AB517217D5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03966" y="1544488"/>
            <a:ext cx="841845" cy="8382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rgbClr val="000000"/>
                </a:solidFill>
                <a:ea typeface="ÇlÇr ñæí©" charset="0"/>
              </a:rPr>
              <a:t>862</a:t>
            </a:r>
          </a:p>
          <a:p>
            <a:pPr lvl="0"/>
            <a:r>
              <a:rPr lang="en-GB" sz="1100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lang="en-GB" sz="1100" b="1" dirty="0">
                <a:solidFill>
                  <a:srgbClr val="FF0000"/>
                </a:solidFill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FF0000"/>
                </a:solidFill>
                <a:ea typeface="ÇlÇr ñæí©" charset="0"/>
              </a:rPr>
              <a:t>9753</a:t>
            </a:r>
          </a:p>
          <a:p>
            <a:pPr lvl="0"/>
            <a:r>
              <a:rPr lang="en-GB" sz="1100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lang="en-GB" sz="1100" b="1" dirty="0">
                <a:solidFill>
                  <a:srgbClr val="FF0000"/>
                </a:solidFill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FF0000"/>
                </a:solidFill>
                <a:ea typeface="ÇlÇr ñæí©" charset="0"/>
              </a:rPr>
              <a:t>A9632</a:t>
            </a:r>
            <a:endParaRPr lang="en-GB" sz="1100" dirty="0">
              <a:solidFill>
                <a:srgbClr val="FF0000"/>
              </a:solidFill>
              <a:latin typeface="Times New Roman" charset="0"/>
              <a:ea typeface="ÇlÇr ñæí©" charset="0"/>
            </a:endParaRPr>
          </a:p>
          <a:p>
            <a:pPr lvl="0"/>
            <a:r>
              <a:rPr lang="en-GB" sz="1100" b="1" dirty="0">
                <a:solidFill>
                  <a:srgbClr val="000000"/>
                </a:solidFill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lang="en-GB" sz="1100" b="1" dirty="0">
                <a:solidFill>
                  <a:srgbClr val="000000"/>
                </a:solidFill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000000"/>
                </a:solidFill>
                <a:ea typeface="ÇlÇr ñæí©" charset="0"/>
              </a:rPr>
              <a:t>3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C4688D78-2963-4742-A76E-E1037371CBAF}"/>
              </a:ext>
            </a:extLst>
          </p:cNvPr>
          <p:cNvSpPr txBox="1"/>
          <p:nvPr/>
        </p:nvSpPr>
        <p:spPr>
          <a:xfrm>
            <a:off x="486888" y="2314089"/>
            <a:ext cx="516987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Mise sur la voie :</a:t>
            </a:r>
          </a:p>
          <a:p>
            <a:r>
              <a:rPr lang="fr-FR" dirty="0"/>
              <a:t>Est détient soit l’As de Cœur, soit le Roi de Carreau</a:t>
            </a:r>
          </a:p>
          <a:p>
            <a:r>
              <a:rPr lang="fr-FR" dirty="0"/>
              <a:t>Quelle carte rejouez vous?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F6AEEA5C-6CE3-B14D-A286-91A3ACCFE0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5096" y="5029874"/>
            <a:ext cx="1016000" cy="1016000"/>
          </a:xfrm>
          <a:prstGeom prst="rect">
            <a:avLst/>
          </a:prstGeom>
        </p:spPr>
      </p:pic>
      <p:sp>
        <p:nvSpPr>
          <p:cNvPr id="12" name="Text Box 1">
            <a:extLst>
              <a:ext uri="{FF2B5EF4-FFF2-40B4-BE49-F238E27FC236}">
                <a16:creationId xmlns:a16="http://schemas.microsoft.com/office/drawing/2014/main" id="{E10C912A-5A2A-744C-A697-732E5C0DD1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94879" y="4008442"/>
            <a:ext cx="977741" cy="8382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753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RDV98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842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3" name="Text Box 1">
            <a:extLst>
              <a:ext uri="{FF2B5EF4-FFF2-40B4-BE49-F238E27FC236}">
                <a16:creationId xmlns:a16="http://schemas.microsoft.com/office/drawing/2014/main" id="{F13939C3-228F-8B46-944D-6E4981FA22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8674" y="5118774"/>
            <a:ext cx="965200" cy="8382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R942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X962</a:t>
            </a:r>
          </a:p>
          <a:p>
            <a:pPr lvl="0"/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FF0000"/>
                </a:solidFill>
                <a:ea typeface="ÇlÇr ñæí©" charset="0"/>
              </a:rPr>
              <a:t>A65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lvl="0"/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000000"/>
                </a:solidFill>
                <a:ea typeface="ÇlÇr ñæí©" charset="0"/>
              </a:rPr>
              <a:t>A7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79082A8C-09BB-3E4E-BF82-85BA0E4FCFC7}"/>
              </a:ext>
            </a:extLst>
          </p:cNvPr>
          <p:cNvSpPr txBox="1"/>
          <p:nvPr/>
        </p:nvSpPr>
        <p:spPr>
          <a:xfrm>
            <a:off x="326725" y="4568546"/>
            <a:ext cx="6112955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  <a:p>
            <a:r>
              <a:rPr lang="fr-FR" dirty="0"/>
              <a:t>Mise sur la voie :</a:t>
            </a:r>
          </a:p>
          <a:p>
            <a:r>
              <a:rPr lang="fr-FR" dirty="0"/>
              <a:t>Votre partenaire ne peut avoir que 5 points maxi.</a:t>
            </a:r>
          </a:p>
          <a:p>
            <a:r>
              <a:rPr lang="fr-FR" dirty="0"/>
              <a:t>Vous devez empêcher Sud d’exploiter sa longueur à Carreau.</a:t>
            </a:r>
          </a:p>
          <a:p>
            <a:r>
              <a:rPr lang="fr-FR" dirty="0"/>
              <a:t>Comment vous y prenez vous?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226C9F2-E43E-0F43-97B0-EC1D278FE4FB}"/>
              </a:ext>
            </a:extLst>
          </p:cNvPr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16" name="Espace réservé du numéro de diapositive 1">
            <a:extLst>
              <a:ext uri="{FF2B5EF4-FFF2-40B4-BE49-F238E27FC236}">
                <a16:creationId xmlns:a16="http://schemas.microsoft.com/office/drawing/2014/main" id="{3D63E336-C1AF-8E46-9EB2-EFE263173ED5}"/>
              </a:ext>
            </a:extLst>
          </p:cNvPr>
          <p:cNvSpPr txBox="1">
            <a:spLocks/>
          </p:cNvSpPr>
          <p:nvPr/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defPPr>
              <a:defRPr lang="en-US"/>
            </a:defPPr>
            <a:lvl1pPr marL="0" algn="ctr" defTabSz="914400" rtl="0" eaLnBrk="1" latinLnBrk="0" hangingPunct="1"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2E57653-3E58-4892-A7ED-712530ACC680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2C35CF5B-BF0D-C64D-8DCB-59BDB86EA4CB}"/>
              </a:ext>
            </a:extLst>
          </p:cNvPr>
          <p:cNvSpPr txBox="1"/>
          <p:nvPr/>
        </p:nvSpPr>
        <p:spPr>
          <a:xfrm>
            <a:off x="3741384" y="6376090"/>
            <a:ext cx="1046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9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82AF665F-A03E-DA4F-9387-4CF388B477F9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1429752-AD9C-BF40-8668-6CC286D86E8D}"/>
              </a:ext>
            </a:extLst>
          </p:cNvPr>
          <p:cNvSpPr/>
          <p:nvPr/>
        </p:nvSpPr>
        <p:spPr>
          <a:xfrm>
            <a:off x="2590663" y="130854"/>
            <a:ext cx="380421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92D050"/>
                </a:solidFill>
              </a:rPr>
              <a:t>Sud	</a:t>
            </a:r>
            <a:r>
              <a:rPr lang="fr-FR" dirty="0">
                <a:solidFill>
                  <a:srgbClr val="FF0000"/>
                </a:solidFill>
              </a:rPr>
              <a:t>Ouest	</a:t>
            </a:r>
            <a:r>
              <a:rPr lang="fr-FR" dirty="0">
                <a:solidFill>
                  <a:srgbClr val="92D050"/>
                </a:solidFill>
              </a:rPr>
              <a:t>Nord	</a:t>
            </a:r>
            <a:r>
              <a:rPr lang="fr-FR" dirty="0">
                <a:solidFill>
                  <a:srgbClr val="FF0000"/>
                </a:solidFill>
              </a:rPr>
              <a:t>Est</a:t>
            </a:r>
          </a:p>
          <a:p>
            <a:r>
              <a:rPr lang="fr-FR" b="1" dirty="0">
                <a:sym typeface="Symbol"/>
              </a:rPr>
              <a:t>		1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</a:t>
            </a:r>
            <a:r>
              <a:rPr lang="fr-FR" b="1" dirty="0">
                <a:sym typeface="Symbol"/>
              </a:rPr>
              <a:t>	 1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  <a:endParaRPr lang="fr-FR" b="1" dirty="0">
              <a:sym typeface="Symbol"/>
            </a:endParaRPr>
          </a:p>
          <a:p>
            <a:r>
              <a:rPr lang="fr-FR" b="1" dirty="0">
                <a:sym typeface="Symbol"/>
              </a:rPr>
              <a:t>1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 </a:t>
            </a:r>
            <a:r>
              <a:rPr lang="fr-FR" b="1" dirty="0">
                <a:sym typeface="Symbol"/>
              </a:rPr>
              <a:t>	 2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  <a:r>
              <a:rPr lang="fr-FR" b="1" dirty="0">
                <a:sym typeface="Symbol"/>
              </a:rPr>
              <a:t> 	3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	</a:t>
            </a:r>
            <a:r>
              <a:rPr lang="fr-FR" b="1" dirty="0">
                <a:sym typeface="Symbol"/>
              </a:rPr>
              <a:t> 4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  <a:endParaRPr lang="fr-FR" b="1" dirty="0">
              <a:sym typeface="Symbol"/>
            </a:endParaRPr>
          </a:p>
          <a:p>
            <a:r>
              <a:rPr lang="fr-FR" b="1" dirty="0">
                <a:sym typeface="Symbol"/>
              </a:rPr>
              <a:t>4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fr-FR" b="1" dirty="0">
                <a:sym typeface="Symbol"/>
              </a:rPr>
              <a:t>	passe	passe	contre</a:t>
            </a:r>
          </a:p>
          <a:p>
            <a:r>
              <a:rPr lang="fr-FR" b="1" dirty="0">
                <a:sym typeface="Symbol"/>
              </a:rPr>
              <a:t>Fin</a:t>
            </a:r>
            <a:endParaRPr lang="fr-FR" dirty="0"/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E938F419-58D6-1C4B-9175-82CB6852F068}"/>
              </a:ext>
            </a:extLst>
          </p:cNvPr>
          <p:cNvSpPr txBox="1"/>
          <p:nvPr/>
        </p:nvSpPr>
        <p:spPr>
          <a:xfrm>
            <a:off x="486888" y="1544488"/>
            <a:ext cx="63749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Entame du 3 de Trèfle pour le Valet du mort et le 2 d’Est. Atout</a:t>
            </a:r>
          </a:p>
          <a:p>
            <a:r>
              <a:rPr lang="fr-FR" dirty="0"/>
              <a:t>Pour l’As d’Est qui retourne le 6 de Trèfle qu’Ouest coupe.</a:t>
            </a:r>
          </a:p>
        </p:txBody>
      </p:sp>
    </p:spTree>
    <p:extLst>
      <p:ext uri="{BB962C8B-B14F-4D97-AF65-F5344CB8AC3E}">
        <p14:creationId xmlns:p14="http://schemas.microsoft.com/office/powerpoint/2010/main" val="2544576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8" name="Titre 2">
            <a:extLst>
              <a:ext uri="{FF2B5EF4-FFF2-40B4-BE49-F238E27FC236}">
                <a16:creationId xmlns:a16="http://schemas.microsoft.com/office/drawing/2014/main" id="{3B476272-C145-C442-A02F-0C57F21A8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440" y="-235226"/>
            <a:ext cx="8818735" cy="1219200"/>
          </a:xfrm>
        </p:spPr>
        <p:txBody>
          <a:bodyPr>
            <a:normAutofit/>
          </a:bodyPr>
          <a:lstStyle/>
          <a:p>
            <a:r>
              <a:rPr lang="fr-FR" dirty="0"/>
              <a:t>Les bases de la défense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4A2BE988-8166-B449-A67E-72845756B9F9}"/>
              </a:ext>
            </a:extLst>
          </p:cNvPr>
          <p:cNvSpPr txBox="1"/>
          <p:nvPr/>
        </p:nvSpPr>
        <p:spPr>
          <a:xfrm>
            <a:off x="99216" y="1067988"/>
            <a:ext cx="873635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dirty="0">
                <a:solidFill>
                  <a:srgbClr val="FFFF00"/>
                </a:solidFill>
              </a:rPr>
              <a:t>Les principes généraux :</a:t>
            </a:r>
          </a:p>
          <a:p>
            <a:pPr algn="just"/>
            <a:r>
              <a:rPr lang="fr-FR" dirty="0">
                <a:solidFill>
                  <a:srgbClr val="FFFF00"/>
                </a:solidFill>
              </a:rPr>
              <a:t>	</a:t>
            </a:r>
            <a:r>
              <a:rPr lang="fr-FR" dirty="0"/>
              <a:t>C’est un domaine ou il va être primordial de compter et de mettre en place des </a:t>
            </a:r>
          </a:p>
          <a:p>
            <a:pPr algn="just"/>
            <a:r>
              <a:rPr lang="fr-FR" dirty="0"/>
              <a:t>hypothèses cohérentes avec les enchères et les différentes cartes jouées lors des premières levées. L’entente avec le partenaire va être primordiale.</a:t>
            </a:r>
          </a:p>
          <a:p>
            <a:pPr algn="just"/>
            <a:r>
              <a:rPr lang="fr-FR" dirty="0"/>
              <a:t>	Nous allons définir ces différentes bases comme suit :</a:t>
            </a:r>
          </a:p>
          <a:p>
            <a:pPr algn="just"/>
            <a:r>
              <a:rPr lang="fr-FR" dirty="0"/>
              <a:t>		- les bonnes vieilles règles en flanc</a:t>
            </a:r>
          </a:p>
          <a:p>
            <a:pPr algn="just"/>
            <a:r>
              <a:rPr lang="fr-FR" dirty="0"/>
              <a:t>		- la signalisation</a:t>
            </a:r>
          </a:p>
          <a:p>
            <a:pPr algn="just"/>
            <a:r>
              <a:rPr lang="fr-FR" dirty="0"/>
              <a:t>		- les différentes entames (à Sans Atout et à L’Atout)</a:t>
            </a:r>
          </a:p>
          <a:p>
            <a:pPr algn="just"/>
            <a:r>
              <a:rPr lang="fr-FR" dirty="0"/>
              <a:t>		- les grands principes de la défense (comment compter et que compter)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6DA18260-05AA-8547-BC73-C04ADBAAFBBE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2</a:t>
            </a:fld>
            <a:endParaRPr kumimoji="0" lang="en-US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991A3B95-1FDE-9440-9AE2-944C50165E80}"/>
              </a:ext>
            </a:extLst>
          </p:cNvPr>
          <p:cNvSpPr txBox="1"/>
          <p:nvPr/>
        </p:nvSpPr>
        <p:spPr>
          <a:xfrm>
            <a:off x="3741384" y="6376090"/>
            <a:ext cx="1046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9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13FE79CD-792F-7643-BA0D-5C854B79D4A4}"/>
              </a:ext>
            </a:extLst>
          </p:cNvPr>
          <p:cNvSpPr txBox="1"/>
          <p:nvPr/>
        </p:nvSpPr>
        <p:spPr>
          <a:xfrm>
            <a:off x="122319" y="4037310"/>
            <a:ext cx="87132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dirty="0"/>
              <a:t>Enfin, une petite maxime pour vous rappeler que vous ne jouez pas seul. C’est la citation d’un joueur de rugby international,  ancien entraîneur de l’équipe de France puis d’Italie :</a:t>
            </a:r>
          </a:p>
          <a:p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97EA2524-467E-A44C-8C89-B2467092D1A0}"/>
              </a:ext>
            </a:extLst>
          </p:cNvPr>
          <p:cNvSpPr txBox="1"/>
          <p:nvPr/>
        </p:nvSpPr>
        <p:spPr>
          <a:xfrm>
            <a:off x="287749" y="5161403"/>
            <a:ext cx="864611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b="1" dirty="0"/>
              <a:t>Ces valeurs d’humilité, d’abnégation, de solidarité dont on parle sans arrêt dans la vie, notamment dans les situations difficiles, c’est en défense qu’elles </a:t>
            </a:r>
          </a:p>
          <a:p>
            <a:pPr algn="just"/>
            <a:r>
              <a:rPr lang="fr-FR" b="1" dirty="0"/>
              <a:t>s’expriment le mieux. En ce sens, la défense est une parabole de la vie.</a:t>
            </a:r>
            <a:endParaRPr lang="fr-FR" dirty="0"/>
          </a:p>
          <a:p>
            <a:pPr algn="ctr"/>
            <a:r>
              <a:rPr lang="fr-FR" b="1" dirty="0">
                <a:solidFill>
                  <a:srgbClr val="FFFF00"/>
                </a:solidFill>
              </a:rPr>
              <a:t>Pierre </a:t>
            </a:r>
            <a:r>
              <a:rPr lang="fr-FR" b="1" dirty="0" err="1">
                <a:solidFill>
                  <a:srgbClr val="FFFF00"/>
                </a:solidFill>
              </a:rPr>
              <a:t>Berbizier</a:t>
            </a:r>
            <a:endParaRPr lang="fr-FR" dirty="0">
              <a:solidFill>
                <a:srgbClr val="FFFF00"/>
              </a:solidFill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76799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CBE2255E-59A9-F749-981D-C70B33F78921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20</a:t>
            </a:fld>
            <a:endParaRPr kumimoji="0" lang="en-US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ABFDCFAC-9BF3-5144-BADC-4BD9936B2E41}"/>
              </a:ext>
            </a:extLst>
          </p:cNvPr>
          <p:cNvSpPr txBox="1"/>
          <p:nvPr/>
        </p:nvSpPr>
        <p:spPr>
          <a:xfrm>
            <a:off x="353961" y="722671"/>
            <a:ext cx="11986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/>
              <a:t>Donne 3 :</a:t>
            </a:r>
            <a:endParaRPr lang="fr-FR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C4688D78-2963-4742-A76E-E1037371CBAF}"/>
              </a:ext>
            </a:extLst>
          </p:cNvPr>
          <p:cNvSpPr txBox="1"/>
          <p:nvPr/>
        </p:nvSpPr>
        <p:spPr>
          <a:xfrm>
            <a:off x="283394" y="2548828"/>
            <a:ext cx="873777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Mise sur la voie :</a:t>
            </a:r>
          </a:p>
          <a:p>
            <a:r>
              <a:rPr lang="fr-FR" dirty="0"/>
              <a:t>Les piques sont probablement plein. Pour faire chuter, il faut que le partenaire possède</a:t>
            </a:r>
          </a:p>
          <a:p>
            <a:r>
              <a:rPr lang="fr-FR" dirty="0"/>
              <a:t>L’As de Trèfle. Vous en savez assez!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226C9F2-E43E-0F43-97B0-EC1D278FE4FB}"/>
              </a:ext>
            </a:extLst>
          </p:cNvPr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16" name="Espace réservé du numéro de diapositive 1">
            <a:extLst>
              <a:ext uri="{FF2B5EF4-FFF2-40B4-BE49-F238E27FC236}">
                <a16:creationId xmlns:a16="http://schemas.microsoft.com/office/drawing/2014/main" id="{3D63E336-C1AF-8E46-9EB2-EFE263173ED5}"/>
              </a:ext>
            </a:extLst>
          </p:cNvPr>
          <p:cNvSpPr txBox="1">
            <a:spLocks/>
          </p:cNvSpPr>
          <p:nvPr/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defPPr>
              <a:defRPr lang="en-US"/>
            </a:defPPr>
            <a:lvl1pPr marL="0" algn="ctr" defTabSz="914400" rtl="0" eaLnBrk="1" latinLnBrk="0" hangingPunct="1"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2E57653-3E58-4892-A7ED-712530ACC680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2C35CF5B-BF0D-C64D-8DCB-59BDB86EA4CB}"/>
              </a:ext>
            </a:extLst>
          </p:cNvPr>
          <p:cNvSpPr txBox="1"/>
          <p:nvPr/>
        </p:nvSpPr>
        <p:spPr>
          <a:xfrm>
            <a:off x="3741384" y="6376090"/>
            <a:ext cx="1046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9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82AF665F-A03E-DA4F-9387-4CF388B477F9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pic>
        <p:nvPicPr>
          <p:cNvPr id="19" name="Image 18">
            <a:extLst>
              <a:ext uri="{FF2B5EF4-FFF2-40B4-BE49-F238E27FC236}">
                <a16:creationId xmlns:a16="http://schemas.microsoft.com/office/drawing/2014/main" id="{8F407E2A-3631-0941-9674-12132C2C65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0697" y="1658516"/>
            <a:ext cx="1016000" cy="1016000"/>
          </a:xfrm>
          <a:prstGeom prst="rect">
            <a:avLst/>
          </a:prstGeom>
        </p:spPr>
      </p:pic>
      <p:sp>
        <p:nvSpPr>
          <p:cNvPr id="20" name="Text Box 1">
            <a:extLst>
              <a:ext uri="{FF2B5EF4-FFF2-40B4-BE49-F238E27FC236}">
                <a16:creationId xmlns:a16="http://schemas.microsoft.com/office/drawing/2014/main" id="{543947EE-26B1-684A-BB86-AB0F6AF560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90480" y="637084"/>
            <a:ext cx="977741" cy="8382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RX6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ADV32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732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53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1" name="Text Box 1">
            <a:extLst>
              <a:ext uri="{FF2B5EF4-FFF2-40B4-BE49-F238E27FC236}">
                <a16:creationId xmlns:a16="http://schemas.microsoft.com/office/drawing/2014/main" id="{B4D9BE6F-1660-944F-BE24-84C285070A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04275" y="1747416"/>
            <a:ext cx="965200" cy="8382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84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654</a:t>
            </a:r>
          </a:p>
          <a:p>
            <a:pPr lvl="0"/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FF0000"/>
                </a:solidFill>
                <a:ea typeface="ÇlÇr ñæí©" charset="0"/>
              </a:rPr>
              <a:t>DV95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lvl="0"/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000000"/>
                </a:solidFill>
                <a:ea typeface="ÇlÇr ñæí©" charset="0"/>
              </a:rPr>
              <a:t>DV74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F376294-1D54-7F42-AF99-DB6FEBB1E59E}"/>
              </a:ext>
            </a:extLst>
          </p:cNvPr>
          <p:cNvSpPr/>
          <p:nvPr/>
        </p:nvSpPr>
        <p:spPr>
          <a:xfrm>
            <a:off x="2246166" y="735186"/>
            <a:ext cx="380421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92D050"/>
                </a:solidFill>
              </a:rPr>
              <a:t>Sud	</a:t>
            </a:r>
            <a:r>
              <a:rPr lang="fr-FR" dirty="0">
                <a:solidFill>
                  <a:srgbClr val="FF0000"/>
                </a:solidFill>
              </a:rPr>
              <a:t>Ouest	</a:t>
            </a:r>
            <a:r>
              <a:rPr lang="fr-FR" dirty="0">
                <a:solidFill>
                  <a:srgbClr val="92D050"/>
                </a:solidFill>
              </a:rPr>
              <a:t>Nord	</a:t>
            </a:r>
            <a:r>
              <a:rPr lang="fr-FR" dirty="0">
                <a:solidFill>
                  <a:srgbClr val="FF0000"/>
                </a:solidFill>
              </a:rPr>
              <a:t>Est</a:t>
            </a:r>
          </a:p>
          <a:p>
            <a:r>
              <a:rPr lang="fr-FR" b="1" dirty="0">
                <a:sym typeface="Symbol"/>
              </a:rPr>
              <a:t>1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 </a:t>
            </a:r>
            <a:r>
              <a:rPr lang="fr-FR" b="1" dirty="0">
                <a:sym typeface="Symbol"/>
              </a:rPr>
              <a:t>	 passe	 2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	</a:t>
            </a:r>
            <a:r>
              <a:rPr lang="fr-FR" b="1" dirty="0">
                <a:sym typeface="Symbol"/>
              </a:rPr>
              <a:t> passe</a:t>
            </a:r>
          </a:p>
          <a:p>
            <a:r>
              <a:rPr lang="fr-FR" b="1" dirty="0">
                <a:sym typeface="Symbol"/>
              </a:rPr>
              <a:t>2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 </a:t>
            </a:r>
            <a:r>
              <a:rPr lang="fr-FR" b="1" dirty="0">
                <a:sym typeface="Symbol"/>
              </a:rPr>
              <a:t>	 passe 	4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	</a:t>
            </a:r>
            <a:r>
              <a:rPr lang="fr-FR" b="1" dirty="0">
                <a:sym typeface="Symbol"/>
              </a:rPr>
              <a:t> Fin</a:t>
            </a:r>
            <a:endParaRPr lang="fr-FR" dirty="0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9CD1C3EB-CE33-274C-AC5B-A3545C0AE4F9}"/>
              </a:ext>
            </a:extLst>
          </p:cNvPr>
          <p:cNvSpPr txBox="1"/>
          <p:nvPr/>
        </p:nvSpPr>
        <p:spPr>
          <a:xfrm>
            <a:off x="205274" y="1747416"/>
            <a:ext cx="52275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Ouest entame de l’As de Carreau qui promet le Roi.</a:t>
            </a:r>
          </a:p>
          <a:p>
            <a:r>
              <a:rPr lang="fr-FR" dirty="0"/>
              <a:t>Quelle carte doit fournir Est et pourquoi?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84082DEA-C81C-0048-9290-B8164CAFD22C}"/>
              </a:ext>
            </a:extLst>
          </p:cNvPr>
          <p:cNvSpPr txBox="1"/>
          <p:nvPr/>
        </p:nvSpPr>
        <p:spPr>
          <a:xfrm>
            <a:off x="283394" y="3661047"/>
            <a:ext cx="2853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/>
              <a:t>Maniements de couleur :</a:t>
            </a:r>
            <a:endParaRPr lang="fr-FR" dirty="0"/>
          </a:p>
        </p:txBody>
      </p:sp>
      <p:pic>
        <p:nvPicPr>
          <p:cNvPr id="24" name="Image 23">
            <a:extLst>
              <a:ext uri="{FF2B5EF4-FFF2-40B4-BE49-F238E27FC236}">
                <a16:creationId xmlns:a16="http://schemas.microsoft.com/office/drawing/2014/main" id="{07FA25DB-880F-8840-87B8-38E3BDE1BC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6472" y="4101417"/>
            <a:ext cx="1016000" cy="1016000"/>
          </a:xfrm>
          <a:prstGeom prst="rect">
            <a:avLst/>
          </a:prstGeom>
        </p:spPr>
      </p:pic>
      <p:pic>
        <p:nvPicPr>
          <p:cNvPr id="25" name="Image 24">
            <a:extLst>
              <a:ext uri="{FF2B5EF4-FFF2-40B4-BE49-F238E27FC236}">
                <a16:creationId xmlns:a16="http://schemas.microsoft.com/office/drawing/2014/main" id="{11AE1853-34A0-7F46-A1F2-30B7818348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7432" y="5288897"/>
            <a:ext cx="1016000" cy="1016000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E7205BF5-8782-9140-B62E-1CD3676DC736}"/>
              </a:ext>
            </a:extLst>
          </p:cNvPr>
          <p:cNvSpPr txBox="1"/>
          <p:nvPr/>
        </p:nvSpPr>
        <p:spPr>
          <a:xfrm>
            <a:off x="511878" y="4429994"/>
            <a:ext cx="13525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lang="en-GB" b="1" dirty="0">
                <a:solidFill>
                  <a:srgbClr val="FF0000"/>
                </a:solidFill>
                <a:latin typeface="Cambria" charset="0"/>
                <a:ea typeface="ÇlÇr ñæí©" charset="0"/>
              </a:rPr>
              <a:t> </a:t>
            </a:r>
            <a:r>
              <a:rPr lang="en-GB" dirty="0">
                <a:solidFill>
                  <a:srgbClr val="FFFF00"/>
                </a:solidFill>
                <a:ea typeface="ÇlÇr ñæí©" charset="0"/>
              </a:rPr>
              <a:t>987</a:t>
            </a:r>
            <a:endParaRPr lang="en-GB" dirty="0">
              <a:solidFill>
                <a:srgbClr val="FFFF00"/>
              </a:solidFill>
              <a:latin typeface="Times New Roman" charset="0"/>
              <a:ea typeface="ÇlÇr ñæí©" charset="0"/>
            </a:endParaRP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02125ACC-2925-484B-B1B5-FB02C443B6B5}"/>
              </a:ext>
            </a:extLst>
          </p:cNvPr>
          <p:cNvSpPr txBox="1"/>
          <p:nvPr/>
        </p:nvSpPr>
        <p:spPr>
          <a:xfrm>
            <a:off x="2984516" y="4424751"/>
            <a:ext cx="13525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lang="en-GB" b="1" dirty="0">
                <a:solidFill>
                  <a:srgbClr val="FF0000"/>
                </a:solidFill>
                <a:latin typeface="Cambria" charset="0"/>
                <a:ea typeface="ÇlÇr ñæí©" charset="0"/>
              </a:rPr>
              <a:t> </a:t>
            </a:r>
            <a:r>
              <a:rPr lang="en-GB" dirty="0">
                <a:solidFill>
                  <a:srgbClr val="FFFF00"/>
                </a:solidFill>
                <a:ea typeface="ÇlÇr ñæí©" charset="0"/>
              </a:rPr>
              <a:t>AX6532</a:t>
            </a:r>
            <a:endParaRPr lang="en-GB" dirty="0">
              <a:solidFill>
                <a:srgbClr val="FFFF00"/>
              </a:solidFill>
              <a:latin typeface="Times New Roman" charset="0"/>
              <a:ea typeface="ÇlÇr ñæí©" charset="0"/>
            </a:endParaRP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B802C02B-9C9B-E843-9A33-F17A8424E069}"/>
              </a:ext>
            </a:extLst>
          </p:cNvPr>
          <p:cNvSpPr txBox="1"/>
          <p:nvPr/>
        </p:nvSpPr>
        <p:spPr>
          <a:xfrm>
            <a:off x="4337066" y="3961886"/>
            <a:ext cx="460901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Avec toutes les communications  disponibles</a:t>
            </a:r>
          </a:p>
          <a:p>
            <a:r>
              <a:rPr lang="fr-FR" dirty="0"/>
              <a:t>comment maximiser vos chances de réaliser</a:t>
            </a:r>
          </a:p>
          <a:p>
            <a:r>
              <a:rPr lang="fr-FR" dirty="0"/>
              <a:t>quatre levées?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5170B89D-D602-6340-98C8-77DBF8042E1E}"/>
              </a:ext>
            </a:extLst>
          </p:cNvPr>
          <p:cNvSpPr txBox="1"/>
          <p:nvPr/>
        </p:nvSpPr>
        <p:spPr>
          <a:xfrm>
            <a:off x="3872802" y="5279588"/>
            <a:ext cx="49627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Même question avec la répartition suivante pour</a:t>
            </a:r>
          </a:p>
          <a:p>
            <a:r>
              <a:rPr lang="fr-FR" dirty="0"/>
              <a:t>le maximum de levées.</a:t>
            </a: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A87798EA-45EE-9E46-B2CD-73CC305893F2}"/>
              </a:ext>
            </a:extLst>
          </p:cNvPr>
          <p:cNvSpPr txBox="1"/>
          <p:nvPr/>
        </p:nvSpPr>
        <p:spPr>
          <a:xfrm>
            <a:off x="151840" y="5533947"/>
            <a:ext cx="1764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lang="en-GB" b="1" dirty="0">
                <a:solidFill>
                  <a:srgbClr val="FF0000"/>
                </a:solidFill>
                <a:latin typeface="Cambria" charset="0"/>
                <a:ea typeface="ÇlÇr ñæí©" charset="0"/>
              </a:rPr>
              <a:t> </a:t>
            </a:r>
            <a:r>
              <a:rPr lang="en-GB" dirty="0">
                <a:solidFill>
                  <a:srgbClr val="FFFF00"/>
                </a:solidFill>
                <a:latin typeface="Cambria" charset="0"/>
                <a:ea typeface="ÇlÇr ñæí©" charset="0"/>
              </a:rPr>
              <a:t>RX</a:t>
            </a:r>
            <a:r>
              <a:rPr lang="en-GB" dirty="0">
                <a:solidFill>
                  <a:srgbClr val="FFFF00"/>
                </a:solidFill>
                <a:ea typeface="ÇlÇr ñæí©" charset="0"/>
              </a:rPr>
              <a:t>9876542</a:t>
            </a:r>
            <a:endParaRPr lang="en-GB" dirty="0">
              <a:solidFill>
                <a:srgbClr val="FFFF00"/>
              </a:solidFill>
              <a:latin typeface="Times New Roman" charset="0"/>
              <a:ea typeface="ÇlÇr ñæí©" charset="0"/>
            </a:endParaRP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80B9D01B-ABCA-FD4D-8D53-E25E3C18D315}"/>
              </a:ext>
            </a:extLst>
          </p:cNvPr>
          <p:cNvSpPr txBox="1"/>
          <p:nvPr/>
        </p:nvSpPr>
        <p:spPr>
          <a:xfrm>
            <a:off x="3021005" y="5611354"/>
            <a:ext cx="8517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lang="en-GB" b="1" dirty="0">
                <a:solidFill>
                  <a:srgbClr val="FF0000"/>
                </a:solidFill>
                <a:latin typeface="Cambria" charset="0"/>
                <a:ea typeface="ÇlÇr ñæí©" charset="0"/>
              </a:rPr>
              <a:t> </a:t>
            </a:r>
            <a:r>
              <a:rPr lang="en-GB" dirty="0">
                <a:solidFill>
                  <a:srgbClr val="FF0000"/>
                </a:solidFill>
                <a:ea typeface="ÇlÇr ñæí©" charset="0"/>
              </a:rPr>
              <a:t>-</a:t>
            </a:r>
            <a:endParaRPr lang="en-GB" dirty="0">
              <a:solidFill>
                <a:srgbClr val="FF0000"/>
              </a:solidFill>
              <a:latin typeface="Times New Roman" charset="0"/>
              <a:ea typeface="ÇlÇr ñæí©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4174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2876857" y="3007048"/>
            <a:ext cx="285193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 </a:t>
            </a:r>
            <a:r>
              <a:rPr lang="fr-FR" sz="4000"/>
              <a:t>Questions ?</a:t>
            </a:r>
          </a:p>
        </p:txBody>
      </p:sp>
      <p:sp>
        <p:nvSpPr>
          <p:cNvPr id="5" name="Rectangle 4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>
                <a:solidFill>
                  <a:srgbClr val="000000"/>
                </a:solidFill>
                <a:sym typeface="Symbol"/>
              </a:rPr>
              <a:t></a:t>
            </a:r>
            <a:endParaRPr lang="fr-FR">
              <a:solidFill>
                <a:srgbClr val="000000"/>
              </a:solidFill>
            </a:endParaRP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3614" y="1285276"/>
            <a:ext cx="1538422" cy="1560881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873" y="219607"/>
            <a:ext cx="1377788" cy="599038"/>
          </a:xfrm>
          <a:prstGeom prst="rect">
            <a:avLst/>
          </a:prstGeom>
        </p:spPr>
      </p:pic>
      <p:sp>
        <p:nvSpPr>
          <p:cNvPr id="10" name="ZoneTexte 9"/>
          <p:cNvSpPr txBox="1"/>
          <p:nvPr/>
        </p:nvSpPr>
        <p:spPr>
          <a:xfrm>
            <a:off x="1986161" y="3965337"/>
            <a:ext cx="4557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>
                <a:solidFill>
                  <a:srgbClr val="FFFF00"/>
                </a:solidFill>
              </a:rPr>
              <a:t>Place maintenant au jeu de la carte à la table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1901405" y="3692803"/>
            <a:ext cx="4866467" cy="914400"/>
          </a:xfrm>
          <a:prstGeom prst="roundRect">
            <a:avLst/>
          </a:prstGeom>
          <a:solidFill>
            <a:schemeClr val="accent3">
              <a:lumMod val="20000"/>
              <a:lumOff val="80000"/>
              <a:alpha val="41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ZoneTexte 11"/>
          <p:cNvSpPr txBox="1"/>
          <p:nvPr/>
        </p:nvSpPr>
        <p:spPr>
          <a:xfrm>
            <a:off x="121733" y="628375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3741384" y="6376090"/>
            <a:ext cx="1046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9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2092FD09-0C43-F64F-BF03-310D752EE2F2}"/>
              </a:ext>
            </a:extLst>
          </p:cNvPr>
          <p:cNvSpPr txBox="1"/>
          <p:nvPr/>
        </p:nvSpPr>
        <p:spPr>
          <a:xfrm>
            <a:off x="349873" y="4957482"/>
            <a:ext cx="721056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Pour chaque donne, après les explications de l’enchère :</a:t>
            </a:r>
          </a:p>
          <a:p>
            <a:pPr marL="285750" indent="-285750">
              <a:buFontTx/>
              <a:buChar char="-"/>
            </a:pPr>
            <a:r>
              <a:rPr lang="fr-FR"/>
              <a:t>L’</a:t>
            </a:r>
            <a:r>
              <a:rPr lang="fr-FR" err="1"/>
              <a:t>entameur</a:t>
            </a:r>
            <a:r>
              <a:rPr lang="fr-FR"/>
              <a:t> précise sa carte avec son raisonnement</a:t>
            </a:r>
          </a:p>
          <a:p>
            <a:pPr marL="285750" indent="-285750">
              <a:buFontTx/>
              <a:buChar char="-"/>
            </a:pPr>
            <a:r>
              <a:rPr lang="fr-FR"/>
              <a:t>Les deux défenseurs remplissent les grilles de levées</a:t>
            </a:r>
          </a:p>
          <a:p>
            <a:pPr marL="285750" indent="-285750">
              <a:buFontTx/>
              <a:buChar char="-"/>
            </a:pPr>
            <a:r>
              <a:rPr lang="fr-FR"/>
              <a:t>Le déclarant comptabilise son nombre de levées sûres et potentielles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49565D1A-0B71-034F-ACFF-979B6C583193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21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229639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293949" y="1014480"/>
            <a:ext cx="83888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dirty="0"/>
              <a:t>	</a:t>
            </a:r>
          </a:p>
        </p:txBody>
      </p:sp>
      <p:sp>
        <p:nvSpPr>
          <p:cNvPr id="8" name="Titre 2">
            <a:extLst>
              <a:ext uri="{FF2B5EF4-FFF2-40B4-BE49-F238E27FC236}">
                <a16:creationId xmlns:a16="http://schemas.microsoft.com/office/drawing/2014/main" id="{3B476272-C145-C442-A02F-0C57F21A8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440" y="-235226"/>
            <a:ext cx="8818735" cy="1219200"/>
          </a:xfrm>
        </p:spPr>
        <p:txBody>
          <a:bodyPr>
            <a:normAutofit/>
          </a:bodyPr>
          <a:lstStyle/>
          <a:p>
            <a:r>
              <a:rPr lang="fr-FR" dirty="0"/>
              <a:t>Les bonnes vieilles règles en flanc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6DA18260-05AA-8547-BC73-C04ADBAAFBBE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3</a:t>
            </a:fld>
            <a:endParaRPr kumimoji="0" lang="en-US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991A3B95-1FDE-9440-9AE2-944C50165E80}"/>
              </a:ext>
            </a:extLst>
          </p:cNvPr>
          <p:cNvSpPr txBox="1"/>
          <p:nvPr/>
        </p:nvSpPr>
        <p:spPr>
          <a:xfrm>
            <a:off x="3741384" y="6376090"/>
            <a:ext cx="1046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9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B8E34D8B-3436-C242-946D-361613534BDD}"/>
              </a:ext>
            </a:extLst>
          </p:cNvPr>
          <p:cNvSpPr txBox="1"/>
          <p:nvPr/>
        </p:nvSpPr>
        <p:spPr>
          <a:xfrm>
            <a:off x="201440" y="1258022"/>
            <a:ext cx="85741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dirty="0"/>
              <a:t>Elles proviennent souvent du Whist (ancêtre du bridge). Ces bonnes vieilles règles ne signifient pas périmées et s’appliquent dans de nombreux cas, évitant ainsi bien des erreurs grossières.</a:t>
            </a:r>
          </a:p>
          <a:p>
            <a:pPr algn="ctr"/>
            <a:r>
              <a:rPr lang="fr-FR" b="1" dirty="0">
                <a:solidFill>
                  <a:srgbClr val="FFFF00"/>
                </a:solidFill>
              </a:rPr>
              <a:t>Attention, ces règles n’empêchent pas la </a:t>
            </a:r>
            <a:r>
              <a:rPr lang="fr-FR" b="1" dirty="0" err="1">
                <a:solidFill>
                  <a:srgbClr val="FFFF00"/>
                </a:solidFill>
              </a:rPr>
              <a:t>réflêxion</a:t>
            </a:r>
            <a:r>
              <a:rPr lang="fr-FR" b="1" dirty="0">
                <a:solidFill>
                  <a:srgbClr val="FFFF00"/>
                </a:solidFill>
              </a:rPr>
              <a:t> du joueur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926A7FA3-3CBF-DA4C-8B9F-30B5A78A70C5}"/>
              </a:ext>
            </a:extLst>
          </p:cNvPr>
          <p:cNvSpPr txBox="1"/>
          <p:nvPr/>
        </p:nvSpPr>
        <p:spPr>
          <a:xfrm>
            <a:off x="506896" y="2621625"/>
            <a:ext cx="38504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u="sng" dirty="0">
                <a:solidFill>
                  <a:srgbClr val="FFFF00"/>
                </a:solidFill>
              </a:rPr>
              <a:t>1. Petit sur Petit en seconde position :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EB2E531-C032-DE46-ACB3-222286C71D23}"/>
              </a:ext>
            </a:extLst>
          </p:cNvPr>
          <p:cNvSpPr/>
          <p:nvPr/>
        </p:nvSpPr>
        <p:spPr>
          <a:xfrm>
            <a:off x="506896" y="3505936"/>
            <a:ext cx="8306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D76</a:t>
            </a:r>
            <a:endParaRPr lang="fr-FR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9E5EA41-D55C-1746-90E5-CD635C0AAFE8}"/>
              </a:ext>
            </a:extLst>
          </p:cNvPr>
          <p:cNvSpPr/>
          <p:nvPr/>
        </p:nvSpPr>
        <p:spPr>
          <a:xfrm>
            <a:off x="1337573" y="3090326"/>
            <a:ext cx="8095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A94</a:t>
            </a:r>
            <a:endParaRPr lang="fr-FR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1C676CC-016A-F740-9844-5632FB04D0BC}"/>
              </a:ext>
            </a:extLst>
          </p:cNvPr>
          <p:cNvSpPr/>
          <p:nvPr/>
        </p:nvSpPr>
        <p:spPr>
          <a:xfrm>
            <a:off x="1394608" y="3897106"/>
            <a:ext cx="5245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</a:t>
            </a:r>
            <a:r>
              <a:rPr lang="fr-FR" b="1" u="sng" dirty="0">
                <a:solidFill>
                  <a:srgbClr val="FFFF00"/>
                </a:solidFill>
              </a:rPr>
              <a:t>2</a:t>
            </a:r>
            <a:endParaRPr lang="fr-FR" u="sng" dirty="0">
              <a:solidFill>
                <a:srgbClr val="FFFF00"/>
              </a:solidFill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E4E8BD08-60C1-1849-B30A-0DA52D9F43E4}"/>
              </a:ext>
            </a:extLst>
          </p:cNvPr>
          <p:cNvSpPr txBox="1"/>
          <p:nvPr/>
        </p:nvSpPr>
        <p:spPr>
          <a:xfrm>
            <a:off x="2250419" y="3509775"/>
            <a:ext cx="677525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Le déclarant joue le 2, il faut mettre petit, votre partenaire pouvant</a:t>
            </a:r>
          </a:p>
          <a:p>
            <a:r>
              <a:rPr lang="fr-FR" dirty="0"/>
              <a:t>posséder une carte supérieure au 9.</a:t>
            </a:r>
          </a:p>
          <a:p>
            <a:r>
              <a:rPr lang="fr-FR" dirty="0"/>
              <a:t>Echangeons maintenant l’As et la Dame.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538EAE99-BE44-A445-BEC7-1E556FF7E70D}"/>
              </a:ext>
            </a:extLst>
          </p:cNvPr>
          <p:cNvSpPr/>
          <p:nvPr/>
        </p:nvSpPr>
        <p:spPr>
          <a:xfrm>
            <a:off x="596248" y="4948084"/>
            <a:ext cx="7983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A76</a:t>
            </a:r>
            <a:endParaRPr lang="fr-FR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DF09FEC-3249-3949-8BA5-0610A2EB085E}"/>
              </a:ext>
            </a:extLst>
          </p:cNvPr>
          <p:cNvSpPr/>
          <p:nvPr/>
        </p:nvSpPr>
        <p:spPr>
          <a:xfrm>
            <a:off x="1443562" y="4540751"/>
            <a:ext cx="8252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D93</a:t>
            </a:r>
            <a:endParaRPr lang="fr-FR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7D914003-46DE-B946-8EB1-7F483E2D1BFB}"/>
              </a:ext>
            </a:extLst>
          </p:cNvPr>
          <p:cNvSpPr/>
          <p:nvPr/>
        </p:nvSpPr>
        <p:spPr>
          <a:xfrm>
            <a:off x="1437528" y="5317416"/>
            <a:ext cx="5245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</a:t>
            </a:r>
            <a:r>
              <a:rPr lang="fr-FR" b="1" u="sng" dirty="0">
                <a:solidFill>
                  <a:srgbClr val="FFFF00"/>
                </a:solidFill>
              </a:rPr>
              <a:t>2</a:t>
            </a:r>
            <a:endParaRPr lang="fr-FR" u="sng" dirty="0">
              <a:solidFill>
                <a:srgbClr val="FFFF00"/>
              </a:solidFill>
            </a:endParaRP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38301961-D675-DA4E-9638-19EED3D0EF12}"/>
              </a:ext>
            </a:extLst>
          </p:cNvPr>
          <p:cNvSpPr txBox="1"/>
          <p:nvPr/>
        </p:nvSpPr>
        <p:spPr>
          <a:xfrm>
            <a:off x="2328965" y="4760950"/>
            <a:ext cx="35137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Regardez ce qu’il peut se passer si vous mettez l’As.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386BE5BA-584A-E14F-A4C9-F3DA6D84943F}"/>
              </a:ext>
            </a:extLst>
          </p:cNvPr>
          <p:cNvSpPr/>
          <p:nvPr/>
        </p:nvSpPr>
        <p:spPr>
          <a:xfrm>
            <a:off x="6201196" y="5028061"/>
            <a:ext cx="7983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A76</a:t>
            </a:r>
            <a:endParaRPr lang="fr-FR" dirty="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9227BCDF-93D3-9548-99E6-545CCB85F12C}"/>
              </a:ext>
            </a:extLst>
          </p:cNvPr>
          <p:cNvSpPr/>
          <p:nvPr/>
        </p:nvSpPr>
        <p:spPr>
          <a:xfrm>
            <a:off x="6999556" y="4540751"/>
            <a:ext cx="8252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D93</a:t>
            </a:r>
            <a:endParaRPr lang="fr-FR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9312DEEE-964E-8C40-909E-E10133C19737}"/>
              </a:ext>
            </a:extLst>
          </p:cNvPr>
          <p:cNvSpPr/>
          <p:nvPr/>
        </p:nvSpPr>
        <p:spPr>
          <a:xfrm>
            <a:off x="6999556" y="5484529"/>
            <a:ext cx="8124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R82</a:t>
            </a:r>
            <a:endParaRPr lang="fr-FR" dirty="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BFA83953-3E44-944D-82E6-D18AB1266F61}"/>
              </a:ext>
            </a:extLst>
          </p:cNvPr>
          <p:cNvSpPr/>
          <p:nvPr/>
        </p:nvSpPr>
        <p:spPr>
          <a:xfrm>
            <a:off x="7829087" y="5037949"/>
            <a:ext cx="9465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VX54</a:t>
            </a:r>
            <a:endParaRPr lang="fr-FR" dirty="0"/>
          </a:p>
        </p:txBody>
      </p:sp>
      <p:pic>
        <p:nvPicPr>
          <p:cNvPr id="22" name="Image 21">
            <a:extLst>
              <a:ext uri="{FF2B5EF4-FFF2-40B4-BE49-F238E27FC236}">
                <a16:creationId xmlns:a16="http://schemas.microsoft.com/office/drawing/2014/main" id="{FAB230D7-C57B-E74C-A8AC-9031825576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581" y="4966135"/>
            <a:ext cx="508000" cy="508000"/>
          </a:xfrm>
          <a:prstGeom prst="rect">
            <a:avLst/>
          </a:prstGeom>
        </p:spPr>
      </p:pic>
      <p:pic>
        <p:nvPicPr>
          <p:cNvPr id="23" name="Image 22">
            <a:extLst>
              <a:ext uri="{FF2B5EF4-FFF2-40B4-BE49-F238E27FC236}">
                <a16:creationId xmlns:a16="http://schemas.microsoft.com/office/drawing/2014/main" id="{57712FBB-C2EB-F640-83A4-B751E0B9CA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5103" y="4879606"/>
            <a:ext cx="508000" cy="508000"/>
          </a:xfrm>
          <a:prstGeom prst="rect">
            <a:avLst/>
          </a:prstGeom>
        </p:spPr>
      </p:pic>
      <p:pic>
        <p:nvPicPr>
          <p:cNvPr id="28" name="Image 27">
            <a:extLst>
              <a:ext uri="{FF2B5EF4-FFF2-40B4-BE49-F238E27FC236}">
                <a16:creationId xmlns:a16="http://schemas.microsoft.com/office/drawing/2014/main" id="{1EA28002-BC00-0E49-ABFD-6C84E9FDEA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5780" y="3470438"/>
            <a:ext cx="508000" cy="50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3818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  <p:bldP spid="26" grpId="0"/>
      <p:bldP spid="27" grpId="0"/>
      <p:bldP spid="32" grpId="0"/>
      <p:bldP spid="33" grpId="0"/>
      <p:bldP spid="34" grpId="0"/>
      <p:bldP spid="3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293949" y="1014480"/>
            <a:ext cx="83888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dirty="0"/>
              <a:t>	</a:t>
            </a:r>
          </a:p>
        </p:txBody>
      </p:sp>
      <p:sp>
        <p:nvSpPr>
          <p:cNvPr id="8" name="Titre 2">
            <a:extLst>
              <a:ext uri="{FF2B5EF4-FFF2-40B4-BE49-F238E27FC236}">
                <a16:creationId xmlns:a16="http://schemas.microsoft.com/office/drawing/2014/main" id="{3B476272-C145-C442-A02F-0C57F21A8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440" y="-235226"/>
            <a:ext cx="8818735" cy="1219200"/>
          </a:xfrm>
        </p:spPr>
        <p:txBody>
          <a:bodyPr>
            <a:normAutofit/>
          </a:bodyPr>
          <a:lstStyle/>
          <a:p>
            <a:r>
              <a:rPr lang="fr-FR" dirty="0"/>
              <a:t>Les bonnes vieilles règles en flanc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6DA18260-05AA-8547-BC73-C04ADBAAFBBE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4</a:t>
            </a:fld>
            <a:endParaRPr kumimoji="0" lang="en-US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991A3B95-1FDE-9440-9AE2-944C50165E80}"/>
              </a:ext>
            </a:extLst>
          </p:cNvPr>
          <p:cNvSpPr txBox="1"/>
          <p:nvPr/>
        </p:nvSpPr>
        <p:spPr>
          <a:xfrm>
            <a:off x="3741384" y="6376090"/>
            <a:ext cx="1046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9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926A7FA3-3CBF-DA4C-8B9F-30B5A78A70C5}"/>
              </a:ext>
            </a:extLst>
          </p:cNvPr>
          <p:cNvSpPr txBox="1"/>
          <p:nvPr/>
        </p:nvSpPr>
        <p:spPr>
          <a:xfrm>
            <a:off x="403726" y="993737"/>
            <a:ext cx="2735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u="sng" dirty="0">
                <a:solidFill>
                  <a:srgbClr val="FFFF00"/>
                </a:solidFill>
              </a:rPr>
              <a:t>2. Honneur sur Honneur :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9E5EA41-D55C-1746-90E5-CD635C0AAFE8}"/>
              </a:ext>
            </a:extLst>
          </p:cNvPr>
          <p:cNvSpPr/>
          <p:nvPr/>
        </p:nvSpPr>
        <p:spPr>
          <a:xfrm>
            <a:off x="4830067" y="2257416"/>
            <a:ext cx="8181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AV8</a:t>
            </a:r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C03C877-C1E5-8947-9EF2-C510C6865434}"/>
              </a:ext>
            </a:extLst>
          </p:cNvPr>
          <p:cNvSpPr txBox="1"/>
          <p:nvPr/>
        </p:nvSpPr>
        <p:spPr>
          <a:xfrm>
            <a:off x="688932" y="1528175"/>
            <a:ext cx="364824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Cette règle complète la précédente.</a:t>
            </a:r>
          </a:p>
          <a:p>
            <a:r>
              <a:rPr lang="fr-FR" dirty="0"/>
              <a:t>Voyons cela sur l’exemple ci contre.</a:t>
            </a:r>
          </a:p>
          <a:p>
            <a:r>
              <a:rPr lang="fr-FR" dirty="0"/>
              <a:t>Pourquoi faut il monter? </a:t>
            </a:r>
          </a:p>
          <a:p>
            <a:endParaRPr lang="fr-FR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0895296-7F91-2944-B115-86246E217750}"/>
              </a:ext>
            </a:extLst>
          </p:cNvPr>
          <p:cNvSpPr/>
          <p:nvPr/>
        </p:nvSpPr>
        <p:spPr>
          <a:xfrm>
            <a:off x="5900551" y="1835225"/>
            <a:ext cx="1047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R1096</a:t>
            </a:r>
            <a:endParaRPr lang="fr-FR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DFAC9C6-939D-1242-89A5-704318EA804C}"/>
              </a:ext>
            </a:extLst>
          </p:cNvPr>
          <p:cNvSpPr/>
          <p:nvPr/>
        </p:nvSpPr>
        <p:spPr>
          <a:xfrm>
            <a:off x="4830067" y="1311819"/>
            <a:ext cx="8079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</a:t>
            </a:r>
            <a:r>
              <a:rPr lang="fr-FR" b="1" u="sng" dirty="0">
                <a:solidFill>
                  <a:srgbClr val="FFFF00"/>
                </a:solidFill>
              </a:rPr>
              <a:t>D</a:t>
            </a:r>
            <a:r>
              <a:rPr lang="fr-FR" b="1" dirty="0"/>
              <a:t>75</a:t>
            </a:r>
            <a:endParaRPr lang="fr-FR" dirty="0"/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F9BD5105-851E-3B44-8EA2-DCA5295F4401}"/>
              </a:ext>
            </a:extLst>
          </p:cNvPr>
          <p:cNvSpPr txBox="1"/>
          <p:nvPr/>
        </p:nvSpPr>
        <p:spPr>
          <a:xfrm>
            <a:off x="616425" y="3431231"/>
            <a:ext cx="317894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Remplaçons la Dame par le 10.</a:t>
            </a:r>
          </a:p>
          <a:p>
            <a:r>
              <a:rPr lang="fr-FR" dirty="0"/>
              <a:t>Pourquoi faut il monter? </a:t>
            </a:r>
          </a:p>
          <a:p>
            <a:endParaRPr lang="fr-FR" dirty="0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207E051E-598E-064F-A56D-CD471D2CBBAB}"/>
              </a:ext>
            </a:extLst>
          </p:cNvPr>
          <p:cNvSpPr/>
          <p:nvPr/>
        </p:nvSpPr>
        <p:spPr>
          <a:xfrm>
            <a:off x="4840262" y="3475022"/>
            <a:ext cx="8079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</a:t>
            </a:r>
            <a:r>
              <a:rPr lang="fr-FR" b="1" u="sng" dirty="0">
                <a:solidFill>
                  <a:srgbClr val="FFFF00"/>
                </a:solidFill>
              </a:rPr>
              <a:t>X</a:t>
            </a:r>
            <a:r>
              <a:rPr lang="fr-FR" b="1" dirty="0"/>
              <a:t>75</a:t>
            </a:r>
            <a:endParaRPr lang="fr-FR" dirty="0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C81BDA31-7FF7-D148-B05C-AD6539949131}"/>
              </a:ext>
            </a:extLst>
          </p:cNvPr>
          <p:cNvSpPr/>
          <p:nvPr/>
        </p:nvSpPr>
        <p:spPr>
          <a:xfrm>
            <a:off x="5762540" y="3950784"/>
            <a:ext cx="8204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R64</a:t>
            </a:r>
            <a:endParaRPr lang="fr-FR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4D992BA-4CEB-564E-8EA1-47107A2E7249}"/>
              </a:ext>
            </a:extLst>
          </p:cNvPr>
          <p:cNvSpPr/>
          <p:nvPr/>
        </p:nvSpPr>
        <p:spPr>
          <a:xfrm>
            <a:off x="4944367" y="4354561"/>
            <a:ext cx="8181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AV8</a:t>
            </a:r>
            <a:endParaRPr lang="fr-FR" dirty="0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4DB58C0B-7EFE-5A42-91F4-5A5E127B98B5}"/>
              </a:ext>
            </a:extLst>
          </p:cNvPr>
          <p:cNvSpPr/>
          <p:nvPr/>
        </p:nvSpPr>
        <p:spPr>
          <a:xfrm>
            <a:off x="4206818" y="3916338"/>
            <a:ext cx="9385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D932</a:t>
            </a:r>
            <a:endParaRPr lang="fr-FR" dirty="0"/>
          </a:p>
        </p:txBody>
      </p:sp>
      <p:pic>
        <p:nvPicPr>
          <p:cNvPr id="18" name="Image 17">
            <a:extLst>
              <a:ext uri="{FF2B5EF4-FFF2-40B4-BE49-F238E27FC236}">
                <a16:creationId xmlns:a16="http://schemas.microsoft.com/office/drawing/2014/main" id="{1F8D5919-708A-404B-94D4-666A5230ED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9453" y="1765564"/>
            <a:ext cx="508000" cy="508000"/>
          </a:xfrm>
          <a:prstGeom prst="rect">
            <a:avLst/>
          </a:prstGeom>
        </p:spPr>
      </p:pic>
      <p:pic>
        <p:nvPicPr>
          <p:cNvPr id="19" name="Image 18">
            <a:extLst>
              <a:ext uri="{FF2B5EF4-FFF2-40B4-BE49-F238E27FC236}">
                <a16:creationId xmlns:a16="http://schemas.microsoft.com/office/drawing/2014/main" id="{C68638C6-E82D-BE47-A217-4855DE1C07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9685" y="3892373"/>
            <a:ext cx="508000" cy="50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5821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37" grpId="0"/>
      <p:bldP spid="3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293949" y="1014480"/>
            <a:ext cx="83888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dirty="0"/>
              <a:t>	</a:t>
            </a:r>
          </a:p>
        </p:txBody>
      </p:sp>
      <p:sp>
        <p:nvSpPr>
          <p:cNvPr id="8" name="Titre 2">
            <a:extLst>
              <a:ext uri="{FF2B5EF4-FFF2-40B4-BE49-F238E27FC236}">
                <a16:creationId xmlns:a16="http://schemas.microsoft.com/office/drawing/2014/main" id="{3B476272-C145-C442-A02F-0C57F21A8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440" y="-235226"/>
            <a:ext cx="8818735" cy="1219200"/>
          </a:xfrm>
        </p:spPr>
        <p:txBody>
          <a:bodyPr>
            <a:normAutofit/>
          </a:bodyPr>
          <a:lstStyle/>
          <a:p>
            <a:r>
              <a:rPr lang="fr-FR" dirty="0"/>
              <a:t>Les bonnes vieilles règles en flanc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6DA18260-05AA-8547-BC73-C04ADBAAFBBE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5</a:t>
            </a:fld>
            <a:endParaRPr kumimoji="0" lang="en-US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991A3B95-1FDE-9440-9AE2-944C50165E80}"/>
              </a:ext>
            </a:extLst>
          </p:cNvPr>
          <p:cNvSpPr txBox="1"/>
          <p:nvPr/>
        </p:nvSpPr>
        <p:spPr>
          <a:xfrm>
            <a:off x="3741384" y="6376090"/>
            <a:ext cx="1046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9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926A7FA3-3CBF-DA4C-8B9F-30B5A78A70C5}"/>
              </a:ext>
            </a:extLst>
          </p:cNvPr>
          <p:cNvSpPr txBox="1"/>
          <p:nvPr/>
        </p:nvSpPr>
        <p:spPr>
          <a:xfrm>
            <a:off x="403726" y="993737"/>
            <a:ext cx="30787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u="sng" dirty="0">
                <a:solidFill>
                  <a:srgbClr val="FFFF00"/>
                </a:solidFill>
              </a:rPr>
              <a:t>3. La plus forte en Troisième :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9E5EA41-D55C-1746-90E5-CD635C0AAFE8}"/>
              </a:ext>
            </a:extLst>
          </p:cNvPr>
          <p:cNvSpPr/>
          <p:nvPr/>
        </p:nvSpPr>
        <p:spPr>
          <a:xfrm>
            <a:off x="6293009" y="3476061"/>
            <a:ext cx="8181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AV8</a:t>
            </a:r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C03C877-C1E5-8947-9EF2-C510C6865434}"/>
              </a:ext>
            </a:extLst>
          </p:cNvPr>
          <p:cNvSpPr txBox="1"/>
          <p:nvPr/>
        </p:nvSpPr>
        <p:spPr>
          <a:xfrm>
            <a:off x="195844" y="2689737"/>
            <a:ext cx="433259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Il faut mettre le Roi, regardez ce qu’il peut</a:t>
            </a:r>
          </a:p>
          <a:p>
            <a:r>
              <a:rPr lang="fr-FR" dirty="0"/>
              <a:t>se passer. </a:t>
            </a:r>
          </a:p>
          <a:p>
            <a:endParaRPr lang="fr-FR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0895296-7F91-2944-B115-86246E217750}"/>
              </a:ext>
            </a:extLst>
          </p:cNvPr>
          <p:cNvSpPr/>
          <p:nvPr/>
        </p:nvSpPr>
        <p:spPr>
          <a:xfrm>
            <a:off x="7111182" y="3070510"/>
            <a:ext cx="9236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R972</a:t>
            </a:r>
            <a:endParaRPr lang="fr-FR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DFAC9C6-939D-1242-89A5-704318EA804C}"/>
              </a:ext>
            </a:extLst>
          </p:cNvPr>
          <p:cNvSpPr/>
          <p:nvPr/>
        </p:nvSpPr>
        <p:spPr>
          <a:xfrm>
            <a:off x="6293009" y="2562154"/>
            <a:ext cx="7509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653</a:t>
            </a:r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02CFF3CF-497E-BE4F-BE70-0DA42814EB45}"/>
              </a:ext>
            </a:extLst>
          </p:cNvPr>
          <p:cNvSpPr txBox="1"/>
          <p:nvPr/>
        </p:nvSpPr>
        <p:spPr>
          <a:xfrm>
            <a:off x="163628" y="1447007"/>
            <a:ext cx="444717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Vous êtes désormais en troisième position, </a:t>
            </a:r>
          </a:p>
          <a:p>
            <a:r>
              <a:rPr lang="fr-FR" dirty="0"/>
              <a:t>après un retour de votre partenaire.</a:t>
            </a:r>
          </a:p>
          <a:p>
            <a:r>
              <a:rPr lang="fr-FR" dirty="0"/>
              <a:t>Le mort fournit le 3. A vous !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1D7E706-FB47-7E4B-8485-10F9C6078E12}"/>
              </a:ext>
            </a:extLst>
          </p:cNvPr>
          <p:cNvSpPr/>
          <p:nvPr/>
        </p:nvSpPr>
        <p:spPr>
          <a:xfrm>
            <a:off x="4591918" y="1719968"/>
            <a:ext cx="5325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</a:t>
            </a:r>
            <a:r>
              <a:rPr lang="fr-FR" b="1" u="sng" dirty="0">
                <a:solidFill>
                  <a:srgbClr val="FFFF00"/>
                </a:solidFill>
              </a:rPr>
              <a:t>4</a:t>
            </a:r>
            <a:endParaRPr lang="fr-FR" u="sng" dirty="0">
              <a:solidFill>
                <a:srgbClr val="FFFF00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CF25DB8-2ACD-684C-91AB-E137C2D79FCE}"/>
              </a:ext>
            </a:extLst>
          </p:cNvPr>
          <p:cNvSpPr/>
          <p:nvPr/>
        </p:nvSpPr>
        <p:spPr>
          <a:xfrm>
            <a:off x="5858031" y="1743881"/>
            <a:ext cx="9236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R972</a:t>
            </a:r>
            <a:endParaRPr lang="fr-FR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7AD2442-84F4-5549-A0FC-90DFD7C8D870}"/>
              </a:ext>
            </a:extLst>
          </p:cNvPr>
          <p:cNvSpPr/>
          <p:nvPr/>
        </p:nvSpPr>
        <p:spPr>
          <a:xfrm>
            <a:off x="5107056" y="1262341"/>
            <a:ext cx="7509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65</a:t>
            </a:r>
            <a:r>
              <a:rPr lang="fr-FR" b="1" dirty="0">
                <a:solidFill>
                  <a:srgbClr val="FFFF00"/>
                </a:solidFill>
              </a:rPr>
              <a:t>3</a:t>
            </a:r>
            <a:endParaRPr lang="fr-FR" dirty="0">
              <a:solidFill>
                <a:srgbClr val="FFFF00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2E1771E-8B57-884F-AC68-7274D3395241}"/>
              </a:ext>
            </a:extLst>
          </p:cNvPr>
          <p:cNvSpPr/>
          <p:nvPr/>
        </p:nvSpPr>
        <p:spPr>
          <a:xfrm>
            <a:off x="5514053" y="3051656"/>
            <a:ext cx="8638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DX</a:t>
            </a:r>
            <a:r>
              <a:rPr lang="fr-FR" b="1" u="sng" dirty="0">
                <a:solidFill>
                  <a:srgbClr val="FFFF00"/>
                </a:solidFill>
              </a:rPr>
              <a:t>4</a:t>
            </a:r>
            <a:endParaRPr lang="fr-FR" u="sng" dirty="0">
              <a:solidFill>
                <a:srgbClr val="FFFF00"/>
              </a:solidFill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A2063BB5-8731-4442-9BE0-061A2AF2BF7E}"/>
              </a:ext>
            </a:extLst>
          </p:cNvPr>
          <p:cNvSpPr txBox="1"/>
          <p:nvPr/>
        </p:nvSpPr>
        <p:spPr>
          <a:xfrm>
            <a:off x="195844" y="4341988"/>
            <a:ext cx="37076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Même si le déclarant possède ADX, </a:t>
            </a:r>
          </a:p>
          <a:p>
            <a:r>
              <a:rPr lang="fr-FR" dirty="0"/>
              <a:t>regardez ce qu’il peut se passer.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7021041-0911-8949-B9DE-857C830CBBC7}"/>
              </a:ext>
            </a:extLst>
          </p:cNvPr>
          <p:cNvSpPr/>
          <p:nvPr/>
        </p:nvSpPr>
        <p:spPr>
          <a:xfrm>
            <a:off x="6293009" y="5095520"/>
            <a:ext cx="8940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ADX</a:t>
            </a:r>
            <a:endParaRPr lang="fr-FR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C7453C5-B097-8F4A-AC86-AAE1B35EB208}"/>
              </a:ext>
            </a:extLst>
          </p:cNvPr>
          <p:cNvSpPr/>
          <p:nvPr/>
        </p:nvSpPr>
        <p:spPr>
          <a:xfrm>
            <a:off x="7111182" y="4689969"/>
            <a:ext cx="9236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R972</a:t>
            </a:r>
            <a:endParaRPr lang="fr-FR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21D6B3D-769F-FD49-B565-29D540897101}"/>
              </a:ext>
            </a:extLst>
          </p:cNvPr>
          <p:cNvSpPr/>
          <p:nvPr/>
        </p:nvSpPr>
        <p:spPr>
          <a:xfrm>
            <a:off x="6293009" y="4181613"/>
            <a:ext cx="7509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653</a:t>
            </a:r>
            <a:endParaRPr lang="fr-FR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AC15FF0-3527-D744-8B0E-374D9C63B12D}"/>
              </a:ext>
            </a:extLst>
          </p:cNvPr>
          <p:cNvSpPr/>
          <p:nvPr/>
        </p:nvSpPr>
        <p:spPr>
          <a:xfrm>
            <a:off x="5514053" y="4671115"/>
            <a:ext cx="8027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V8</a:t>
            </a:r>
            <a:r>
              <a:rPr lang="fr-FR" b="1" u="sng" dirty="0">
                <a:solidFill>
                  <a:srgbClr val="FFFF00"/>
                </a:solidFill>
              </a:rPr>
              <a:t>4</a:t>
            </a:r>
            <a:endParaRPr lang="fr-FR" u="sng" dirty="0">
              <a:solidFill>
                <a:srgbClr val="FFFF00"/>
              </a:solidFill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9072BE92-72C4-BE4C-8BD2-6F1F5C87C0A1}"/>
              </a:ext>
            </a:extLst>
          </p:cNvPr>
          <p:cNvSpPr txBox="1"/>
          <p:nvPr/>
        </p:nvSpPr>
        <p:spPr>
          <a:xfrm>
            <a:off x="424976" y="5648106"/>
            <a:ext cx="83338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Evidemment, Sud peut posséder ADV, alors il fera trois levées de toute façon. Dans</a:t>
            </a:r>
          </a:p>
          <a:p>
            <a:r>
              <a:rPr lang="fr-FR" dirty="0"/>
              <a:t>ce cas mettre votre Roi ne vous coûte rien.</a:t>
            </a:r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A593835A-1C9F-D746-B497-B5C8408E0E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5984" y="2973168"/>
            <a:ext cx="508000" cy="508000"/>
          </a:xfrm>
          <a:prstGeom prst="rect">
            <a:avLst/>
          </a:prstGeom>
        </p:spPr>
      </p:pic>
      <p:pic>
        <p:nvPicPr>
          <p:cNvPr id="29" name="Image 28">
            <a:extLst>
              <a:ext uri="{FF2B5EF4-FFF2-40B4-BE49-F238E27FC236}">
                <a16:creationId xmlns:a16="http://schemas.microsoft.com/office/drawing/2014/main" id="{A62B313F-63B3-594E-A8D5-3036056B1A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3076" y="4607170"/>
            <a:ext cx="508000" cy="508000"/>
          </a:xfrm>
          <a:prstGeom prst="rect">
            <a:avLst/>
          </a:prstGeom>
        </p:spPr>
      </p:pic>
      <p:pic>
        <p:nvPicPr>
          <p:cNvPr id="30" name="Image 29">
            <a:extLst>
              <a:ext uri="{FF2B5EF4-FFF2-40B4-BE49-F238E27FC236}">
                <a16:creationId xmlns:a16="http://schemas.microsoft.com/office/drawing/2014/main" id="{8B8ADACD-7A06-1643-8682-1E182DAB04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7548" y="1693524"/>
            <a:ext cx="508000" cy="50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2521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2" grpId="0"/>
      <p:bldP spid="9" grpId="0"/>
      <p:bldP spid="24" grpId="0"/>
      <p:bldP spid="25" grpId="0"/>
      <p:bldP spid="26" grpId="0"/>
      <p:bldP spid="27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8" name="Titre 2">
            <a:extLst>
              <a:ext uri="{FF2B5EF4-FFF2-40B4-BE49-F238E27FC236}">
                <a16:creationId xmlns:a16="http://schemas.microsoft.com/office/drawing/2014/main" id="{3B476272-C145-C442-A02F-0C57F21A8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440" y="-235226"/>
            <a:ext cx="8942560" cy="1219200"/>
          </a:xfrm>
        </p:spPr>
        <p:txBody>
          <a:bodyPr>
            <a:normAutofit/>
          </a:bodyPr>
          <a:lstStyle/>
          <a:p>
            <a:r>
              <a:rPr lang="fr-FR" dirty="0"/>
              <a:t>Les bonnes vieilles règles en flanc</a:t>
            </a:r>
            <a:r>
              <a:rPr lang="fr-FR" sz="2400" dirty="0"/>
              <a:t>(exceptions)</a:t>
            </a:r>
            <a:endParaRPr lang="fr-FR" dirty="0"/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6DA18260-05AA-8547-BC73-C04ADBAAFBBE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6</a:t>
            </a:fld>
            <a:endParaRPr kumimoji="0" lang="en-US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991A3B95-1FDE-9440-9AE2-944C50165E80}"/>
              </a:ext>
            </a:extLst>
          </p:cNvPr>
          <p:cNvSpPr txBox="1"/>
          <p:nvPr/>
        </p:nvSpPr>
        <p:spPr>
          <a:xfrm>
            <a:off x="3741384" y="6376090"/>
            <a:ext cx="1046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9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926A7FA3-3CBF-DA4C-8B9F-30B5A78A70C5}"/>
              </a:ext>
            </a:extLst>
          </p:cNvPr>
          <p:cNvSpPr txBox="1"/>
          <p:nvPr/>
        </p:nvSpPr>
        <p:spPr>
          <a:xfrm>
            <a:off x="201440" y="1807910"/>
            <a:ext cx="24923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u="sng" dirty="0">
                <a:solidFill>
                  <a:srgbClr val="FFFF00"/>
                </a:solidFill>
              </a:rPr>
              <a:t>1. Intercaler en second :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0895296-7F91-2944-B115-86246E217750}"/>
              </a:ext>
            </a:extLst>
          </p:cNvPr>
          <p:cNvSpPr/>
          <p:nvPr/>
        </p:nvSpPr>
        <p:spPr>
          <a:xfrm>
            <a:off x="5486728" y="2204633"/>
            <a:ext cx="8643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RD3</a:t>
            </a:r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02CFF3CF-497E-BE4F-BE70-0DA42814EB45}"/>
              </a:ext>
            </a:extLst>
          </p:cNvPr>
          <p:cNvSpPr txBox="1"/>
          <p:nvPr/>
        </p:nvSpPr>
        <p:spPr>
          <a:xfrm>
            <a:off x="144739" y="2204633"/>
            <a:ext cx="53341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Vous êtes devant le mort, le déclarant joue un petit.</a:t>
            </a:r>
          </a:p>
          <a:p>
            <a:r>
              <a:rPr lang="fr-FR" dirty="0"/>
              <a:t>Voyons cela sur un cas très simple. Que se passe </a:t>
            </a:r>
            <a:r>
              <a:rPr lang="fr-FR" dirty="0" err="1"/>
              <a:t>t</a:t>
            </a:r>
            <a:r>
              <a:rPr lang="fr-FR" dirty="0"/>
              <a:t> il?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C7453C5-B097-8F4A-AC86-AAE1B35EB208}"/>
              </a:ext>
            </a:extLst>
          </p:cNvPr>
          <p:cNvSpPr/>
          <p:nvPr/>
        </p:nvSpPr>
        <p:spPr>
          <a:xfrm>
            <a:off x="6082482" y="1734492"/>
            <a:ext cx="8021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AV5</a:t>
            </a:r>
            <a:endParaRPr lang="fr-FR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9072BE92-72C4-BE4C-8BD2-6F1F5C87C0A1}"/>
              </a:ext>
            </a:extLst>
          </p:cNvPr>
          <p:cNvSpPr txBox="1"/>
          <p:nvPr/>
        </p:nvSpPr>
        <p:spPr>
          <a:xfrm>
            <a:off x="189199" y="5104568"/>
            <a:ext cx="87432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Admettons que le déclarant joue pour l’As et petit vers sa Dame, il faut passer le 3 pour </a:t>
            </a:r>
          </a:p>
          <a:p>
            <a:r>
              <a:rPr lang="fr-FR" dirty="0"/>
              <a:t>Le réduire à une seule levée. Pas facile!</a:t>
            </a: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F8BCDD4F-8F6B-2645-9BC5-F820C41AACFF}"/>
              </a:ext>
            </a:extLst>
          </p:cNvPr>
          <p:cNvSpPr txBox="1"/>
          <p:nvPr/>
        </p:nvSpPr>
        <p:spPr>
          <a:xfrm>
            <a:off x="201440" y="978213"/>
            <a:ext cx="825347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Après l’exposé des règles et des principales situations qui les justifient, venons-en </a:t>
            </a:r>
          </a:p>
          <a:p>
            <a:r>
              <a:rPr lang="fr-FR" dirty="0"/>
              <a:t>maintenant, aux différentes exceptions.</a:t>
            </a:r>
          </a:p>
          <a:p>
            <a:endParaRPr lang="fr-FR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181B7DF8-F533-EC4E-B227-C11F97D6C0F8}"/>
              </a:ext>
            </a:extLst>
          </p:cNvPr>
          <p:cNvSpPr/>
          <p:nvPr/>
        </p:nvSpPr>
        <p:spPr>
          <a:xfrm>
            <a:off x="6108949" y="2589278"/>
            <a:ext cx="5245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</a:t>
            </a:r>
            <a:r>
              <a:rPr lang="fr-FR" b="1" u="sng" dirty="0">
                <a:solidFill>
                  <a:srgbClr val="FFFF00"/>
                </a:solidFill>
              </a:rPr>
              <a:t>2</a:t>
            </a:r>
            <a:endParaRPr lang="fr-FR" u="sng" dirty="0">
              <a:solidFill>
                <a:srgbClr val="FFFF00"/>
              </a:solidFill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C867BF11-BB4D-E74E-89B8-08D9DFCBBE65}"/>
              </a:ext>
            </a:extLst>
          </p:cNvPr>
          <p:cNvSpPr txBox="1"/>
          <p:nvPr/>
        </p:nvSpPr>
        <p:spPr>
          <a:xfrm>
            <a:off x="424976" y="3314700"/>
            <a:ext cx="4321311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Un cas à étudier plus sérieusement :</a:t>
            </a:r>
          </a:p>
          <a:p>
            <a:r>
              <a:rPr lang="fr-FR" dirty="0"/>
              <a:t>Le déclarant joue le 2, faut il mettre </a:t>
            </a:r>
          </a:p>
          <a:p>
            <a:r>
              <a:rPr lang="fr-FR" dirty="0"/>
              <a:t>le Valet? Le problème est de savoir ou est </a:t>
            </a:r>
          </a:p>
          <a:p>
            <a:r>
              <a:rPr lang="fr-FR" dirty="0"/>
              <a:t>la Dame et surtout comment va jouer le </a:t>
            </a:r>
          </a:p>
          <a:p>
            <a:r>
              <a:rPr lang="fr-FR" dirty="0"/>
              <a:t>déclarant.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234E9A77-08CD-A345-BC3B-998FABE3AA0E}"/>
              </a:ext>
            </a:extLst>
          </p:cNvPr>
          <p:cNvSpPr/>
          <p:nvPr/>
        </p:nvSpPr>
        <p:spPr>
          <a:xfrm>
            <a:off x="5534518" y="4228607"/>
            <a:ext cx="5245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</a:t>
            </a:r>
            <a:r>
              <a:rPr lang="fr-FR" b="1" u="sng" dirty="0">
                <a:solidFill>
                  <a:srgbClr val="FFFF00"/>
                </a:solidFill>
              </a:rPr>
              <a:t>2</a:t>
            </a:r>
            <a:endParaRPr lang="fr-FR" u="sng" dirty="0">
              <a:solidFill>
                <a:srgbClr val="FFFF00"/>
              </a:solidFill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327395C5-F0DD-9B40-8A82-906676A623E0}"/>
              </a:ext>
            </a:extLst>
          </p:cNvPr>
          <p:cNvSpPr/>
          <p:nvPr/>
        </p:nvSpPr>
        <p:spPr>
          <a:xfrm>
            <a:off x="5534518" y="3314700"/>
            <a:ext cx="8288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AX5</a:t>
            </a:r>
            <a:endParaRPr lang="fr-FR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B2A047AA-9D23-254B-B72E-19AC8B1F24D2}"/>
              </a:ext>
            </a:extLst>
          </p:cNvPr>
          <p:cNvSpPr/>
          <p:nvPr/>
        </p:nvSpPr>
        <p:spPr>
          <a:xfrm>
            <a:off x="4755562" y="3804202"/>
            <a:ext cx="8237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RV3</a:t>
            </a:r>
            <a:endParaRPr lang="fr-FR" dirty="0"/>
          </a:p>
        </p:txBody>
      </p:sp>
      <p:pic>
        <p:nvPicPr>
          <p:cNvPr id="18" name="Image 17">
            <a:extLst>
              <a:ext uri="{FF2B5EF4-FFF2-40B4-BE49-F238E27FC236}">
                <a16:creationId xmlns:a16="http://schemas.microsoft.com/office/drawing/2014/main" id="{2E2E7714-451B-984C-99CA-42EBDE7CF2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1067" y="2132997"/>
            <a:ext cx="508000" cy="508000"/>
          </a:xfrm>
          <a:prstGeom prst="rect">
            <a:avLst/>
          </a:prstGeom>
        </p:spPr>
      </p:pic>
      <p:pic>
        <p:nvPicPr>
          <p:cNvPr id="19" name="Image 18">
            <a:extLst>
              <a:ext uri="{FF2B5EF4-FFF2-40B4-BE49-F238E27FC236}">
                <a16:creationId xmlns:a16="http://schemas.microsoft.com/office/drawing/2014/main" id="{3CA8C2AD-24A6-6B4D-99E4-613655C380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4897" y="3741782"/>
            <a:ext cx="508000" cy="50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7632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31" grpId="0"/>
      <p:bldP spid="33" grpId="0"/>
      <p:bldP spid="3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6DA18260-05AA-8547-BC73-C04ADBAAFBBE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7</a:t>
            </a:fld>
            <a:endParaRPr kumimoji="0" lang="en-US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991A3B95-1FDE-9440-9AE2-944C50165E80}"/>
              </a:ext>
            </a:extLst>
          </p:cNvPr>
          <p:cNvSpPr txBox="1"/>
          <p:nvPr/>
        </p:nvSpPr>
        <p:spPr>
          <a:xfrm>
            <a:off x="3741384" y="6376090"/>
            <a:ext cx="1046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9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0895296-7F91-2944-B115-86246E217750}"/>
              </a:ext>
            </a:extLst>
          </p:cNvPr>
          <p:cNvSpPr/>
          <p:nvPr/>
        </p:nvSpPr>
        <p:spPr>
          <a:xfrm>
            <a:off x="5478892" y="1498717"/>
            <a:ext cx="8440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DV3</a:t>
            </a:r>
            <a:endParaRPr lang="fr-FR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C7453C5-B097-8F4A-AC86-AAE1B35EB208}"/>
              </a:ext>
            </a:extLst>
          </p:cNvPr>
          <p:cNvSpPr/>
          <p:nvPr/>
        </p:nvSpPr>
        <p:spPr>
          <a:xfrm>
            <a:off x="6074646" y="1028576"/>
            <a:ext cx="9923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ARX5</a:t>
            </a:r>
            <a:endParaRPr lang="fr-FR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9072BE92-72C4-BE4C-8BD2-6F1F5C87C0A1}"/>
              </a:ext>
            </a:extLst>
          </p:cNvPr>
          <p:cNvSpPr txBox="1"/>
          <p:nvPr/>
        </p:nvSpPr>
        <p:spPr>
          <a:xfrm>
            <a:off x="189199" y="5256352"/>
            <a:ext cx="84743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En résumé. Il faut analyser chaque situation et faire les hypothèses nécessaires pour </a:t>
            </a:r>
          </a:p>
          <a:p>
            <a:r>
              <a:rPr lang="fr-FR" dirty="0"/>
              <a:t>envisager la suite probable.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181B7DF8-F533-EC4E-B227-C11F97D6C0F8}"/>
              </a:ext>
            </a:extLst>
          </p:cNvPr>
          <p:cNvSpPr/>
          <p:nvPr/>
        </p:nvSpPr>
        <p:spPr>
          <a:xfrm>
            <a:off x="6101113" y="1883362"/>
            <a:ext cx="5245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</a:t>
            </a:r>
            <a:r>
              <a:rPr lang="fr-FR" b="1" u="sng" dirty="0">
                <a:solidFill>
                  <a:srgbClr val="FFFF00"/>
                </a:solidFill>
              </a:rPr>
              <a:t>2</a:t>
            </a:r>
            <a:endParaRPr lang="fr-FR" u="sng" dirty="0">
              <a:solidFill>
                <a:srgbClr val="FFFF00"/>
              </a:solidFill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C867BF11-BB4D-E74E-89B8-08D9DFCBBE65}"/>
              </a:ext>
            </a:extLst>
          </p:cNvPr>
          <p:cNvSpPr txBox="1"/>
          <p:nvPr/>
        </p:nvSpPr>
        <p:spPr>
          <a:xfrm>
            <a:off x="424976" y="3314700"/>
            <a:ext cx="28866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Un analogue au précédent :</a:t>
            </a:r>
          </a:p>
          <a:p>
            <a:r>
              <a:rPr lang="fr-FR" dirty="0"/>
              <a:t>Intercalez vous le 10?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234E9A77-08CD-A345-BC3B-998FABE3AA0E}"/>
              </a:ext>
            </a:extLst>
          </p:cNvPr>
          <p:cNvSpPr/>
          <p:nvPr/>
        </p:nvSpPr>
        <p:spPr>
          <a:xfrm>
            <a:off x="6066452" y="4002001"/>
            <a:ext cx="5245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</a:t>
            </a:r>
            <a:r>
              <a:rPr lang="fr-FR" b="1" u="sng" dirty="0">
                <a:solidFill>
                  <a:srgbClr val="FFFF00"/>
                </a:solidFill>
              </a:rPr>
              <a:t>2</a:t>
            </a:r>
            <a:endParaRPr lang="fr-FR" u="sng" dirty="0">
              <a:solidFill>
                <a:srgbClr val="FFFF00"/>
              </a:solidFill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327395C5-F0DD-9B40-8A82-906676A623E0}"/>
              </a:ext>
            </a:extLst>
          </p:cNvPr>
          <p:cNvSpPr/>
          <p:nvPr/>
        </p:nvSpPr>
        <p:spPr>
          <a:xfrm>
            <a:off x="6066452" y="3088094"/>
            <a:ext cx="8851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RD9</a:t>
            </a:r>
            <a:endParaRPr lang="fr-FR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B2A047AA-9D23-254B-B72E-19AC8B1F24D2}"/>
              </a:ext>
            </a:extLst>
          </p:cNvPr>
          <p:cNvSpPr/>
          <p:nvPr/>
        </p:nvSpPr>
        <p:spPr>
          <a:xfrm>
            <a:off x="5287496" y="3577596"/>
            <a:ext cx="8235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VX3</a:t>
            </a:r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E1AFD2B9-DA5D-F24A-AC4A-D07AAD878500}"/>
              </a:ext>
            </a:extLst>
          </p:cNvPr>
          <p:cNvSpPr txBox="1"/>
          <p:nvPr/>
        </p:nvSpPr>
        <p:spPr>
          <a:xfrm>
            <a:off x="189199" y="1210110"/>
            <a:ext cx="5045420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Attention à ne pas vous tromper de situation, </a:t>
            </a:r>
          </a:p>
          <a:p>
            <a:r>
              <a:rPr lang="fr-FR" dirty="0"/>
              <a:t>comme sur l’exemple ci contre.</a:t>
            </a:r>
          </a:p>
          <a:p>
            <a:r>
              <a:rPr lang="fr-FR" dirty="0"/>
              <a:t>Si vous intercalez le Valet, le déclarant met </a:t>
            </a:r>
          </a:p>
          <a:p>
            <a:r>
              <a:rPr lang="fr-FR" dirty="0"/>
              <a:t>L’As puis réitère l’impasse contre votre Dame.</a:t>
            </a:r>
          </a:p>
          <a:p>
            <a:r>
              <a:rPr lang="fr-FR" dirty="0"/>
              <a:t>Si vous fournissez le 3, le déclarant n’est pas Fakir</a:t>
            </a:r>
          </a:p>
          <a:p>
            <a:r>
              <a:rPr lang="fr-FR" dirty="0"/>
              <a:t>pour connaître DV chez vous!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0AAA172F-8769-6249-8849-E8A090788DA1}"/>
              </a:ext>
            </a:extLst>
          </p:cNvPr>
          <p:cNvSpPr txBox="1"/>
          <p:nvPr/>
        </p:nvSpPr>
        <p:spPr>
          <a:xfrm>
            <a:off x="596900" y="4002001"/>
            <a:ext cx="439088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Si le déclarant détient l’As , cela ne change </a:t>
            </a:r>
          </a:p>
          <a:p>
            <a:r>
              <a:rPr lang="fr-FR" dirty="0"/>
              <a:t>Rien. Si c’est votre partenaire, tout change.</a:t>
            </a:r>
          </a:p>
          <a:p>
            <a:endParaRPr lang="fr-FR" dirty="0"/>
          </a:p>
        </p:txBody>
      </p:sp>
      <p:sp>
        <p:nvSpPr>
          <p:cNvPr id="19" name="Titre 2">
            <a:extLst>
              <a:ext uri="{FF2B5EF4-FFF2-40B4-BE49-F238E27FC236}">
                <a16:creationId xmlns:a16="http://schemas.microsoft.com/office/drawing/2014/main" id="{8B1B83E4-1D72-0A40-8310-93B4952ECB44}"/>
              </a:ext>
            </a:extLst>
          </p:cNvPr>
          <p:cNvSpPr txBox="1">
            <a:spLocks/>
          </p:cNvSpPr>
          <p:nvPr/>
        </p:nvSpPr>
        <p:spPr>
          <a:xfrm>
            <a:off x="201440" y="-235226"/>
            <a:ext cx="8942560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/>
              <a:t>Les bonnes vieilles règles en flanc</a:t>
            </a:r>
            <a:r>
              <a:rPr lang="fr-FR" sz="2400"/>
              <a:t>(exceptions)</a:t>
            </a:r>
            <a:endParaRPr lang="fr-FR"/>
          </a:p>
        </p:txBody>
      </p:sp>
      <p:pic>
        <p:nvPicPr>
          <p:cNvPr id="17" name="Image 16">
            <a:extLst>
              <a:ext uri="{FF2B5EF4-FFF2-40B4-BE49-F238E27FC236}">
                <a16:creationId xmlns:a16="http://schemas.microsoft.com/office/drawing/2014/main" id="{59948018-BD9E-CE4B-8E43-79A6F351E1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6955" y="1421275"/>
            <a:ext cx="508000" cy="508000"/>
          </a:xfrm>
          <a:prstGeom prst="rect">
            <a:avLst/>
          </a:prstGeom>
        </p:spPr>
      </p:pic>
      <p:pic>
        <p:nvPicPr>
          <p:cNvPr id="18" name="Image 17">
            <a:extLst>
              <a:ext uri="{FF2B5EF4-FFF2-40B4-BE49-F238E27FC236}">
                <a16:creationId xmlns:a16="http://schemas.microsoft.com/office/drawing/2014/main" id="{74F2F3EF-2A1A-724D-B810-636B0F3B70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6753" y="3502839"/>
            <a:ext cx="508000" cy="50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0957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31" grpId="0"/>
      <p:bldP spid="33" grpId="0"/>
      <p:bldP spid="34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6DA18260-05AA-8547-BC73-C04ADBAAFBBE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8</a:t>
            </a:fld>
            <a:endParaRPr kumimoji="0" lang="en-US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991A3B95-1FDE-9440-9AE2-944C50165E80}"/>
              </a:ext>
            </a:extLst>
          </p:cNvPr>
          <p:cNvSpPr txBox="1"/>
          <p:nvPr/>
        </p:nvSpPr>
        <p:spPr>
          <a:xfrm>
            <a:off x="3741384" y="6376090"/>
            <a:ext cx="1046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9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0895296-7F91-2944-B115-86246E217750}"/>
              </a:ext>
            </a:extLst>
          </p:cNvPr>
          <p:cNvSpPr/>
          <p:nvPr/>
        </p:nvSpPr>
        <p:spPr>
          <a:xfrm>
            <a:off x="6928923" y="1464023"/>
            <a:ext cx="8204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R64</a:t>
            </a:r>
            <a:endParaRPr lang="fr-FR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C7453C5-B097-8F4A-AC86-AAE1B35EB208}"/>
              </a:ext>
            </a:extLst>
          </p:cNvPr>
          <p:cNvSpPr/>
          <p:nvPr/>
        </p:nvSpPr>
        <p:spPr>
          <a:xfrm>
            <a:off x="6074646" y="1028576"/>
            <a:ext cx="8649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DV9</a:t>
            </a:r>
            <a:endParaRPr lang="fr-FR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9072BE92-72C4-BE4C-8BD2-6F1F5C87C0A1}"/>
              </a:ext>
            </a:extLst>
          </p:cNvPr>
          <p:cNvSpPr txBox="1"/>
          <p:nvPr/>
        </p:nvSpPr>
        <p:spPr>
          <a:xfrm>
            <a:off x="189199" y="5443173"/>
            <a:ext cx="84743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En résumé. Il faut analyser chaque situation et faire les hypothèses nécessaires pour </a:t>
            </a:r>
          </a:p>
          <a:p>
            <a:r>
              <a:rPr lang="fr-FR" dirty="0"/>
              <a:t>envisager la suite probable.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C867BF11-BB4D-E74E-89B8-08D9DFCBBE65}"/>
              </a:ext>
            </a:extLst>
          </p:cNvPr>
          <p:cNvSpPr txBox="1"/>
          <p:nvPr/>
        </p:nvSpPr>
        <p:spPr>
          <a:xfrm>
            <a:off x="247799" y="3653809"/>
            <a:ext cx="401686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Autre cas similaire :</a:t>
            </a:r>
          </a:p>
          <a:p>
            <a:r>
              <a:rPr lang="fr-FR" dirty="0"/>
              <a:t>Le déclarant présente le Valet et attend</a:t>
            </a:r>
          </a:p>
          <a:p>
            <a:r>
              <a:rPr lang="fr-FR" dirty="0"/>
              <a:t>Votre réaction ! Que faites vous?</a:t>
            </a:r>
          </a:p>
          <a:p>
            <a:endParaRPr lang="fr-FR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234E9A77-08CD-A345-BC3B-998FABE3AA0E}"/>
              </a:ext>
            </a:extLst>
          </p:cNvPr>
          <p:cNvSpPr/>
          <p:nvPr/>
        </p:nvSpPr>
        <p:spPr>
          <a:xfrm>
            <a:off x="6056008" y="4370653"/>
            <a:ext cx="8445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RV9</a:t>
            </a:r>
            <a:endParaRPr lang="fr-FR" dirty="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327395C5-F0DD-9B40-8A82-906676A623E0}"/>
              </a:ext>
            </a:extLst>
          </p:cNvPr>
          <p:cNvSpPr/>
          <p:nvPr/>
        </p:nvSpPr>
        <p:spPr>
          <a:xfrm>
            <a:off x="6056008" y="3456746"/>
            <a:ext cx="8336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AX2</a:t>
            </a:r>
            <a:endParaRPr lang="fr-FR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B2A047AA-9D23-254B-B72E-19AC8B1F24D2}"/>
              </a:ext>
            </a:extLst>
          </p:cNvPr>
          <p:cNvSpPr/>
          <p:nvPr/>
        </p:nvSpPr>
        <p:spPr>
          <a:xfrm>
            <a:off x="5277052" y="3946248"/>
            <a:ext cx="8082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D53</a:t>
            </a:r>
            <a:endParaRPr lang="fr-FR" dirty="0"/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0D7D6C93-D26F-DB49-9C0D-28DBA45F6E24}"/>
              </a:ext>
            </a:extLst>
          </p:cNvPr>
          <p:cNvSpPr txBox="1"/>
          <p:nvPr/>
        </p:nvSpPr>
        <p:spPr>
          <a:xfrm>
            <a:off x="189199" y="964819"/>
            <a:ext cx="23030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u="sng" dirty="0">
                <a:solidFill>
                  <a:srgbClr val="FFFF00"/>
                </a:solidFill>
              </a:rPr>
              <a:t>2. Petit sur Honneur :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C8EC1682-B641-D34A-8F15-19048B920044}"/>
              </a:ext>
            </a:extLst>
          </p:cNvPr>
          <p:cNvSpPr txBox="1"/>
          <p:nvPr/>
        </p:nvSpPr>
        <p:spPr>
          <a:xfrm>
            <a:off x="189199" y="1375121"/>
            <a:ext cx="4747966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La règle </a:t>
            </a:r>
            <a:r>
              <a:rPr lang="fr-FR" i="1" dirty="0">
                <a:solidFill>
                  <a:srgbClr val="FFFF00"/>
                </a:solidFill>
              </a:rPr>
              <a:t>honneur sur honneur </a:t>
            </a:r>
            <a:r>
              <a:rPr lang="fr-FR" dirty="0"/>
              <a:t>est celle qu’il</a:t>
            </a:r>
          </a:p>
          <a:p>
            <a:r>
              <a:rPr lang="fr-FR" dirty="0"/>
              <a:t>faut appliquer avec le plus de discernement. </a:t>
            </a:r>
          </a:p>
          <a:p>
            <a:r>
              <a:rPr lang="fr-FR" dirty="0"/>
              <a:t>Si le déclarant est un bon joueur, vous vous </a:t>
            </a:r>
          </a:p>
          <a:p>
            <a:r>
              <a:rPr lang="fr-FR" dirty="0"/>
              <a:t>porterez même mieux en ne couvrant jamais,</a:t>
            </a:r>
          </a:p>
          <a:p>
            <a:r>
              <a:rPr lang="fr-FR" dirty="0"/>
              <a:t>qu’en couvrant toujours honneur sur honneur,</a:t>
            </a:r>
          </a:p>
          <a:p>
            <a:r>
              <a:rPr lang="fr-FR" dirty="0"/>
              <a:t>car en général il est équipé pour le faire.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F2196D72-15A1-EE4B-A330-D2B47C951F22}"/>
              </a:ext>
            </a:extLst>
          </p:cNvPr>
          <p:cNvSpPr txBox="1"/>
          <p:nvPr/>
        </p:nvSpPr>
        <p:spPr>
          <a:xfrm>
            <a:off x="5180010" y="2193264"/>
            <a:ext cx="34036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Cas d’exception, deux honneurs</a:t>
            </a:r>
          </a:p>
          <a:p>
            <a:r>
              <a:rPr lang="fr-FR" dirty="0">
                <a:solidFill>
                  <a:srgbClr val="FFFF00"/>
                </a:solidFill>
              </a:rPr>
              <a:t>collés au mort. On ne monte pas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4A694AD-2F03-8A4D-B505-DD3EB98986E0}"/>
              </a:ext>
            </a:extLst>
          </p:cNvPr>
          <p:cNvSpPr/>
          <p:nvPr/>
        </p:nvSpPr>
        <p:spPr>
          <a:xfrm>
            <a:off x="3982678" y="4895205"/>
            <a:ext cx="10882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RV984</a:t>
            </a:r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37AAD4C-7456-AC42-90F5-6219C4F8207D}"/>
              </a:ext>
            </a:extLst>
          </p:cNvPr>
          <p:cNvSpPr txBox="1"/>
          <p:nvPr/>
        </p:nvSpPr>
        <p:spPr>
          <a:xfrm>
            <a:off x="932214" y="4904615"/>
            <a:ext cx="29572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Il peut même avoir RV9 5</a:t>
            </a:r>
            <a:r>
              <a:rPr lang="fr-FR" baseline="30000" dirty="0"/>
              <a:t>ème</a:t>
            </a:r>
            <a:endParaRPr lang="fr-FR" dirty="0"/>
          </a:p>
        </p:txBody>
      </p:sp>
      <p:sp>
        <p:nvSpPr>
          <p:cNvPr id="24" name="Titre 2">
            <a:extLst>
              <a:ext uri="{FF2B5EF4-FFF2-40B4-BE49-F238E27FC236}">
                <a16:creationId xmlns:a16="http://schemas.microsoft.com/office/drawing/2014/main" id="{2C809A6A-CF57-A040-968C-AC6A7BBE74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440" y="-235226"/>
            <a:ext cx="8942560" cy="1219200"/>
          </a:xfrm>
        </p:spPr>
        <p:txBody>
          <a:bodyPr>
            <a:normAutofit/>
          </a:bodyPr>
          <a:lstStyle/>
          <a:p>
            <a:r>
              <a:rPr lang="fr-FR" dirty="0"/>
              <a:t>Les bonnes vieilles règles en flanc</a:t>
            </a:r>
            <a:r>
              <a:rPr lang="fr-FR" sz="2400" dirty="0"/>
              <a:t>(exceptions)</a:t>
            </a:r>
            <a:endParaRPr lang="fr-FR" dirty="0"/>
          </a:p>
        </p:txBody>
      </p:sp>
      <p:pic>
        <p:nvPicPr>
          <p:cNvPr id="20" name="Image 19">
            <a:extLst>
              <a:ext uri="{FF2B5EF4-FFF2-40B4-BE49-F238E27FC236}">
                <a16:creationId xmlns:a16="http://schemas.microsoft.com/office/drawing/2014/main" id="{AE238B1E-DE07-FA44-9C7B-48B24333CE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3822" y="1412977"/>
            <a:ext cx="508000" cy="508000"/>
          </a:xfrm>
          <a:prstGeom prst="rect">
            <a:avLst/>
          </a:prstGeom>
        </p:spPr>
      </p:pic>
      <p:pic>
        <p:nvPicPr>
          <p:cNvPr id="21" name="Image 20">
            <a:extLst>
              <a:ext uri="{FF2B5EF4-FFF2-40B4-BE49-F238E27FC236}">
                <a16:creationId xmlns:a16="http://schemas.microsoft.com/office/drawing/2014/main" id="{295AA385-811D-8846-83D3-33C582E4CF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3104" y="3862653"/>
            <a:ext cx="508000" cy="50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6250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5" grpId="0"/>
      <p:bldP spid="31" grpId="0"/>
      <p:bldP spid="33" grpId="0"/>
      <p:bldP spid="34" grpId="0"/>
      <p:bldP spid="3" grpId="0"/>
      <p:bldP spid="19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6DA18260-05AA-8547-BC73-C04ADBAAFBBE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9</a:t>
            </a:fld>
            <a:endParaRPr kumimoji="0" lang="en-US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991A3B95-1FDE-9440-9AE2-944C50165E80}"/>
              </a:ext>
            </a:extLst>
          </p:cNvPr>
          <p:cNvSpPr txBox="1"/>
          <p:nvPr/>
        </p:nvSpPr>
        <p:spPr>
          <a:xfrm>
            <a:off x="3741384" y="6376090"/>
            <a:ext cx="1046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9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0895296-7F91-2944-B115-86246E217750}"/>
              </a:ext>
            </a:extLst>
          </p:cNvPr>
          <p:cNvSpPr/>
          <p:nvPr/>
        </p:nvSpPr>
        <p:spPr>
          <a:xfrm>
            <a:off x="7055617" y="1682373"/>
            <a:ext cx="8005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AV3</a:t>
            </a:r>
            <a:endParaRPr lang="fr-FR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C7453C5-B097-8F4A-AC86-AAE1B35EB208}"/>
              </a:ext>
            </a:extLst>
          </p:cNvPr>
          <p:cNvSpPr/>
          <p:nvPr/>
        </p:nvSpPr>
        <p:spPr>
          <a:xfrm>
            <a:off x="6300886" y="1218307"/>
            <a:ext cx="8204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R6</a:t>
            </a:r>
            <a:r>
              <a:rPr lang="fr-FR" b="1" dirty="0">
                <a:solidFill>
                  <a:srgbClr val="FFFF00"/>
                </a:solidFill>
              </a:rPr>
              <a:t>4</a:t>
            </a:r>
            <a:endParaRPr lang="fr-FR" dirty="0">
              <a:solidFill>
                <a:srgbClr val="FFFF00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234E9A77-08CD-A345-BC3B-998FABE3AA0E}"/>
              </a:ext>
            </a:extLst>
          </p:cNvPr>
          <p:cNvSpPr/>
          <p:nvPr/>
        </p:nvSpPr>
        <p:spPr>
          <a:xfrm>
            <a:off x="6056008" y="4370653"/>
            <a:ext cx="8279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D95</a:t>
            </a:r>
            <a:endParaRPr lang="fr-FR" dirty="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327395C5-F0DD-9B40-8A82-906676A623E0}"/>
              </a:ext>
            </a:extLst>
          </p:cNvPr>
          <p:cNvSpPr/>
          <p:nvPr/>
        </p:nvSpPr>
        <p:spPr>
          <a:xfrm>
            <a:off x="6056008" y="3456746"/>
            <a:ext cx="8204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R6</a:t>
            </a:r>
            <a:r>
              <a:rPr lang="fr-FR" b="1" dirty="0">
                <a:solidFill>
                  <a:srgbClr val="FFFF00"/>
                </a:solidFill>
              </a:rPr>
              <a:t>4</a:t>
            </a:r>
            <a:endParaRPr lang="fr-FR" dirty="0">
              <a:solidFill>
                <a:srgbClr val="FFFF00"/>
              </a:solidFill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B2A047AA-9D23-254B-B72E-19AC8B1F24D2}"/>
              </a:ext>
            </a:extLst>
          </p:cNvPr>
          <p:cNvSpPr/>
          <p:nvPr/>
        </p:nvSpPr>
        <p:spPr>
          <a:xfrm>
            <a:off x="5375696" y="3952083"/>
            <a:ext cx="9251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X87</a:t>
            </a:r>
            <a:r>
              <a:rPr lang="fr-FR" b="1" u="sng" dirty="0">
                <a:solidFill>
                  <a:srgbClr val="FFFF00"/>
                </a:solidFill>
              </a:rPr>
              <a:t>2</a:t>
            </a:r>
            <a:endParaRPr lang="fr-FR" u="sng" dirty="0">
              <a:solidFill>
                <a:srgbClr val="FFFF00"/>
              </a:solidFill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0D7D6C93-D26F-DB49-9C0D-28DBA45F6E24}"/>
              </a:ext>
            </a:extLst>
          </p:cNvPr>
          <p:cNvSpPr txBox="1"/>
          <p:nvPr/>
        </p:nvSpPr>
        <p:spPr>
          <a:xfrm>
            <a:off x="189199" y="964819"/>
            <a:ext cx="30352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u="sng" dirty="0">
                <a:solidFill>
                  <a:srgbClr val="FFFF00"/>
                </a:solidFill>
              </a:rPr>
              <a:t>3. La plus forte en troisième :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C8EC1682-B641-D34A-8F15-19048B920044}"/>
              </a:ext>
            </a:extLst>
          </p:cNvPr>
          <p:cNvSpPr txBox="1"/>
          <p:nvPr/>
        </p:nvSpPr>
        <p:spPr>
          <a:xfrm>
            <a:off x="189199" y="1375121"/>
            <a:ext cx="481009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Vous êtes en troisième derrière le mort.</a:t>
            </a:r>
          </a:p>
          <a:p>
            <a:r>
              <a:rPr lang="fr-FR" dirty="0"/>
              <a:t>Celui ci détient un honneur, et vous-même</a:t>
            </a:r>
          </a:p>
          <a:p>
            <a:r>
              <a:rPr lang="fr-FR" dirty="0"/>
              <a:t>détenez un honneur plus fort et un plus faible.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F2196D72-15A1-EE4B-A330-D2B47C951F22}"/>
              </a:ext>
            </a:extLst>
          </p:cNvPr>
          <p:cNvSpPr txBox="1"/>
          <p:nvPr/>
        </p:nvSpPr>
        <p:spPr>
          <a:xfrm>
            <a:off x="247799" y="2241155"/>
            <a:ext cx="41983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Voyons tout ceci sur l’exemple ci-contre :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4A694AD-2F03-8A4D-B505-DD3EB98986E0}"/>
              </a:ext>
            </a:extLst>
          </p:cNvPr>
          <p:cNvSpPr/>
          <p:nvPr/>
        </p:nvSpPr>
        <p:spPr>
          <a:xfrm>
            <a:off x="6883927" y="3929399"/>
            <a:ext cx="8005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AV3</a:t>
            </a:r>
            <a:endParaRPr lang="fr-FR" dirty="0"/>
          </a:p>
        </p:txBody>
      </p:sp>
      <p:sp>
        <p:nvSpPr>
          <p:cNvPr id="21" name="Titre 2">
            <a:extLst>
              <a:ext uri="{FF2B5EF4-FFF2-40B4-BE49-F238E27FC236}">
                <a16:creationId xmlns:a16="http://schemas.microsoft.com/office/drawing/2014/main" id="{7E545822-2918-BE4F-9936-4ED53D9F86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440" y="-235226"/>
            <a:ext cx="8942560" cy="1219200"/>
          </a:xfrm>
        </p:spPr>
        <p:txBody>
          <a:bodyPr>
            <a:normAutofit/>
          </a:bodyPr>
          <a:lstStyle/>
          <a:p>
            <a:r>
              <a:rPr lang="fr-FR" dirty="0"/>
              <a:t>Les bonnes vieilles règles en flanc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244B706-7BF0-2E49-B860-FFF6768BE449}"/>
              </a:ext>
            </a:extLst>
          </p:cNvPr>
          <p:cNvSpPr/>
          <p:nvPr/>
        </p:nvSpPr>
        <p:spPr>
          <a:xfrm>
            <a:off x="5739647" y="1682373"/>
            <a:ext cx="5245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</a:t>
            </a:r>
            <a:r>
              <a:rPr lang="fr-FR" b="1" u="sng" dirty="0">
                <a:solidFill>
                  <a:srgbClr val="FFFF00"/>
                </a:solidFill>
              </a:rPr>
              <a:t>2</a:t>
            </a:r>
            <a:endParaRPr lang="fr-FR" u="sng" dirty="0">
              <a:solidFill>
                <a:srgbClr val="FFFF00"/>
              </a:solidFill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44E5977D-48DF-0A48-BFDF-DF0448EF73DC}"/>
              </a:ext>
            </a:extLst>
          </p:cNvPr>
          <p:cNvSpPr txBox="1"/>
          <p:nvPr/>
        </p:nvSpPr>
        <p:spPr>
          <a:xfrm>
            <a:off x="433497" y="2674862"/>
            <a:ext cx="82300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Vous devez jouer le Valet et non l’As. Pourquoi? Voyons différentes configurations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2B3155F1-5C9F-924C-A069-F27A9CB4068F}"/>
              </a:ext>
            </a:extLst>
          </p:cNvPr>
          <p:cNvSpPr txBox="1"/>
          <p:nvPr/>
        </p:nvSpPr>
        <p:spPr>
          <a:xfrm>
            <a:off x="201440" y="3382953"/>
            <a:ext cx="519103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fr-FR" dirty="0"/>
              <a:t>Vous mettez L’As : le déclarant fait deux levées</a:t>
            </a:r>
          </a:p>
          <a:p>
            <a:pPr marL="342900" indent="-342900">
              <a:buAutoNum type="arabicPeriod"/>
            </a:pPr>
            <a:r>
              <a:rPr lang="fr-FR" dirty="0"/>
              <a:t>Vous mettez le Valet. Le déclarant fait la levée</a:t>
            </a:r>
          </a:p>
          <a:p>
            <a:r>
              <a:rPr lang="fr-FR" dirty="0"/>
              <a:t>avec la dame si la configuration est la suivante.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E003F490-03A8-3840-B0C1-809DD595E565}"/>
              </a:ext>
            </a:extLst>
          </p:cNvPr>
          <p:cNvSpPr/>
          <p:nvPr/>
        </p:nvSpPr>
        <p:spPr>
          <a:xfrm>
            <a:off x="1199000" y="5558949"/>
            <a:ext cx="6451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95</a:t>
            </a:r>
            <a:endParaRPr lang="fr-FR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A7B5D854-BAE6-2A48-B520-D5DEB93606A2}"/>
              </a:ext>
            </a:extLst>
          </p:cNvPr>
          <p:cNvSpPr/>
          <p:nvPr/>
        </p:nvSpPr>
        <p:spPr>
          <a:xfrm>
            <a:off x="1199000" y="4645042"/>
            <a:ext cx="7024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R6</a:t>
            </a:r>
            <a:endParaRPr lang="fr-FR" dirty="0">
              <a:solidFill>
                <a:srgbClr val="FFFF00"/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68D4D1F-5B3E-454C-86D4-332B0E0FEB5A}"/>
              </a:ext>
            </a:extLst>
          </p:cNvPr>
          <p:cNvSpPr/>
          <p:nvPr/>
        </p:nvSpPr>
        <p:spPr>
          <a:xfrm>
            <a:off x="420044" y="5134544"/>
            <a:ext cx="7976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X87</a:t>
            </a:r>
            <a:endParaRPr lang="fr-FR" dirty="0">
              <a:solidFill>
                <a:srgbClr val="FFFF00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05E6B7B-2A87-E44C-AFAA-A8E8D8141937}"/>
              </a:ext>
            </a:extLst>
          </p:cNvPr>
          <p:cNvSpPr/>
          <p:nvPr/>
        </p:nvSpPr>
        <p:spPr>
          <a:xfrm>
            <a:off x="2012737" y="5078749"/>
            <a:ext cx="6685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A3</a:t>
            </a:r>
            <a:endParaRPr lang="fr-FR" dirty="0"/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D1B9F42F-F062-CA4F-BA1E-8716F45A0670}"/>
              </a:ext>
            </a:extLst>
          </p:cNvPr>
          <p:cNvSpPr txBox="1"/>
          <p:nvPr/>
        </p:nvSpPr>
        <p:spPr>
          <a:xfrm>
            <a:off x="3224453" y="5023611"/>
            <a:ext cx="53913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Le déclarant ne fait plus de levée dans la couleur sauf</a:t>
            </a:r>
          </a:p>
          <a:p>
            <a:r>
              <a:rPr lang="fr-FR" dirty="0"/>
              <a:t>si vous rejouez la couleur.</a:t>
            </a:r>
          </a:p>
        </p:txBody>
      </p:sp>
      <p:pic>
        <p:nvPicPr>
          <p:cNvPr id="24" name="Image 23">
            <a:extLst>
              <a:ext uri="{FF2B5EF4-FFF2-40B4-BE49-F238E27FC236}">
                <a16:creationId xmlns:a16="http://schemas.microsoft.com/office/drawing/2014/main" id="{255E448F-1F1A-7D44-BAF2-2B843BC012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8988" y="1655273"/>
            <a:ext cx="508000" cy="508000"/>
          </a:xfrm>
          <a:prstGeom prst="rect">
            <a:avLst/>
          </a:prstGeom>
        </p:spPr>
      </p:pic>
      <p:pic>
        <p:nvPicPr>
          <p:cNvPr id="30" name="Image 29">
            <a:extLst>
              <a:ext uri="{FF2B5EF4-FFF2-40B4-BE49-F238E27FC236}">
                <a16:creationId xmlns:a16="http://schemas.microsoft.com/office/drawing/2014/main" id="{AA65D199-EAC9-2D4A-80F5-B5FFB64FBB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5927" y="3856341"/>
            <a:ext cx="508000" cy="508000"/>
          </a:xfrm>
          <a:prstGeom prst="rect">
            <a:avLst/>
          </a:prstGeom>
        </p:spPr>
      </p:pic>
      <p:pic>
        <p:nvPicPr>
          <p:cNvPr id="32" name="Image 31">
            <a:extLst>
              <a:ext uri="{FF2B5EF4-FFF2-40B4-BE49-F238E27FC236}">
                <a16:creationId xmlns:a16="http://schemas.microsoft.com/office/drawing/2014/main" id="{BFD77A0F-7050-F745-AC38-F98FEFC60D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6428" y="5042808"/>
            <a:ext cx="508000" cy="50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7025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5" grpId="0"/>
      <p:bldP spid="31" grpId="0"/>
      <p:bldP spid="33" grpId="0"/>
      <p:bldP spid="34" grpId="0"/>
      <p:bldP spid="19" grpId="0"/>
      <p:bldP spid="22" grpId="0"/>
      <p:bldP spid="13" grpId="0"/>
      <p:bldP spid="26" grpId="0"/>
      <p:bldP spid="27" grpId="0"/>
      <p:bldP spid="28" grpId="0"/>
      <p:bldP spid="29" grpId="0"/>
      <p:bldP spid="15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i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ヒラギノ角ゴ Pro W3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ヒラギノ角ゴ Pro W3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Papier.thmx</Template>
  <TotalTime>18205</TotalTime>
  <Words>2894</Words>
  <Application>Microsoft Macintosh PowerPoint</Application>
  <PresentationFormat>Affichage à l'écran (4:3)</PresentationFormat>
  <Paragraphs>507</Paragraphs>
  <Slides>21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32" baseType="lpstr">
      <vt:lpstr>ＭＳ Ｐゴシック</vt:lpstr>
      <vt:lpstr>Apple Chancery</vt:lpstr>
      <vt:lpstr>Arial</vt:lpstr>
      <vt:lpstr>Calibri</vt:lpstr>
      <vt:lpstr>Cambria</vt:lpstr>
      <vt:lpstr>ÇlÇr ñæí©</vt:lpstr>
      <vt:lpstr>Constantia</vt:lpstr>
      <vt:lpstr>Symbol</vt:lpstr>
      <vt:lpstr>Times New Roman</vt:lpstr>
      <vt:lpstr>Wingdings 2</vt:lpstr>
      <vt:lpstr>Papier</vt:lpstr>
      <vt:lpstr>Les bases de la défense &amp; la signalisation (Partie 1)</vt:lpstr>
      <vt:lpstr>Les bases de la défense</vt:lpstr>
      <vt:lpstr>Les bonnes vieilles règles en flanc</vt:lpstr>
      <vt:lpstr>Les bonnes vieilles règles en flanc</vt:lpstr>
      <vt:lpstr>Les bonnes vieilles règles en flanc</vt:lpstr>
      <vt:lpstr>Les bonnes vieilles règles en flanc(exceptions)</vt:lpstr>
      <vt:lpstr>Présentation PowerPoint</vt:lpstr>
      <vt:lpstr>Les bonnes vieilles règles en flanc(exceptions)</vt:lpstr>
      <vt:lpstr>Les bonnes vieilles règles en flanc</vt:lpstr>
      <vt:lpstr>Les bonnes vieilles règles en flanc</vt:lpstr>
      <vt:lpstr>La signalisation</vt:lpstr>
      <vt:lpstr>La signalisation</vt:lpstr>
      <vt:lpstr>La signalisation</vt:lpstr>
      <vt:lpstr>La signalisation</vt:lpstr>
      <vt:lpstr>La signalisation</vt:lpstr>
      <vt:lpstr>La signalisation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ENS de Cachan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Jean Luc NEAU</dc:creator>
  <cp:lastModifiedBy>jean luc neau</cp:lastModifiedBy>
  <cp:revision>488</cp:revision>
  <cp:lastPrinted>2018-04-12T10:00:19Z</cp:lastPrinted>
  <dcterms:created xsi:type="dcterms:W3CDTF">2014-03-10T09:34:54Z</dcterms:created>
  <dcterms:modified xsi:type="dcterms:W3CDTF">2021-11-10T16:58:01Z</dcterms:modified>
</cp:coreProperties>
</file>