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99" r:id="rId2"/>
    <p:sldId id="279" r:id="rId3"/>
    <p:sldId id="280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02"/>
    <p:restoredTop sz="94630"/>
  </p:normalViewPr>
  <p:slideViewPr>
    <p:cSldViewPr snapToGrid="0" snapToObjects="1">
      <p:cViewPr varScale="1">
        <p:scale>
          <a:sx n="118" d="100"/>
          <a:sy n="118" d="100"/>
        </p:scale>
        <p:origin x="96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01324-C4B2-AD48-99B5-7D6BF7B43DD7}" type="datetimeFigureOut">
              <a:rPr lang="fr-FR" smtClean="0"/>
              <a:t>07/08/2018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C57CA-7626-BA47-AE79-0DBF72A654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170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722E33D-1B13-EF42-91CA-FB755FCE311B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3F5C1AF-5566-664E-A96E-E6772F76DE15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05DDEC8-253D-5142-90CF-8C436B8E61AB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61099435-A31F-9647-9325-D9BDE792FA87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D9BF559-2D69-A24C-B21A-770335DD4F06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9AC0E4B-DE05-9649-B0C3-637496165A08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65D9515-C125-EB47-99DD-92B172FD944F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AF1783A-E74D-BF41-A8BC-5E09F2832C01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36BA817-F26A-5A4E-BFDB-268231CCCD30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7F4C1FF9-4430-6E47-859E-64C338853A75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 dirty="0"/>
              <a:t>Faire glisser l'image vers l'espace réservé ou cliquer sur l'icône pour l'ajouter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D20D563-58EE-634D-9DDC-2922797EC8D1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F462B83-9CC5-BD49-963D-6C69A668C94A}" type="datetime1">
              <a:rPr lang="fr-FR" smtClean="0"/>
              <a:t>07/08/2018</a:t>
            </a:fld>
            <a:endParaRPr lang="en-US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0DF7FC-CBD5-704F-8C25-3B4737628FFE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599C0BB8-6F99-5B44-AC85-0AAD0F733790}"/>
              </a:ext>
            </a:extLst>
          </p:cNvPr>
          <p:cNvSpPr txBox="1">
            <a:spLocks/>
          </p:cNvSpPr>
          <p:nvPr/>
        </p:nvSpPr>
        <p:spPr>
          <a:xfrm>
            <a:off x="457199" y="49391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enchères (partie 2)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29569B7-29E6-6341-A2A5-D0D5717B54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F30BA8E-B9CD-5149-9C86-F8A45C6D231A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043FFB6-D6E0-1F49-8D1D-8A146BBFAF7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</a:t>
            </a:fld>
            <a:endParaRPr kumimoji="0" lang="en-US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14361A9-4EDF-2444-AF48-83CA7BE60A8C}"/>
              </a:ext>
            </a:extLst>
          </p:cNvPr>
          <p:cNvSpPr txBox="1"/>
          <p:nvPr/>
        </p:nvSpPr>
        <p:spPr>
          <a:xfrm>
            <a:off x="2640249" y="1970727"/>
            <a:ext cx="3592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La notion d’atout et de Fit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8E5A177-B740-8349-964C-43608E3EE986}"/>
              </a:ext>
            </a:extLst>
          </p:cNvPr>
          <p:cNvSpPr txBox="1"/>
          <p:nvPr/>
        </p:nvSpPr>
        <p:spPr>
          <a:xfrm>
            <a:off x="2649867" y="2690595"/>
            <a:ext cx="3573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Les points de distribution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E551021-B7B5-624F-84DD-2AA76AF60F54}"/>
              </a:ext>
            </a:extLst>
          </p:cNvPr>
          <p:cNvSpPr txBox="1"/>
          <p:nvPr/>
        </p:nvSpPr>
        <p:spPr>
          <a:xfrm>
            <a:off x="2076316" y="3470923"/>
            <a:ext cx="49913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L’ouverture en Majeure au palier de 1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43A5542-D6BC-EE46-9493-A17A0635667A}"/>
              </a:ext>
            </a:extLst>
          </p:cNvPr>
          <p:cNvSpPr txBox="1"/>
          <p:nvPr/>
        </p:nvSpPr>
        <p:spPr>
          <a:xfrm>
            <a:off x="2006296" y="4241209"/>
            <a:ext cx="51314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Les réponses à l’ouverture en Majeure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5056CF3-5B61-C340-84EA-C6E2FBB778C6}"/>
              </a:ext>
            </a:extLst>
          </p:cNvPr>
          <p:cNvSpPr txBox="1"/>
          <p:nvPr/>
        </p:nvSpPr>
        <p:spPr>
          <a:xfrm>
            <a:off x="2343086" y="5031650"/>
            <a:ext cx="4457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  développement des enchères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AEB9BFC-3561-7049-BBDE-773C276753F1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EFAC9">
                    <a:lumMod val="75000"/>
                  </a:srgb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402024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>
            <a:extLst>
              <a:ext uri="{FF2B5EF4-FFF2-40B4-BE49-F238E27FC236}">
                <a16:creationId xmlns:a16="http://schemas.microsoft.com/office/drawing/2014/main" id="{9720D931-DA33-234F-B2CE-B24AE9884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>
            <a:normAutofit/>
          </a:bodyPr>
          <a:lstStyle/>
          <a:p>
            <a:r>
              <a:rPr lang="fr-FR" dirty="0"/>
              <a:t>Les réponses à l’ouverture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312C2D-01F8-574A-8DB6-780B005799C5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E29A732-83A5-DE4F-93A7-FB4B72D542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DEF609E-D86A-434B-93D5-63046E03081D}"/>
              </a:ext>
            </a:extLst>
          </p:cNvPr>
          <p:cNvSpPr txBox="1"/>
          <p:nvPr/>
        </p:nvSpPr>
        <p:spPr>
          <a:xfrm>
            <a:off x="224887" y="1226124"/>
            <a:ext cx="903298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ym typeface="Symbol"/>
              </a:rPr>
              <a:t>Il précise en priorité son nombre de points :</a:t>
            </a:r>
          </a:p>
          <a:p>
            <a:r>
              <a:rPr lang="fr-FR" dirty="0">
                <a:sym typeface="Symbol"/>
              </a:rPr>
              <a:t>	- 2SA avec 15-17H </a:t>
            </a:r>
          </a:p>
          <a:p>
            <a:r>
              <a:rPr lang="fr-FR" dirty="0">
                <a:sym typeface="Symbol"/>
              </a:rPr>
              <a:t>	- 3SA avec 18-19H</a:t>
            </a:r>
          </a:p>
          <a:p>
            <a:r>
              <a:rPr lang="fr-FR" dirty="0">
                <a:sym typeface="Symbol"/>
              </a:rPr>
              <a:t>	- 2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</a:t>
            </a:r>
            <a:r>
              <a:rPr lang="fr-FR" b="1" dirty="0">
                <a:sym typeface="Symbol"/>
              </a:rPr>
              <a:t>(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) </a:t>
            </a:r>
            <a:r>
              <a:rPr lang="fr-FR" dirty="0">
                <a:sym typeface="Symbol"/>
              </a:rPr>
              <a:t>, il répète sa couleur dans la zone 12-14H, ne garantit nullement 6 cartes</a:t>
            </a:r>
          </a:p>
          <a:p>
            <a:r>
              <a:rPr lang="fr-FR" dirty="0"/>
              <a:t>Exemple sur l’ouverture de </a:t>
            </a:r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après une réponse de </a:t>
            </a:r>
            <a:r>
              <a:rPr lang="fr-FR" b="1" dirty="0">
                <a:sym typeface="Symbol"/>
              </a:rPr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69A1A1C-2266-694F-BEEA-BDF0FE447433}"/>
              </a:ext>
            </a:extLst>
          </p:cNvPr>
          <p:cNvSpPr txBox="1"/>
          <p:nvPr/>
        </p:nvSpPr>
        <p:spPr>
          <a:xfrm>
            <a:off x="224887" y="840344"/>
            <a:ext cx="4884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L’attitude de l’ouvreur avec une main régulière :</a:t>
            </a: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7BE4EFC4-A2F1-0C42-B090-AEC82398F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283268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E429B9DD-51A4-F44F-9D3C-571755FE4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4448" y="283268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FB3DC379-5BA4-1241-8A7C-F0363E6C6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237" y="283268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5AAC778-0951-E748-9F53-2069501BCBC0}"/>
              </a:ext>
            </a:extLst>
          </p:cNvPr>
          <p:cNvSpPr txBox="1"/>
          <p:nvPr/>
        </p:nvSpPr>
        <p:spPr>
          <a:xfrm>
            <a:off x="1292087" y="3103181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B387DD7-895D-0045-82FE-54BF9D65D0E1}"/>
              </a:ext>
            </a:extLst>
          </p:cNvPr>
          <p:cNvSpPr txBox="1"/>
          <p:nvPr/>
        </p:nvSpPr>
        <p:spPr>
          <a:xfrm>
            <a:off x="4728247" y="3067120"/>
            <a:ext cx="57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ym typeface="Symbol"/>
              </a:rPr>
              <a:t>SA</a:t>
            </a:r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21B5299-8DE4-0047-AC1C-1E478FCB6089}"/>
              </a:ext>
            </a:extLst>
          </p:cNvPr>
          <p:cNvSpPr txBox="1"/>
          <p:nvPr/>
        </p:nvSpPr>
        <p:spPr>
          <a:xfrm>
            <a:off x="8470080" y="3103181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3SA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F76936D-F9D8-6F40-BF2A-E61912242187}"/>
              </a:ext>
            </a:extLst>
          </p:cNvPr>
          <p:cNvSpPr txBox="1"/>
          <p:nvPr/>
        </p:nvSpPr>
        <p:spPr>
          <a:xfrm>
            <a:off x="224887" y="3843687"/>
            <a:ext cx="883370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L’attitude de l’ouvreur avec une main irrégulière (Zone 12-18) :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il décrit sa distribution avec comme critères :</a:t>
            </a:r>
          </a:p>
          <a:p>
            <a:r>
              <a:rPr lang="fr-FR" dirty="0"/>
              <a:t>		- une enchère au palier de 2 (enchère économique à partir de 12H)</a:t>
            </a:r>
          </a:p>
          <a:p>
            <a:r>
              <a:rPr lang="fr-FR" dirty="0"/>
              <a:t>		- il répète sa couleur si son enchère est au palier de 2 et qu’il se trouve</a:t>
            </a:r>
          </a:p>
          <a:p>
            <a:r>
              <a:rPr lang="fr-FR" dirty="0"/>
              <a:t>dans la zone 12-14H.</a:t>
            </a:r>
          </a:p>
          <a:p>
            <a:r>
              <a:rPr lang="fr-FR" dirty="0"/>
              <a:t>		- une enchère au palier de 3 avec une main de 15H minimum (fit de </a:t>
            </a:r>
          </a:p>
          <a:p>
            <a:r>
              <a:rPr lang="fr-FR" dirty="0"/>
              <a:t>la couleur du partenaire ou nouvelle couleur). </a:t>
            </a:r>
            <a:r>
              <a:rPr lang="fr-FR" b="1" dirty="0">
                <a:solidFill>
                  <a:srgbClr val="FFFF00"/>
                </a:solidFill>
              </a:rPr>
              <a:t>Cette enchère est forcing de manche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590BB69-A400-5E47-A7C1-ED29A458F445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73A2B49-95A8-0647-9269-EEA143C8FD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944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>
            <a:extLst>
              <a:ext uri="{FF2B5EF4-FFF2-40B4-BE49-F238E27FC236}">
                <a16:creationId xmlns:a16="http://schemas.microsoft.com/office/drawing/2014/main" id="{00DFC7DC-7430-4B4B-A4B4-44F9B9D35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>
            <a:normAutofit/>
          </a:bodyPr>
          <a:lstStyle/>
          <a:p>
            <a:r>
              <a:rPr lang="fr-FR" dirty="0"/>
              <a:t>Les réponses à l’ouverture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F0C5AE-7C45-7E4F-8942-E12078412B39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8F937B3-33BF-BC46-9E8A-421B7EDCCD2E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A7117BC-71BE-834D-AD02-DB4CF8AE4517}"/>
              </a:ext>
            </a:extLst>
          </p:cNvPr>
          <p:cNvSpPr txBox="1"/>
          <p:nvPr/>
        </p:nvSpPr>
        <p:spPr>
          <a:xfrm>
            <a:off x="224887" y="829465"/>
            <a:ext cx="41152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Voyons quelques exemples de réponse : </a:t>
            </a:r>
          </a:p>
          <a:p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 </a:t>
            </a:r>
            <a:r>
              <a:rPr lang="fr-FR" b="1" dirty="0">
                <a:sym typeface="Symbol"/>
              </a:rPr>
              <a:t>passe 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3CD53ABA-317A-F841-BC0F-E7FFB4458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156758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R10974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52F3B33C-B2B5-0C46-BA7D-73E6D76ED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895" y="156758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ARD107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2BC5BE0D-5B18-F341-818B-418A41F8C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748" y="156758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ARD42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7729BC1C-AE47-4C41-9B1A-527282D15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9601" y="155917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AD1097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E1C8D2E8-01A4-C848-A943-D2C458ADC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454" y="15507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AR1097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6EA9D0A9-24E6-F148-9FF3-7D59C3411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870" y="1549616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BCABF8F6-66FB-5745-8654-2C3EB0593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25972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973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ARD102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0C0F6E7D-AAE9-9D4D-AEAA-4320EF447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895" y="25972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F53A6990-380B-9342-9811-B1806CD84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748" y="25972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RD765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RV87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F115FB64-1913-DB4A-B4D7-2D98FD967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9601" y="258883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ARDV92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4C5CB056-1C37-D043-A7F4-2F96F0FC0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454" y="258042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ARD982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533E414B-B3FF-9545-ACF3-B610C5110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870" y="2579276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RDV9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Arial" charset="0"/>
                <a:cs typeface="Arial" charset="0"/>
              </a:rPr>
              <a:t>A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94D97528-376D-DC4C-A2C1-1C24F2D03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288" y="439525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RDV72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249CD7E9-24C2-D04F-84FF-9EC40065F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7496" y="439525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AEE906C6-342B-8F4F-83A2-5EEA63A16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9349" y="439525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ARD42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F53D55A5-DEFB-9E4E-8204-D359B7D89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1202" y="438685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AE14B902-7020-5E49-9AAF-88655B6F0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3055" y="43784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DV105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DV98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AD6EC08C-25DF-2047-9966-267A77E15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2471" y="4377292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BDE08762-37F1-374E-BA0D-2D0DF0580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288" y="546352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Text Box 1">
            <a:extLst>
              <a:ext uri="{FF2B5EF4-FFF2-40B4-BE49-F238E27FC236}">
                <a16:creationId xmlns:a16="http://schemas.microsoft.com/office/drawing/2014/main" id="{766C1C39-A7CA-6245-948F-BC11C664C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7496" y="546352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432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" name="Text Box 1">
            <a:extLst>
              <a:ext uri="{FF2B5EF4-FFF2-40B4-BE49-F238E27FC236}">
                <a16:creationId xmlns:a16="http://schemas.microsoft.com/office/drawing/2014/main" id="{A1505B2B-A666-3240-A5A8-D725FCA0F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9349" y="546352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 Box 1">
            <a:extLst>
              <a:ext uri="{FF2B5EF4-FFF2-40B4-BE49-F238E27FC236}">
                <a16:creationId xmlns:a16="http://schemas.microsoft.com/office/drawing/2014/main" id="{38A2876C-6828-754D-A345-95AC5A268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1202" y="545511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ARDV2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Text Box 1">
            <a:extLst>
              <a:ext uri="{FF2B5EF4-FFF2-40B4-BE49-F238E27FC236}">
                <a16:creationId xmlns:a16="http://schemas.microsoft.com/office/drawing/2014/main" id="{50B86BC2-4A2D-5841-B77C-8A29132FC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3055" y="544670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D102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Text Box 1">
            <a:extLst>
              <a:ext uri="{FF2B5EF4-FFF2-40B4-BE49-F238E27FC236}">
                <a16:creationId xmlns:a16="http://schemas.microsoft.com/office/drawing/2014/main" id="{CC04FA0D-4D5F-A244-A0F9-66F2CB69C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2471" y="5445557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96432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DV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3975F28E-D7D0-8E42-A061-460FA876643A}"/>
              </a:ext>
            </a:extLst>
          </p:cNvPr>
          <p:cNvSpPr txBox="1"/>
          <p:nvPr/>
        </p:nvSpPr>
        <p:spPr>
          <a:xfrm>
            <a:off x="224887" y="3698919"/>
            <a:ext cx="22771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Deuxième séquence :</a:t>
            </a:r>
          </a:p>
          <a:p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 </a:t>
            </a:r>
            <a:r>
              <a:rPr lang="fr-FR" b="1" dirty="0">
                <a:sym typeface="Symbol"/>
              </a:rPr>
              <a:t>passe  </a:t>
            </a:r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779BE45-F69E-6E43-A190-8025F7AB282A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A686459-E794-594D-8020-C8112FA17F4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157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">
            <a:extLst>
              <a:ext uri="{FF2B5EF4-FFF2-40B4-BE49-F238E27FC236}">
                <a16:creationId xmlns:a16="http://schemas.microsoft.com/office/drawing/2014/main" id="{E8964C95-75BD-3047-98F3-1F6E1B4761CA}"/>
              </a:ext>
            </a:extLst>
          </p:cNvPr>
          <p:cNvSpPr txBox="1">
            <a:spLocks/>
          </p:cNvSpPr>
          <p:nvPr/>
        </p:nvSpPr>
        <p:spPr>
          <a:xfrm>
            <a:off x="287449" y="163157"/>
            <a:ext cx="8229600" cy="1219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réponses à l’ouverture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A957A2-D7CC-D94E-973A-C28CD9368D2E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839E603-2208-8B4C-B909-5FA3B23CDD0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8817630-AE9B-754A-80FD-AFF72D34DDEB}"/>
              </a:ext>
            </a:extLst>
          </p:cNvPr>
          <p:cNvSpPr txBox="1"/>
          <p:nvPr/>
        </p:nvSpPr>
        <p:spPr>
          <a:xfrm>
            <a:off x="224887" y="1226124"/>
            <a:ext cx="88902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ym typeface="Symbol"/>
              </a:rPr>
              <a:t>Comme nous ne pouvons </a:t>
            </a:r>
            <a:r>
              <a:rPr lang="fr-FR" dirty="0" err="1">
                <a:sym typeface="Symbol"/>
              </a:rPr>
              <a:t>fitter</a:t>
            </a:r>
            <a:r>
              <a:rPr lang="fr-FR" dirty="0">
                <a:sym typeface="Symbol"/>
              </a:rPr>
              <a:t> directement (mains limitées), il va être nécessaire de faire</a:t>
            </a:r>
          </a:p>
          <a:p>
            <a:r>
              <a:rPr lang="fr-FR" dirty="0">
                <a:sym typeface="Symbol"/>
              </a:rPr>
              <a:t>un changement de couleur.</a:t>
            </a:r>
          </a:p>
          <a:p>
            <a:pPr algn="ctr"/>
            <a:r>
              <a:rPr lang="fr-FR" dirty="0">
                <a:solidFill>
                  <a:srgbClr val="FFFF00"/>
                </a:solidFill>
              </a:rPr>
              <a:t>Principe : tout changement de couleur est forcing</a:t>
            </a:r>
          </a:p>
          <a:p>
            <a:r>
              <a:rPr lang="fr-FR" dirty="0"/>
              <a:t>Donc, on donnera le fit dans un deuxième temps avec les principes suivants :</a:t>
            </a:r>
          </a:p>
          <a:p>
            <a:r>
              <a:rPr lang="fr-FR" dirty="0"/>
              <a:t>	- main de 13 à 15HLD, on demande la manche</a:t>
            </a:r>
          </a:p>
          <a:p>
            <a:r>
              <a:rPr lang="fr-FR" dirty="0"/>
              <a:t>	- main de 16HLD et plus on soutient au palier de 3 (avec ou sans saut) avec </a:t>
            </a:r>
          </a:p>
          <a:p>
            <a:r>
              <a:rPr lang="fr-FR" dirty="0"/>
              <a:t>comme critères :</a:t>
            </a:r>
          </a:p>
          <a:p>
            <a:r>
              <a:rPr lang="fr-FR" dirty="0"/>
              <a:t>		- Fit de 3 cartes avec un honneur (As, Roi ou Dame)</a:t>
            </a:r>
          </a:p>
          <a:p>
            <a:r>
              <a:rPr lang="fr-FR" dirty="0"/>
              <a:t>		- Fit de 4 cartes quelconque </a:t>
            </a: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6B6E3AB-5AAB-704A-A09A-F3EFCC5B2DD0}"/>
              </a:ext>
            </a:extLst>
          </p:cNvPr>
          <p:cNvSpPr txBox="1"/>
          <p:nvPr/>
        </p:nvSpPr>
        <p:spPr>
          <a:xfrm>
            <a:off x="224887" y="840344"/>
            <a:ext cx="4177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Les réponses </a:t>
            </a:r>
            <a:r>
              <a:rPr lang="fr-FR" u="sng" dirty="0" err="1">
                <a:solidFill>
                  <a:srgbClr val="FFFF00"/>
                </a:solidFill>
              </a:rPr>
              <a:t>fittées</a:t>
            </a:r>
            <a:r>
              <a:rPr lang="fr-FR" u="sng" dirty="0">
                <a:solidFill>
                  <a:srgbClr val="FFFF00"/>
                </a:solidFill>
              </a:rPr>
              <a:t> avec au moins 12H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3AC17E0-F720-324D-8DDE-3DF94A305150}"/>
              </a:ext>
            </a:extLst>
          </p:cNvPr>
          <p:cNvSpPr txBox="1"/>
          <p:nvPr/>
        </p:nvSpPr>
        <p:spPr>
          <a:xfrm>
            <a:off x="224887" y="3790537"/>
            <a:ext cx="88797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d’application : </a:t>
            </a:r>
          </a:p>
          <a:p>
            <a:r>
              <a:rPr lang="fr-FR" dirty="0"/>
              <a:t>Ouverture de </a:t>
            </a:r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dirty="0"/>
              <a:t>Sur votre enchère, votre partenaire répètera ses cœurs (décrivez sa main et votre enchère)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DC3AD5FD-F973-ED40-AC7E-A28C6158D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48724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8C439239-EB69-DC47-825F-9DF0B5D89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895" y="48724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FFC56419-D9BF-3A4E-B641-B024CF24B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748" y="48724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01D5D029-760A-D244-A29F-7253BF1ED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9601" y="486408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194942BF-F192-1948-9A68-4368FF647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454" y="485567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8344F845-0A4F-F240-88AC-6AAAB1EE3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870" y="4854524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R98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A919552-CFF0-A94A-B224-F31942DCE664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72312F99-F55F-1F45-9386-88A138C23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2097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">
            <a:extLst>
              <a:ext uri="{FF2B5EF4-FFF2-40B4-BE49-F238E27FC236}">
                <a16:creationId xmlns:a16="http://schemas.microsoft.com/office/drawing/2014/main" id="{BE69562E-006B-7249-BD4C-CA28394E92EE}"/>
              </a:ext>
            </a:extLst>
          </p:cNvPr>
          <p:cNvSpPr txBox="1">
            <a:spLocks/>
          </p:cNvSpPr>
          <p:nvPr/>
        </p:nvSpPr>
        <p:spPr>
          <a:xfrm>
            <a:off x="308681" y="131759"/>
            <a:ext cx="8229600" cy="12192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 développement des enchères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95EF850-40E0-2C4A-8675-DFD78CD63D13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1DFCE07-EFC6-EC41-BEEE-8F8629F64873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A54D4B-A35A-3745-9DEE-7786F3843EFF}"/>
              </a:ext>
            </a:extLst>
          </p:cNvPr>
          <p:cNvSpPr txBox="1"/>
          <p:nvPr/>
        </p:nvSpPr>
        <p:spPr>
          <a:xfrm>
            <a:off x="281767" y="822949"/>
            <a:ext cx="836761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Après un soutien du partenaire :</a:t>
            </a:r>
          </a:p>
          <a:p>
            <a:r>
              <a:rPr lang="fr-FR" dirty="0"/>
              <a:t>Comme la couleur d’atout est déterminée, il faut trouver maintenant la hauteur du </a:t>
            </a:r>
          </a:p>
          <a:p>
            <a:r>
              <a:rPr lang="fr-FR" dirty="0"/>
              <a:t>contrat à jouer :</a:t>
            </a:r>
          </a:p>
          <a:p>
            <a:r>
              <a:rPr lang="fr-FR" dirty="0"/>
              <a:t>	- si moins de 27HLD : on joue une partielle</a:t>
            </a:r>
          </a:p>
          <a:p>
            <a:r>
              <a:rPr lang="fr-FR" dirty="0"/>
              <a:t>	- si au moins 27HLD limitée à 32HLD, on joue une manche</a:t>
            </a:r>
          </a:p>
          <a:p>
            <a:r>
              <a:rPr lang="fr-FR" dirty="0"/>
              <a:t>	- si au moins 33HLD on joue un petit chelem voir le grand.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1A6655A-09F9-4B44-A5AE-E3DA672E3FFB}"/>
              </a:ext>
            </a:extLst>
          </p:cNvPr>
          <p:cNvSpPr txBox="1"/>
          <p:nvPr/>
        </p:nvSpPr>
        <p:spPr>
          <a:xfrm>
            <a:off x="281767" y="2437581"/>
            <a:ext cx="4944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Voyons tout ceci avec un fit au palier minimum :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5791DC52-4942-994E-9B2B-9FAD473EF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81" y="29137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E1E60257-22A2-DB44-9CDB-9989E5527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775" y="29137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V102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V982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653BE67-72C8-B244-8A37-300D0B082E2E}"/>
              </a:ext>
            </a:extLst>
          </p:cNvPr>
          <p:cNvSpPr txBox="1"/>
          <p:nvPr/>
        </p:nvSpPr>
        <p:spPr>
          <a:xfrm>
            <a:off x="4404659" y="2806913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Fin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89A9C7D-3D9F-944D-B164-D1381817BC6B}"/>
              </a:ext>
            </a:extLst>
          </p:cNvPr>
          <p:cNvSpPr txBox="1"/>
          <p:nvPr/>
        </p:nvSpPr>
        <p:spPr>
          <a:xfrm>
            <a:off x="180188" y="3773615"/>
            <a:ext cx="8655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connaît une main de 6 à 10HLD en Est. Ne possédant que 16HLD, il n’y a aucun </a:t>
            </a:r>
          </a:p>
          <a:p>
            <a:r>
              <a:rPr lang="fr-FR" dirty="0"/>
              <a:t>Espoir de manche (la force des deux mains est de 22 à 26HLD)</a:t>
            </a: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5D2C65B9-C2DC-0240-8703-087ECE917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95" y="458312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EB153124-800E-7C45-955B-FD5C7ECE8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689" y="458312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FF65609-D2CF-8748-B0D5-9FFEAD078776}"/>
              </a:ext>
            </a:extLst>
          </p:cNvPr>
          <p:cNvSpPr txBox="1"/>
          <p:nvPr/>
        </p:nvSpPr>
        <p:spPr>
          <a:xfrm>
            <a:off x="4404659" y="4494226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b="1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 dirty="0">
                <a:sym typeface="Symbol"/>
              </a:rPr>
              <a:t>Fin</a:t>
            </a:r>
          </a:p>
          <a:p>
            <a:endParaRPr lang="fr-FR" b="1" dirty="0">
              <a:sym typeface="Symbol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6D36795-D5E5-4547-B826-22E34441D788}"/>
              </a:ext>
            </a:extLst>
          </p:cNvPr>
          <p:cNvSpPr txBox="1"/>
          <p:nvPr/>
        </p:nvSpPr>
        <p:spPr>
          <a:xfrm>
            <a:off x="308681" y="5709841"/>
            <a:ext cx="8741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connaît une main de 6 à 10HLD en Est. Il possède  20HLD, la manche est</a:t>
            </a:r>
          </a:p>
          <a:p>
            <a:r>
              <a:rPr lang="fr-FR" dirty="0"/>
              <a:t>Pratiquement certaine, il faut la demander (la force des deux mains est de 26 à 30HLD)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495F3849-73E6-2746-BD63-342E0B9DD2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342" y="2877535"/>
            <a:ext cx="1016000" cy="1016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01CB4A91-85AF-0A4E-8769-3639A1783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491" y="4549584"/>
            <a:ext cx="1016000" cy="1016000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82D9A8D6-FD80-BB45-A4DD-6AB4286C864E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3B79228-6674-7C4A-98EA-683F73068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3350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animBg="1"/>
      <p:bldP spid="15" grpId="0" animBg="1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">
            <a:extLst>
              <a:ext uri="{FF2B5EF4-FFF2-40B4-BE49-F238E27FC236}">
                <a16:creationId xmlns:a16="http://schemas.microsoft.com/office/drawing/2014/main" id="{91CCCF68-C61A-3542-8D46-421F20FA30B1}"/>
              </a:ext>
            </a:extLst>
          </p:cNvPr>
          <p:cNvSpPr txBox="1">
            <a:spLocks/>
          </p:cNvSpPr>
          <p:nvPr/>
        </p:nvSpPr>
        <p:spPr>
          <a:xfrm>
            <a:off x="335595" y="187672"/>
            <a:ext cx="8229600" cy="12192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 développement des enchères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0CFBA47-1639-A342-9F08-8481D7A277FD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FFB0264-A3EF-7046-8099-681AC5EF9A4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2F0B2F2-B594-7443-804E-BA39C01466CD}"/>
              </a:ext>
            </a:extLst>
          </p:cNvPr>
          <p:cNvSpPr txBox="1"/>
          <p:nvPr/>
        </p:nvSpPr>
        <p:spPr>
          <a:xfrm>
            <a:off x="308681" y="920778"/>
            <a:ext cx="87819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Voyons maintenant la zone 17-19HLD:</a:t>
            </a:r>
          </a:p>
          <a:p>
            <a:r>
              <a:rPr lang="fr-FR" dirty="0"/>
              <a:t>Dans cette zone, il faut demander au partenaire la valeur de sa réponse. Pour ce faire on</a:t>
            </a:r>
          </a:p>
          <a:p>
            <a:r>
              <a:rPr lang="fr-FR" dirty="0"/>
              <a:t>va utiliser un palier inutile posant la question : « Partenaire quelle est la valeur de votre</a:t>
            </a:r>
          </a:p>
          <a:p>
            <a:r>
              <a:rPr lang="fr-FR" dirty="0"/>
              <a:t>réponse? ».</a:t>
            </a: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7EB7286F-B39E-3D44-80AE-667014AC6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81" y="239233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AA47CA62-6CA4-EA47-B94A-0D1524E78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775" y="239233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V102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DV872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3194B73-31E6-4A48-BAC7-79FF55165E7F}"/>
              </a:ext>
            </a:extLst>
          </p:cNvPr>
          <p:cNvSpPr txBox="1"/>
          <p:nvPr/>
        </p:nvSpPr>
        <p:spPr>
          <a:xfrm>
            <a:off x="4404659" y="2285448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</a:t>
            </a:r>
            <a:r>
              <a:rPr lang="fr-FR" dirty="0">
                <a:sym typeface="Symbol"/>
              </a:rPr>
              <a:t>	</a:t>
            </a:r>
            <a:r>
              <a:rPr lang="fr-FR" dirty="0"/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passe	</a:t>
            </a:r>
            <a:r>
              <a:rPr lang="fr-FR" dirty="0"/>
              <a:t> 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b="1" dirty="0">
              <a:sym typeface="Symbol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2374ED2-8699-C345-98AE-1A286FED4E26}"/>
              </a:ext>
            </a:extLst>
          </p:cNvPr>
          <p:cNvSpPr txBox="1"/>
          <p:nvPr/>
        </p:nvSpPr>
        <p:spPr>
          <a:xfrm>
            <a:off x="178566" y="3333669"/>
            <a:ext cx="8452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connaît une main de 6 à 10HLD en Est. Possédant que 18HLD, il y a un espoir </a:t>
            </a:r>
          </a:p>
          <a:p>
            <a:r>
              <a:rPr lang="fr-FR" dirty="0"/>
              <a:t>de manche :  Nord accepte la proposition (il a 9HLD).</a:t>
            </a: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30F8F627-A6E7-2E4F-AB44-E2A53C374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95" y="458312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CB870E6F-F734-0C46-96F1-5490ACA62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689" y="458312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D873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E9D8767-8F3E-2049-BFCE-5BAC26DD09EA}"/>
              </a:ext>
            </a:extLst>
          </p:cNvPr>
          <p:cNvSpPr txBox="1"/>
          <p:nvPr/>
        </p:nvSpPr>
        <p:spPr>
          <a:xfrm>
            <a:off x="4404659" y="4494226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 </a:t>
            </a:r>
            <a:r>
              <a:rPr lang="fr-FR" dirty="0"/>
              <a:t>	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Fin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88FD86B-BD7B-C945-9565-1E7A1A3ADC18}"/>
              </a:ext>
            </a:extLst>
          </p:cNvPr>
          <p:cNvSpPr txBox="1"/>
          <p:nvPr/>
        </p:nvSpPr>
        <p:spPr>
          <a:xfrm>
            <a:off x="308681" y="5709841"/>
            <a:ext cx="8741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connaît une main de 6 à 10HLD en Est. Il possède  19HLD, il existe un espoir de</a:t>
            </a:r>
          </a:p>
          <a:p>
            <a:r>
              <a:rPr lang="fr-FR" dirty="0"/>
              <a:t>manche. Sud refuse , compte tenu de la faiblesse de son soutien.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677E816-D844-FF49-89F3-A9EDC2C38A51}"/>
              </a:ext>
            </a:extLst>
          </p:cNvPr>
          <p:cNvSpPr txBox="1"/>
          <p:nvPr/>
        </p:nvSpPr>
        <p:spPr>
          <a:xfrm>
            <a:off x="259422" y="4088903"/>
            <a:ext cx="4492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 contre avec la main ci-dessous, il passe :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EA3DB22A-E055-F341-8EDB-42E7B59EA4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428" y="2356713"/>
            <a:ext cx="1016000" cy="1016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9320BA76-55F4-574C-8A82-9C54492FB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342" y="4545291"/>
            <a:ext cx="1016000" cy="1016000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CDC0730B-31F8-EC42-99AE-45AFBB99B79F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FC1307-4D08-5F4D-ADA5-6D41A8841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2306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">
            <a:extLst>
              <a:ext uri="{FF2B5EF4-FFF2-40B4-BE49-F238E27FC236}">
                <a16:creationId xmlns:a16="http://schemas.microsoft.com/office/drawing/2014/main" id="{4B602470-AE02-3B46-B038-7094986618FF}"/>
              </a:ext>
            </a:extLst>
          </p:cNvPr>
          <p:cNvSpPr txBox="1">
            <a:spLocks/>
          </p:cNvSpPr>
          <p:nvPr/>
        </p:nvSpPr>
        <p:spPr>
          <a:xfrm>
            <a:off x="308681" y="115942"/>
            <a:ext cx="8229600" cy="12192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 développement des enchères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299273-7765-3E47-837E-F2EBA86C0275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92561BC-A5F4-D848-B0FC-1C3E265A3553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12D95BD-BF6D-A44D-A5B0-F95A9C964C14}"/>
              </a:ext>
            </a:extLst>
          </p:cNvPr>
          <p:cNvSpPr txBox="1"/>
          <p:nvPr/>
        </p:nvSpPr>
        <p:spPr>
          <a:xfrm>
            <a:off x="308681" y="920778"/>
            <a:ext cx="88380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Remarque :</a:t>
            </a:r>
          </a:p>
          <a:p>
            <a:r>
              <a:rPr lang="fr-FR" dirty="0"/>
              <a:t>Cette façon de faire peut conduire à déclarer des manches  avec 26HLD seulement, mais</a:t>
            </a:r>
          </a:p>
          <a:p>
            <a:r>
              <a:rPr lang="fr-FR" dirty="0"/>
              <a:t>Le bridge étant un jeu statistique, il faut garder en mémoire le principe suivant :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73917CD-3F38-1142-904D-8B9B78C440A2}"/>
              </a:ext>
            </a:extLst>
          </p:cNvPr>
          <p:cNvSpPr txBox="1"/>
          <p:nvPr/>
        </p:nvSpPr>
        <p:spPr>
          <a:xfrm>
            <a:off x="377687" y="1955312"/>
            <a:ext cx="7938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Il coûte plus cher d’empailler une manche (l’oublier) qui gagne que d’en 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déclarer une qui chute.</a:t>
            </a:r>
          </a:p>
        </p:txBody>
      </p:sp>
      <p:sp>
        <p:nvSpPr>
          <p:cNvPr id="8" name="Rectangle à coins arrondis 7">
            <a:extLst>
              <a:ext uri="{FF2B5EF4-FFF2-40B4-BE49-F238E27FC236}">
                <a16:creationId xmlns:a16="http://schemas.microsoft.com/office/drawing/2014/main" id="{49EBE944-ADE7-9749-9E8D-4142465BE6B5}"/>
              </a:ext>
            </a:extLst>
          </p:cNvPr>
          <p:cNvSpPr/>
          <p:nvPr/>
        </p:nvSpPr>
        <p:spPr>
          <a:xfrm>
            <a:off x="177800" y="2712847"/>
            <a:ext cx="8811904" cy="35709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Une notion importante des enchères : l’espérance de gain</a:t>
            </a: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  <a:p>
            <a:pPr algn="just"/>
            <a:r>
              <a:rPr lang="fr-FR" b="1" dirty="0">
                <a:solidFill>
                  <a:schemeClr val="bg1"/>
                </a:solidFill>
              </a:rPr>
              <a:t>Imaginons un joueur qui prend une mauvaise décision en déclarant 4</a:t>
            </a:r>
            <a:r>
              <a:rPr lang="en-GB" b="1" dirty="0">
                <a:solidFill>
                  <a:srgbClr val="FF0000"/>
                </a:solidFill>
                <a:ea typeface="ÇlÇr ñæí©" charset="0"/>
                <a:sym typeface="Symbol" charset="0"/>
              </a:rPr>
              <a:t> 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. Il chute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d’une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levee,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cela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lui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co</a:t>
            </a:r>
            <a:r>
              <a:rPr lang="fr-FR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û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te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190 points (50 + 140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réalisé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par les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adversaires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).</a:t>
            </a:r>
          </a:p>
          <a:p>
            <a:pPr algn="just"/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Imaginons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maintenant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un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joueur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qui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prend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une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mauvaise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decision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en</a:t>
            </a:r>
            <a:r>
              <a:rPr lang="en-GB" b="1" dirty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sym typeface="Symbol" charset="0"/>
              </a:rPr>
              <a:t>s’arr</a:t>
            </a:r>
            <a:r>
              <a:rPr lang="fr-FR" b="1" dirty="0" err="1">
                <a:solidFill>
                  <a:schemeClr val="bg1"/>
                </a:solidFill>
                <a:sym typeface="Symbol" charset="0"/>
              </a:rPr>
              <a:t>êtant</a:t>
            </a:r>
            <a:r>
              <a:rPr lang="fr-FR" b="1" dirty="0">
                <a:solidFill>
                  <a:schemeClr val="bg1"/>
                </a:solidFill>
                <a:sym typeface="Symbol" charset="0"/>
              </a:rPr>
              <a:t> à </a:t>
            </a:r>
            <a:r>
              <a:rPr lang="fr-FR" b="1" dirty="0">
                <a:solidFill>
                  <a:schemeClr val="bg1"/>
                </a:solidFill>
              </a:rPr>
              <a:t>3</a:t>
            </a:r>
            <a:r>
              <a:rPr lang="en-GB" b="1" dirty="0">
                <a:solidFill>
                  <a:srgbClr val="FF0000"/>
                </a:solidFill>
                <a:ea typeface="ÇlÇr ñæí©" charset="0"/>
                <a:sym typeface="Symbol" charset="0"/>
              </a:rPr>
              <a:t> 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.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Cela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lui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co</a:t>
            </a:r>
            <a:r>
              <a:rPr lang="fr-FR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ûte</a:t>
            </a:r>
            <a:r>
              <a:rPr lang="fr-FR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250 points (420 -170).</a:t>
            </a:r>
          </a:p>
          <a:p>
            <a:pPr algn="just"/>
            <a:r>
              <a:rPr lang="fr-FR" b="1" dirty="0">
                <a:solidFill>
                  <a:schemeClr val="bg1"/>
                </a:solidFill>
                <a:sym typeface="Symbol" charset="0"/>
              </a:rPr>
              <a:t>A partir de ces deux chiffres, 190 et 250, on comprend qu’il suffit que le contrat de </a:t>
            </a:r>
            <a:r>
              <a:rPr lang="fr-FR" b="1" dirty="0">
                <a:solidFill>
                  <a:schemeClr val="bg1"/>
                </a:solidFill>
              </a:rPr>
              <a:t>4</a:t>
            </a:r>
            <a:r>
              <a:rPr lang="en-GB" b="1" dirty="0">
                <a:solidFill>
                  <a:srgbClr val="FF0000"/>
                </a:solidFill>
                <a:ea typeface="ÇlÇr ñæí©" charset="0"/>
                <a:sym typeface="Symbol" charset="0"/>
              </a:rPr>
              <a:t>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réussise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un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peu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moins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d’une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fois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sur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deux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pour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qu’il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soit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bien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ea typeface="ÇlÇr ñæí©" charset="0"/>
                <a:sym typeface="Symbol" charset="0"/>
              </a:rPr>
              <a:t>joué</a:t>
            </a:r>
            <a:r>
              <a:rPr lang="en-GB" b="1" dirty="0">
                <a:solidFill>
                  <a:schemeClr val="bg1"/>
                </a:solidFill>
                <a:ea typeface="ÇlÇr ñæí©" charset="0"/>
                <a:sym typeface="Symbol" charset="0"/>
              </a:rPr>
              <a:t> de le declarer.</a:t>
            </a:r>
            <a:endParaRPr lang="fr-FR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B2C987C-5181-B744-BE5C-A18112C6DD01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62B93AE-326D-6944-B29D-47B60E389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8023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21D4EE-1BC8-414A-A148-6F577B1DD6B2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93A70B7-AA93-0D4D-A394-97AEA68195F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B7CBD39-475D-4048-9E5A-F74D86FC12E0}"/>
              </a:ext>
            </a:extLst>
          </p:cNvPr>
          <p:cNvSpPr txBox="1"/>
          <p:nvPr/>
        </p:nvSpPr>
        <p:spPr>
          <a:xfrm>
            <a:off x="308681" y="920778"/>
            <a:ext cx="84641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La suite des enchères après un soutien au palier de 3 :</a:t>
            </a:r>
          </a:p>
          <a:p>
            <a:r>
              <a:rPr lang="fr-FR" dirty="0"/>
              <a:t>Cette fois ci, l’ouvreur ne possède pas de palier de proposition : il doit imposer la </a:t>
            </a:r>
          </a:p>
          <a:p>
            <a:r>
              <a:rPr lang="fr-FR" dirty="0"/>
              <a:t>manche ou passer .</a:t>
            </a:r>
          </a:p>
          <a:p>
            <a:r>
              <a:rPr lang="fr-FR" dirty="0"/>
              <a:t>Comme l’enchère de 3 en Majeure est précise, l’ouvreur imposera la manche à partir </a:t>
            </a:r>
          </a:p>
          <a:p>
            <a:r>
              <a:rPr lang="fr-FR" dirty="0"/>
              <a:t>d’une main de 15HLD.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231FD86-7982-3E47-AA66-E6E07EA4D27C}"/>
              </a:ext>
            </a:extLst>
          </p:cNvPr>
          <p:cNvSpPr txBox="1"/>
          <p:nvPr/>
        </p:nvSpPr>
        <p:spPr>
          <a:xfrm>
            <a:off x="281767" y="2437581"/>
            <a:ext cx="3747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Voyons tout ceci sur trois exemples :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C2AE960-7D36-A24B-AFEE-9D5B110460D2}"/>
              </a:ext>
            </a:extLst>
          </p:cNvPr>
          <p:cNvSpPr txBox="1"/>
          <p:nvPr/>
        </p:nvSpPr>
        <p:spPr>
          <a:xfrm>
            <a:off x="4188759" y="2465134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</a:t>
            </a:r>
            <a:r>
              <a:rPr lang="fr-FR" dirty="0">
                <a:sym typeface="Symbol"/>
              </a:rPr>
              <a:t>	</a:t>
            </a:r>
            <a:r>
              <a:rPr lang="fr-FR" dirty="0"/>
              <a:t>?</a:t>
            </a:r>
            <a:endParaRPr lang="fr-FR" b="1" dirty="0">
              <a:sym typeface="Symbol"/>
            </a:endParaRP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EEDF4E82-8A80-EC49-BA4A-BE772A145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798" y="372799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RV875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1E784215-CFAC-3641-BDD7-AD63C86A5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1559" y="372799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34584C26-52AE-BE4C-94DA-E64C2CF88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8348" y="372799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AD10872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A8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61B6B4F-316B-144C-9A64-EC954E3530D5}"/>
              </a:ext>
            </a:extLst>
          </p:cNvPr>
          <p:cNvSpPr txBox="1"/>
          <p:nvPr/>
        </p:nvSpPr>
        <p:spPr>
          <a:xfrm>
            <a:off x="1279198" y="3998493"/>
            <a:ext cx="723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Passe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004DF1A-BA16-D54D-A24C-8572F09AB193}"/>
              </a:ext>
            </a:extLst>
          </p:cNvPr>
          <p:cNvSpPr txBox="1"/>
          <p:nvPr/>
        </p:nvSpPr>
        <p:spPr>
          <a:xfrm>
            <a:off x="4715358" y="3962432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28155DF-6A6D-104B-8D44-D05D1894719A}"/>
              </a:ext>
            </a:extLst>
          </p:cNvPr>
          <p:cNvSpPr txBox="1"/>
          <p:nvPr/>
        </p:nvSpPr>
        <p:spPr>
          <a:xfrm>
            <a:off x="8457191" y="3998493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7306D02-2910-5E4B-9170-D2B79EBFF6FC}"/>
              </a:ext>
            </a:extLst>
          </p:cNvPr>
          <p:cNvSpPr txBox="1"/>
          <p:nvPr/>
        </p:nvSpPr>
        <p:spPr>
          <a:xfrm>
            <a:off x="196779" y="4973882"/>
            <a:ext cx="84105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La suite des enchères après un soutien au palier de 4 :</a:t>
            </a:r>
          </a:p>
          <a:p>
            <a:r>
              <a:rPr lang="fr-FR" dirty="0"/>
              <a:t>La manche étant atteinte, seul le cas du chelem se pose. Comme il faut 33HLD pour</a:t>
            </a:r>
          </a:p>
          <a:p>
            <a:r>
              <a:rPr lang="fr-FR" dirty="0"/>
              <a:t>déclarer un chelem, l’ouvreur devra posséder au minimum 20HLD.</a:t>
            </a:r>
          </a:p>
        </p:txBody>
      </p:sp>
      <p:sp>
        <p:nvSpPr>
          <p:cNvPr id="15" name="Titre 2">
            <a:extLst>
              <a:ext uri="{FF2B5EF4-FFF2-40B4-BE49-F238E27FC236}">
                <a16:creationId xmlns:a16="http://schemas.microsoft.com/office/drawing/2014/main" id="{58E2B1D8-8232-BC46-9D68-2CA0314F7BEF}"/>
              </a:ext>
            </a:extLst>
          </p:cNvPr>
          <p:cNvSpPr txBox="1">
            <a:spLocks/>
          </p:cNvSpPr>
          <p:nvPr/>
        </p:nvSpPr>
        <p:spPr>
          <a:xfrm>
            <a:off x="308681" y="115942"/>
            <a:ext cx="8229600" cy="12192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 développement des enchères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1338FD2-E4AC-7A4D-9866-3CBBD361D7B8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17" name="Espace réservé du numéro de diapositive 16">
            <a:extLst>
              <a:ext uri="{FF2B5EF4-FFF2-40B4-BE49-F238E27FC236}">
                <a16:creationId xmlns:a16="http://schemas.microsoft.com/office/drawing/2014/main" id="{EC5E287A-3C82-ED43-A803-4D04EB81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0075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">
            <a:extLst>
              <a:ext uri="{FF2B5EF4-FFF2-40B4-BE49-F238E27FC236}">
                <a16:creationId xmlns:a16="http://schemas.microsoft.com/office/drawing/2014/main" id="{9DE0D861-115E-A949-9F8B-C3BD629D037B}"/>
              </a:ext>
            </a:extLst>
          </p:cNvPr>
          <p:cNvSpPr txBox="1">
            <a:spLocks/>
          </p:cNvSpPr>
          <p:nvPr/>
        </p:nvSpPr>
        <p:spPr>
          <a:xfrm>
            <a:off x="352607" y="233353"/>
            <a:ext cx="8229600" cy="12192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maniements et enchère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54391C2-6605-E04D-9120-409F30BA730B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43E5B9D-8596-474E-8DF1-CAAE13DD96B5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C6714E3-3374-B54C-9C7C-2D6077913B73}"/>
              </a:ext>
            </a:extLst>
          </p:cNvPr>
          <p:cNvSpPr txBox="1"/>
          <p:nvPr/>
        </p:nvSpPr>
        <p:spPr>
          <a:xfrm>
            <a:off x="0" y="1125248"/>
            <a:ext cx="9092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Quel est le meilleur moyen de réaliser 5 levées  en disposant de toutes les communications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9F14C5-55AC-7446-8328-36423B90C81C}"/>
              </a:ext>
            </a:extLst>
          </p:cNvPr>
          <p:cNvSpPr/>
          <p:nvPr/>
        </p:nvSpPr>
        <p:spPr>
          <a:xfrm>
            <a:off x="317718" y="1649176"/>
            <a:ext cx="7835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/>
              </a:rPr>
              <a:t> 964</a:t>
            </a:r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E92ADE-8338-464D-81C1-746872D8BB26}"/>
              </a:ext>
            </a:extLst>
          </p:cNvPr>
          <p:cNvSpPr/>
          <p:nvPr/>
        </p:nvSpPr>
        <p:spPr>
          <a:xfrm>
            <a:off x="1506638" y="1649176"/>
            <a:ext cx="1183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/>
              </a:rPr>
              <a:t>ADX852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2C3BAD2-005A-DD46-8ECC-9049B064F632}"/>
              </a:ext>
            </a:extLst>
          </p:cNvPr>
          <p:cNvSpPr txBox="1"/>
          <p:nvPr/>
        </p:nvSpPr>
        <p:spPr>
          <a:xfrm>
            <a:off x="0" y="2173104"/>
            <a:ext cx="9145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Quel est le meilleur moyen de réaliser 4 levées :  Ouest en main ne détient aucune rentrée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0E1B51-68E5-004A-BF43-A6EFCA899EB5}"/>
              </a:ext>
            </a:extLst>
          </p:cNvPr>
          <p:cNvSpPr/>
          <p:nvPr/>
        </p:nvSpPr>
        <p:spPr>
          <a:xfrm>
            <a:off x="377687" y="2697032"/>
            <a:ext cx="942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/>
              </a:rPr>
              <a:t> D972</a:t>
            </a:r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6D283A-44B9-EC41-B812-008635739EB0}"/>
              </a:ext>
            </a:extLst>
          </p:cNvPr>
          <p:cNvSpPr/>
          <p:nvPr/>
        </p:nvSpPr>
        <p:spPr>
          <a:xfrm>
            <a:off x="1566607" y="2697032"/>
            <a:ext cx="922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/>
              </a:rPr>
              <a:t>AVX4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4FA7CC4-39B6-CF46-BDB6-827FFE041408}"/>
              </a:ext>
            </a:extLst>
          </p:cNvPr>
          <p:cNvSpPr txBox="1"/>
          <p:nvPr/>
        </p:nvSpPr>
        <p:spPr>
          <a:xfrm>
            <a:off x="377687" y="3529413"/>
            <a:ext cx="2604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 problème d’enchère :</a:t>
            </a: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BBDD1B20-C6B8-BA46-BAFE-7546F816D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4110388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RD10984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07F2F19-04F8-D44C-9C90-E0C9C6140C17}"/>
              </a:ext>
            </a:extLst>
          </p:cNvPr>
          <p:cNvSpPr txBox="1"/>
          <p:nvPr/>
        </p:nvSpPr>
        <p:spPr>
          <a:xfrm>
            <a:off x="2690424" y="3925721"/>
            <a:ext cx="22426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Ouest</a:t>
            </a:r>
            <a:r>
              <a:rPr lang="fr-FR" dirty="0"/>
              <a:t> </a:t>
            </a:r>
            <a:r>
              <a:rPr lang="fr-FR" dirty="0">
                <a:solidFill>
                  <a:srgbClr val="92D050"/>
                </a:solidFill>
              </a:rPr>
              <a:t>Nord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>
                <a:solidFill>
                  <a:srgbClr val="FF0000"/>
                </a:solidFill>
              </a:rPr>
              <a:t>	             </a:t>
            </a:r>
            <a:r>
              <a:rPr lang="fr-FR" dirty="0"/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dirty="0">
                <a:sym typeface="Symbol"/>
              </a:rPr>
              <a:t> -      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    </a:t>
            </a:r>
            <a:r>
              <a:rPr lang="fr-FR" b="1" dirty="0">
                <a:sym typeface="Symbol"/>
              </a:rPr>
              <a:t>-        2SA </a:t>
            </a:r>
          </a:p>
          <a:p>
            <a:r>
              <a:rPr lang="fr-FR" b="1" dirty="0">
                <a:sym typeface="Symbol"/>
              </a:rPr>
              <a:t>?</a:t>
            </a:r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C6EB74F-8E29-FD48-893F-5997BC881FE2}"/>
              </a:ext>
            </a:extLst>
          </p:cNvPr>
          <p:cNvSpPr txBox="1"/>
          <p:nvPr/>
        </p:nvSpPr>
        <p:spPr>
          <a:xfrm>
            <a:off x="352607" y="5436663"/>
            <a:ext cx="8244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Votre enchère de 2 Cœurs est optimiste, maintenant comme votre partenaire vous</a:t>
            </a:r>
          </a:p>
          <a:p>
            <a:r>
              <a:rPr lang="fr-FR" dirty="0"/>
              <a:t>a indiqué une main de 15-17HL régulière, vous devez mette 4 Cœurs.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B1D0C7D0-47A0-7340-A22D-72814D7275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211" y="4017886"/>
            <a:ext cx="1016000" cy="1016000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764CF329-958A-D540-8EF5-601485DC8FB4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18" name="Espace réservé du numéro de diapositive 17">
            <a:extLst>
              <a:ext uri="{FF2B5EF4-FFF2-40B4-BE49-F238E27FC236}">
                <a16:creationId xmlns:a16="http://schemas.microsoft.com/office/drawing/2014/main" id="{EDCABD32-6E6F-474E-BD8D-39F64EF1F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6186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CC2D4CE-8794-7846-9231-D425EFA99C7E}"/>
              </a:ext>
            </a:extLst>
          </p:cNvPr>
          <p:cNvSpPr txBox="1"/>
          <p:nvPr/>
        </p:nvSpPr>
        <p:spPr>
          <a:xfrm>
            <a:off x="353961" y="722671"/>
            <a:ext cx="5119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 </a:t>
            </a:r>
            <a:r>
              <a:rPr lang="fr-FR" dirty="0"/>
              <a:t>Sud joue 6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du 9 de Pique</a:t>
            </a:r>
          </a:p>
          <a:p>
            <a:r>
              <a:rPr lang="fr-FR" dirty="0"/>
              <a:t>Les atouts sont 3-2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7C7015C-21DC-BC4B-BD9C-18C7D7CCB1E3}"/>
              </a:ext>
            </a:extLst>
          </p:cNvPr>
          <p:cNvSpPr txBox="1"/>
          <p:nvPr/>
        </p:nvSpPr>
        <p:spPr>
          <a:xfrm>
            <a:off x="353961" y="3588775"/>
            <a:ext cx="5543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 </a:t>
            </a:r>
            <a:r>
              <a:rPr lang="fr-FR" dirty="0"/>
              <a:t>Nord joue 7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du Roi de Trèfle.</a:t>
            </a: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B2574164-F022-C346-86FF-E2439A318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97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RX84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A75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Text Box 1">
            <a:extLst>
              <a:ext uri="{FF2B5EF4-FFF2-40B4-BE49-F238E27FC236}">
                <a16:creationId xmlns:a16="http://schemas.microsoft.com/office/drawing/2014/main" id="{ADA93FDE-A992-6940-A8B3-38A195941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6052" y="2506390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8E0923-419A-BD49-9EB9-DA975EF55A8B}"/>
              </a:ext>
            </a:extLst>
          </p:cNvPr>
          <p:cNvSpPr txBox="1"/>
          <p:nvPr/>
        </p:nvSpPr>
        <p:spPr>
          <a:xfrm>
            <a:off x="353960" y="1491446"/>
            <a:ext cx="56886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11 levées de tête (1 à cœur, 3 à carreau, 3 à trèfle et 4</a:t>
            </a:r>
          </a:p>
          <a:p>
            <a:r>
              <a:rPr lang="fr-FR" dirty="0"/>
              <a:t>à pique).</a:t>
            </a:r>
          </a:p>
          <a:p>
            <a:r>
              <a:rPr lang="fr-FR" dirty="0"/>
              <a:t>Seul les Cœurs peuvent nous rapporter la 12</a:t>
            </a:r>
            <a:r>
              <a:rPr lang="fr-FR" baseline="30000" dirty="0"/>
              <a:t>ème</a:t>
            </a:r>
            <a:r>
              <a:rPr lang="fr-FR" dirty="0"/>
              <a:t> levée.</a:t>
            </a:r>
          </a:p>
          <a:p>
            <a:r>
              <a:rPr lang="fr-FR" dirty="0"/>
              <a:t>Comment jouez vous pour l’obtenir?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47F4FE1B-98CB-6748-9216-0A75EFE40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6" y="3596367"/>
            <a:ext cx="1040583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ARDX862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49C6C320-085B-BB4C-8CCE-312AF2A79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95432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85A9F09-4272-F949-966C-FB1562D87782}"/>
              </a:ext>
            </a:extLst>
          </p:cNvPr>
          <p:cNvSpPr txBox="1"/>
          <p:nvPr/>
        </p:nvSpPr>
        <p:spPr>
          <a:xfrm>
            <a:off x="283016" y="3773441"/>
            <a:ext cx="605672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12 levées de tête.</a:t>
            </a:r>
          </a:p>
          <a:p>
            <a:r>
              <a:rPr lang="fr-FR" dirty="0"/>
              <a:t>Comment obtenir la Treizième avec la meilleure probabilité</a:t>
            </a:r>
          </a:p>
          <a:p>
            <a:r>
              <a:rPr lang="fr-FR" dirty="0"/>
              <a:t>de réussite?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296CF10-DCD8-A440-BCDB-2F253750C6C1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9DA9CD-F9BB-C542-870D-C5073C859F63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4B991B4-47BB-BF4A-9067-0B2E3B8BF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252" y="1353088"/>
            <a:ext cx="1016000" cy="101600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12E4A3AD-1298-3A4B-9F6E-A5A1E7715E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3DF1016B-6A65-0D47-B671-04C3123BE72F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E4F0C25-5E2B-CA48-A1C0-0E60781EC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1385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3055BB6-74DF-1840-A0C2-8FB80E30069C}"/>
              </a:ext>
            </a:extLst>
          </p:cNvPr>
          <p:cNvSpPr txBox="1"/>
          <p:nvPr/>
        </p:nvSpPr>
        <p:spPr>
          <a:xfrm>
            <a:off x="353961" y="722671"/>
            <a:ext cx="5376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3 : </a:t>
            </a:r>
            <a:r>
              <a:rPr lang="fr-FR" dirty="0"/>
              <a:t>Sud joue 4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du Roi de Cœur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C500400-6A4D-2248-B872-C023E44D96AA}"/>
              </a:ext>
            </a:extLst>
          </p:cNvPr>
          <p:cNvSpPr txBox="1"/>
          <p:nvPr/>
        </p:nvSpPr>
        <p:spPr>
          <a:xfrm>
            <a:off x="353961" y="3588775"/>
            <a:ext cx="5564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4 : </a:t>
            </a:r>
            <a:r>
              <a:rPr lang="fr-FR" dirty="0"/>
              <a:t>Nord joue 6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du Roi de Trèfle.</a:t>
            </a: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83B4F354-EEF5-DF49-8EB9-63DC2BC21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97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Text Box 1">
            <a:extLst>
              <a:ext uri="{FF2B5EF4-FFF2-40B4-BE49-F238E27FC236}">
                <a16:creationId xmlns:a16="http://schemas.microsoft.com/office/drawing/2014/main" id="{B6CBF14A-FFFB-6B4E-A920-BCA0BADCE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6052" y="2506390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ARX652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X62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75</a:t>
            </a:r>
            <a:endParaRPr lang="en-GB" sz="1100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  <a:p>
            <a:pPr lvl="0"/>
            <a:r>
              <a:rPr lang="en-GB" sz="1100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sz="1100" b="1" dirty="0">
                <a:solidFill>
                  <a:srgbClr val="00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66834AB-8304-A84C-9AD2-3562061F7244}"/>
              </a:ext>
            </a:extLst>
          </p:cNvPr>
          <p:cNvSpPr txBox="1"/>
          <p:nvPr/>
        </p:nvSpPr>
        <p:spPr>
          <a:xfrm>
            <a:off x="353961" y="1200608"/>
            <a:ext cx="593777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9 levées de tête (1 à cœur, 1 à carreau, 1 à trèfle et 6</a:t>
            </a:r>
          </a:p>
          <a:p>
            <a:r>
              <a:rPr lang="fr-FR" dirty="0"/>
              <a:t>à pique).</a:t>
            </a:r>
          </a:p>
          <a:p>
            <a:r>
              <a:rPr lang="fr-FR" dirty="0"/>
              <a:t>Comment jouez vous pour obtenir la meilleure probabilité</a:t>
            </a:r>
          </a:p>
          <a:p>
            <a:r>
              <a:rPr lang="fr-FR" dirty="0"/>
              <a:t>de réussite?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26F8C643-B6B1-294D-9D29-7F960F3D3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ARV952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BD228C67-3373-C541-8517-03016C068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DX876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AV6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9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63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C9C37CE-9B29-294A-A91F-F3B317F994E5}"/>
              </a:ext>
            </a:extLst>
          </p:cNvPr>
          <p:cNvSpPr txBox="1"/>
          <p:nvPr/>
        </p:nvSpPr>
        <p:spPr>
          <a:xfrm>
            <a:off x="353960" y="4306750"/>
            <a:ext cx="58379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11 levées de tête. Comment réaliser la douzième avec</a:t>
            </a:r>
          </a:p>
          <a:p>
            <a:r>
              <a:rPr lang="fr-FR" dirty="0"/>
              <a:t>le maximum de chances de réussir.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CF5A3F7-1733-0D4E-824B-8109909A45F8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CED0C75-B718-5B41-994C-E7E135839E72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0DA6C31-EBAA-554A-9F63-6988A20FA0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40" y="1329406"/>
            <a:ext cx="1016000" cy="101600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71F7EE5-BE18-1B4B-81E8-66FC36A350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7F9892FC-808C-A446-AF8C-E2816B4A4702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3EFD73-BA79-A345-AF8D-54DC05297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4707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5FB6F1-C383-5143-B8A1-1DE64122677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89EF6790-AE71-2B42-851B-E9F14B6CF87C}"/>
              </a:ext>
            </a:extLst>
          </p:cNvPr>
          <p:cNvSpPr txBox="1">
            <a:spLocks/>
          </p:cNvSpPr>
          <p:nvPr/>
        </p:nvSpPr>
        <p:spPr>
          <a:xfrm>
            <a:off x="407148" y="-276537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notion d’atout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F615C4C-4219-BE41-A695-DBA9CA33BCBC}"/>
              </a:ext>
            </a:extLst>
          </p:cNvPr>
          <p:cNvSpPr txBox="1"/>
          <p:nvPr/>
        </p:nvSpPr>
        <p:spPr>
          <a:xfrm>
            <a:off x="219674" y="1003916"/>
            <a:ext cx="82530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La Notion d’atout :</a:t>
            </a:r>
          </a:p>
          <a:p>
            <a:r>
              <a:rPr lang="fr-FR" dirty="0"/>
              <a:t>	Choisir un atout consiste à privilégier une couleur qui nous permettra de</a:t>
            </a:r>
          </a:p>
          <a:p>
            <a:r>
              <a:rPr lang="fr-FR" dirty="0"/>
              <a:t>pouvoir contrôler les autres couleurs par le </a:t>
            </a:r>
            <a:r>
              <a:rPr lang="fr-FR" b="1" dirty="0">
                <a:solidFill>
                  <a:srgbClr val="FFFF00"/>
                </a:solidFill>
              </a:rPr>
              <a:t>pouvoir de la coupe</a:t>
            </a:r>
            <a:r>
              <a:rPr lang="fr-FR" dirty="0"/>
              <a:t>. Voyons cela sur </a:t>
            </a:r>
          </a:p>
          <a:p>
            <a:r>
              <a:rPr lang="fr-FR" dirty="0"/>
              <a:t>un exemple très simple.</a:t>
            </a: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70344CE1-EB70-7047-9249-57891E078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702" y="324935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F34CCDFD-0B86-1043-9131-1AA00D50E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694" y="542306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F23AF616-5456-B74F-A2FC-32152DB19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4866" y="433621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F0872CD4-7AD7-3B47-9B99-591643AB9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0465" y="433621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32D10DD-5CA1-C142-AFF8-3B4218D8343E}"/>
              </a:ext>
            </a:extLst>
          </p:cNvPr>
          <p:cNvSpPr txBox="1"/>
          <p:nvPr/>
        </p:nvSpPr>
        <p:spPr>
          <a:xfrm>
            <a:off x="214239" y="2289523"/>
            <a:ext cx="87339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est en main et joue le Roi de Carreau :</a:t>
            </a:r>
          </a:p>
          <a:p>
            <a:r>
              <a:rPr lang="fr-FR" dirty="0"/>
              <a:t>A Sans Atout il fait deux levées.</a:t>
            </a:r>
          </a:p>
          <a:p>
            <a:r>
              <a:rPr lang="fr-FR" dirty="0"/>
              <a:t>Maintenant , à l’atout Pique il ne fait plus aucune levée, Sud s’adjugeant les 4 dernières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9DB610D-CA4C-354C-A63A-9740AAF6F066}"/>
              </a:ext>
            </a:extLst>
          </p:cNvPr>
          <p:cNvSpPr txBox="1"/>
          <p:nvPr/>
        </p:nvSpPr>
        <p:spPr>
          <a:xfrm>
            <a:off x="407148" y="4425139"/>
            <a:ext cx="21967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C’est le pouvoir de 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contrôle de l’atout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3435975A-410E-4143-90CC-90A3F4615E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94" y="4259951"/>
            <a:ext cx="1016000" cy="101600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EB356D10-3CB8-ED4A-94BA-170EDF582B3F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D27732E-FADD-C448-9F65-087A9EAE4C7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</a:t>
            </a:fld>
            <a:endParaRPr kumimoji="0" lang="en-US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17F3D6-31E9-6A42-AB18-B12729AB6C88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EFAC9">
                    <a:lumMod val="75000"/>
                  </a:srgb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83608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C7DFD1C-771D-864D-AD5D-30B4921E29AB}"/>
              </a:ext>
            </a:extLst>
          </p:cNvPr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465E68-291A-FC4D-9068-5E50B636EA7F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001F93-C4C8-AC42-86AE-8D780BA8DEBB}"/>
              </a:ext>
            </a:extLst>
          </p:cNvPr>
          <p:cNvSpPr txBox="1"/>
          <p:nvPr/>
        </p:nvSpPr>
        <p:spPr>
          <a:xfrm>
            <a:off x="1823847" y="3977865"/>
            <a:ext cx="496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5DE850DA-A3A0-CB41-967A-6B77E8808456}"/>
              </a:ext>
            </a:extLst>
          </p:cNvPr>
          <p:cNvSpPr/>
          <p:nvPr/>
        </p:nvSpPr>
        <p:spPr>
          <a:xfrm>
            <a:off x="1869590" y="3731676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9BA3C63-F522-274C-80B0-3F3DDBBE0A31}"/>
              </a:ext>
            </a:extLst>
          </p:cNvPr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A82B50-2742-C141-83DB-90C8812A1979}"/>
              </a:ext>
            </a:extLst>
          </p:cNvPr>
          <p:cNvSpPr txBox="1"/>
          <p:nvPr/>
        </p:nvSpPr>
        <p:spPr>
          <a:xfrm>
            <a:off x="349873" y="4957482"/>
            <a:ext cx="721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chaque donne, après les explications de l’enchère :</a:t>
            </a:r>
          </a:p>
          <a:p>
            <a:pPr marL="285750" indent="-285750">
              <a:buFontTx/>
              <a:buChar char="-"/>
            </a:pPr>
            <a:r>
              <a:rPr lang="fr-FR"/>
              <a:t>L’</a:t>
            </a:r>
            <a:r>
              <a:rPr lang="fr-FR" err="1"/>
              <a:t>entameur</a:t>
            </a:r>
            <a:r>
              <a:rPr lang="fr-FR"/>
              <a:t> précise sa carte avec son raisonnement</a:t>
            </a:r>
          </a:p>
          <a:p>
            <a:pPr marL="285750" indent="-285750">
              <a:buFontTx/>
              <a:buChar char="-"/>
            </a:pPr>
            <a:r>
              <a:rPr lang="fr-FR"/>
              <a:t>Les deux défenseurs remplissent les grilles de levées</a:t>
            </a:r>
          </a:p>
          <a:p>
            <a:pPr marL="285750" indent="-285750">
              <a:buFontTx/>
              <a:buChar char="-"/>
            </a:pPr>
            <a:r>
              <a:rPr lang="fr-FR"/>
              <a:t>Le déclarant comptabilise son nombre de levées sûres et potentielles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F5AC572-B292-D747-8105-E49A32D731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FCB43800-E1B6-3849-A274-994702E892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732D4B9E-CBFE-1346-A409-1C840406D6D8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0451C78-A1EA-0549-B333-04632D4B4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7998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F6711F5-7B72-9546-B17C-8E6B3DB3114B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Symbol"/>
              </a:rPr>
              <a:t>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Symbol"/>
              </a:rPr>
              <a:t>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Symbol"/>
              </a:rPr>
              <a:t>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495F8CE-F798-7A45-8981-315BDA7EDE81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EFAC9">
                    <a:lumMod val="75000"/>
                  </a:srgb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096E7E9-2EFF-7E46-A704-0FC58627949F}"/>
              </a:ext>
            </a:extLst>
          </p:cNvPr>
          <p:cNvSpPr txBox="1"/>
          <p:nvPr/>
        </p:nvSpPr>
        <p:spPr>
          <a:xfrm>
            <a:off x="241661" y="2375460"/>
            <a:ext cx="4104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Intérêt de jouer à l’atout ou Sans Atout :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1418275-7B98-184A-9850-36A79421E692}"/>
              </a:ext>
            </a:extLst>
          </p:cNvPr>
          <p:cNvSpPr txBox="1"/>
          <p:nvPr/>
        </p:nvSpPr>
        <p:spPr>
          <a:xfrm>
            <a:off x="241661" y="2869597"/>
            <a:ext cx="71299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Rappelons tout d’abord les différentes manches accordant des primes 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3SA = 9 levées pour la manche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4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Symbol"/>
              </a:rPr>
              <a:t>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sym typeface="Symbol"/>
              </a:rPr>
              <a:t>/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Symbol"/>
              </a:rPr>
              <a:t>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= 10 levées pour la manche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5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Symbol"/>
              </a:rPr>
              <a:t>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sym typeface="Symbol"/>
              </a:rPr>
              <a:t>/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Symbol"/>
              </a:rPr>
              <a:t>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= 10 levées pour la manche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3C6D4493-FDF6-114C-BA69-79F608233A6A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200" b="0" i="0" u="none" strike="noStrike" kern="1200" cap="none" spc="-100" normalizeH="0" baseline="0" noProof="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Constantia"/>
                <a:ea typeface="+mj-ea"/>
                <a:cs typeface="+mj-cs"/>
              </a:rPr>
              <a:t>La détermination du Fit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294D833-3E14-4C45-A203-D893131A7854}"/>
              </a:ext>
            </a:extLst>
          </p:cNvPr>
          <p:cNvSpPr txBox="1"/>
          <p:nvPr/>
        </p:nvSpPr>
        <p:spPr>
          <a:xfrm>
            <a:off x="241661" y="953904"/>
            <a:ext cx="854009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La Notion de Fit :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On appelle Fit, la possession d’au moins 8 cartes d’une même couleur. La répartition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Peut être (4-4, d’où la notion de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Stayman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, 5-3 etc…).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Sur une donne, une paire peut posséder 1,2,3 ou pas de fit.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2A24544-733E-1D4B-B9E3-49CF681FCC5C}"/>
              </a:ext>
            </a:extLst>
          </p:cNvPr>
          <p:cNvSpPr txBox="1"/>
          <p:nvPr/>
        </p:nvSpPr>
        <p:spPr>
          <a:xfrm>
            <a:off x="241660" y="4166348"/>
            <a:ext cx="886403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La question fondamentale qui se pose est la suivante 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Décider de jouer un contrat à l’atout, compense t-il le nombre de levées?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En cas de Fit le pouvoir de coupe vaut plus d’une levée et moins que deux. Donc, à partir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de ce constat, il vaut mieux jouer dans un fit Majeur, par contre la manche en mineure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sera demandée, si nous sommes pratiquement certain que 3SA chute (c’est le pouvoir de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contrôle de l’atout).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80C1F52-0139-D845-ADE9-C33A8459A16B}"/>
              </a:ext>
            </a:extLst>
          </p:cNvPr>
          <p:cNvSpPr txBox="1"/>
          <p:nvPr/>
        </p:nvSpPr>
        <p:spPr>
          <a:xfrm>
            <a:off x="1674220" y="5914425"/>
            <a:ext cx="568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sng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Principe à retenir : La manche en mineure est à 3SA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650679C-377C-4A40-A4D4-BF517B40D0FB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58C279A-E7F9-6F41-BB08-0D4D233AA72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0221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>
            <a:extLst>
              <a:ext uri="{FF2B5EF4-FFF2-40B4-BE49-F238E27FC236}">
                <a16:creationId xmlns:a16="http://schemas.microsoft.com/office/drawing/2014/main" id="{0E75E903-616D-DB42-B1F8-0AF99ED4B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La notion de points de distribution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C38E29-F95A-0142-9FFC-2719B5D7CBFC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D0A75B6-A586-9341-84CA-853E3A116EA3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D2FB66D-55DA-F341-B804-758FE4C21399}"/>
              </a:ext>
            </a:extLst>
          </p:cNvPr>
          <p:cNvSpPr txBox="1"/>
          <p:nvPr/>
        </p:nvSpPr>
        <p:spPr>
          <a:xfrm>
            <a:off x="374140" y="969889"/>
            <a:ext cx="879721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Les principes :</a:t>
            </a:r>
          </a:p>
          <a:p>
            <a:r>
              <a:rPr lang="fr-FR" dirty="0"/>
              <a:t>Les pouvoirs spécifiques de création de levées liés à un contrat joué à la couleur doivent</a:t>
            </a:r>
          </a:p>
          <a:p>
            <a:r>
              <a:rPr lang="fr-FR" dirty="0"/>
              <a:t>être évalués en points qui vont s’ajouter à l’évaluation des honneurs et des longueurs </a:t>
            </a:r>
          </a:p>
          <a:p>
            <a:r>
              <a:rPr lang="fr-FR" dirty="0"/>
              <a:t>précédemment définies (Honneur Longueur). Quand on a découvert un fit on ajoutera </a:t>
            </a:r>
          </a:p>
          <a:p>
            <a:r>
              <a:rPr lang="fr-FR" dirty="0"/>
              <a:t>donc les points correspondants appelés </a:t>
            </a:r>
            <a:r>
              <a:rPr lang="fr-FR" b="1" dirty="0">
                <a:solidFill>
                  <a:srgbClr val="FFFF00"/>
                </a:solidFill>
              </a:rPr>
              <a:t>points de distribution </a:t>
            </a:r>
            <a:r>
              <a:rPr lang="fr-FR" dirty="0"/>
              <a:t>(points D).</a:t>
            </a:r>
          </a:p>
          <a:p>
            <a:r>
              <a:rPr lang="fr-FR" dirty="0"/>
              <a:t>Donc une main </a:t>
            </a:r>
            <a:r>
              <a:rPr lang="fr-FR" dirty="0" err="1"/>
              <a:t>fittée</a:t>
            </a:r>
            <a:r>
              <a:rPr lang="fr-FR" dirty="0"/>
              <a:t> avec le partenaire s’évaluera en </a:t>
            </a:r>
            <a:r>
              <a:rPr lang="fr-FR" b="1" dirty="0">
                <a:solidFill>
                  <a:srgbClr val="FFFF00"/>
                </a:solidFill>
              </a:rPr>
              <a:t>points HLD.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2E774F0-DF46-D540-A1F6-607267932FE8}"/>
              </a:ext>
            </a:extLst>
          </p:cNvPr>
          <p:cNvSpPr txBox="1"/>
          <p:nvPr/>
        </p:nvSpPr>
        <p:spPr>
          <a:xfrm>
            <a:off x="302763" y="3133495"/>
            <a:ext cx="758560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Comment sont évalués ses points ?</a:t>
            </a:r>
          </a:p>
          <a:p>
            <a:r>
              <a:rPr lang="fr-FR" dirty="0">
                <a:solidFill>
                  <a:srgbClr val="FFFF00"/>
                </a:solidFill>
              </a:rPr>
              <a:t> </a:t>
            </a:r>
            <a:r>
              <a:rPr lang="fr-FR" dirty="0"/>
              <a:t>1. dans chacune des deux mains et hormis l’atout :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Absence totale de cartes dans une couleur (</a:t>
            </a:r>
            <a:r>
              <a:rPr lang="fr-FR" dirty="0">
                <a:solidFill>
                  <a:srgbClr val="FFFF00"/>
                </a:solidFill>
              </a:rPr>
              <a:t>Chicane</a:t>
            </a:r>
            <a:r>
              <a:rPr lang="fr-FR" dirty="0"/>
              <a:t>) : </a:t>
            </a:r>
            <a:r>
              <a:rPr lang="fr-FR" dirty="0">
                <a:solidFill>
                  <a:srgbClr val="FFFF00"/>
                </a:solidFill>
              </a:rPr>
              <a:t>3 points D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Possession d’une carte dans une couleur (</a:t>
            </a:r>
            <a:r>
              <a:rPr lang="fr-FR" dirty="0">
                <a:solidFill>
                  <a:srgbClr val="FFFF00"/>
                </a:solidFill>
              </a:rPr>
              <a:t>Singleton</a:t>
            </a:r>
            <a:r>
              <a:rPr lang="fr-FR" dirty="0"/>
              <a:t>) : </a:t>
            </a:r>
            <a:r>
              <a:rPr lang="fr-FR" dirty="0">
                <a:solidFill>
                  <a:srgbClr val="FFFF00"/>
                </a:solidFill>
              </a:rPr>
              <a:t>2 points D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Possession de 2 cartes dans une couleur (</a:t>
            </a:r>
            <a:r>
              <a:rPr lang="fr-FR" dirty="0" err="1">
                <a:solidFill>
                  <a:srgbClr val="FFFF00"/>
                </a:solidFill>
              </a:rPr>
              <a:t>doubleton</a:t>
            </a:r>
            <a:r>
              <a:rPr lang="fr-FR" dirty="0"/>
              <a:t>) : </a:t>
            </a:r>
            <a:r>
              <a:rPr lang="fr-FR" dirty="0">
                <a:solidFill>
                  <a:srgbClr val="FFFF00"/>
                </a:solidFill>
              </a:rPr>
              <a:t>1 point D</a:t>
            </a:r>
          </a:p>
          <a:p>
            <a:r>
              <a:rPr lang="fr-FR" dirty="0"/>
              <a:t>2. Dans l’ensemble des deux mains :</a:t>
            </a:r>
          </a:p>
          <a:p>
            <a:r>
              <a:rPr lang="fr-FR" dirty="0"/>
              <a:t>	- Le neuvième atout du camp compte  </a:t>
            </a:r>
            <a:r>
              <a:rPr lang="fr-FR" dirty="0">
                <a:solidFill>
                  <a:srgbClr val="FFFF00"/>
                </a:solidFill>
              </a:rPr>
              <a:t>2 points D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Les atouts à partir du 10</a:t>
            </a:r>
            <a:r>
              <a:rPr lang="fr-FR" baseline="30000" dirty="0"/>
              <a:t>ème </a:t>
            </a:r>
            <a:r>
              <a:rPr lang="fr-FR" dirty="0"/>
              <a:t> compte </a:t>
            </a:r>
            <a:r>
              <a:rPr lang="fr-FR" dirty="0">
                <a:solidFill>
                  <a:srgbClr val="FFFF00"/>
                </a:solidFill>
              </a:rPr>
              <a:t>1 points D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6795ECF-5052-9048-92A9-6E88C608315D}"/>
              </a:ext>
            </a:extLst>
          </p:cNvPr>
          <p:cNvSpPr txBox="1"/>
          <p:nvPr/>
        </p:nvSpPr>
        <p:spPr>
          <a:xfrm>
            <a:off x="793235" y="5811151"/>
            <a:ext cx="7602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L’ENSEMBLE DE CES POINTS PERMET D’OBTENIR LES POINTS HLD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AC83C45-434D-124A-92F6-8302007BECEE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8A0AA76-DA9A-2E42-BE01-AEBDC232CEC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4405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>
            <a:extLst>
              <a:ext uri="{FF2B5EF4-FFF2-40B4-BE49-F238E27FC236}">
                <a16:creationId xmlns:a16="http://schemas.microsoft.com/office/drawing/2014/main" id="{138130E5-4A91-CE4F-81BC-71880C785BBD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La notion de points de distribution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5034C3-F305-BB48-8E5B-83BFB03A2E48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0978D00-4AE7-DC42-ABF2-E55265BB445C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CAB204D-79B0-AC40-A462-179BCEED67A6}"/>
              </a:ext>
            </a:extLst>
          </p:cNvPr>
          <p:cNvSpPr txBox="1"/>
          <p:nvPr/>
        </p:nvSpPr>
        <p:spPr>
          <a:xfrm>
            <a:off x="377687" y="983974"/>
            <a:ext cx="80459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La table de </a:t>
            </a:r>
            <a:r>
              <a:rPr lang="fr-FR" b="1" u="sng" dirty="0" err="1">
                <a:solidFill>
                  <a:srgbClr val="FFFF00"/>
                </a:solidFill>
              </a:rPr>
              <a:t>décison</a:t>
            </a:r>
            <a:r>
              <a:rPr lang="fr-FR" b="1" u="sng" dirty="0">
                <a:solidFill>
                  <a:srgbClr val="FFFF00"/>
                </a:solidFill>
              </a:rPr>
              <a:t> pour les contrats à l’atout :</a:t>
            </a:r>
          </a:p>
          <a:p>
            <a:r>
              <a:rPr lang="fr-FR" dirty="0"/>
              <a:t>Compte tenu de cette nouvelle évaluation, le total des points HLD d’un camp</a:t>
            </a:r>
          </a:p>
          <a:p>
            <a:r>
              <a:rPr lang="fr-FR" dirty="0"/>
              <a:t>définit une correspondance de levées résumé par la table de décision suivante :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E9F1E62-EC36-0346-9982-E776113C1B36}"/>
              </a:ext>
            </a:extLst>
          </p:cNvPr>
          <p:cNvSpPr txBox="1"/>
          <p:nvPr/>
        </p:nvSpPr>
        <p:spPr>
          <a:xfrm>
            <a:off x="296729" y="5083428"/>
            <a:ext cx="60459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Remarques : </a:t>
            </a:r>
          </a:p>
          <a:p>
            <a:r>
              <a:rPr lang="fr-FR" dirty="0"/>
              <a:t>Les différents scores sont pris en position Non Vulnérable </a:t>
            </a:r>
          </a:p>
          <a:p>
            <a:r>
              <a:rPr lang="fr-FR" dirty="0"/>
              <a:t>En  </a:t>
            </a:r>
            <a:r>
              <a:rPr lang="fr-FR" b="1" dirty="0">
                <a:solidFill>
                  <a:srgbClr val="FFFF00"/>
                </a:solidFill>
              </a:rPr>
              <a:t>Mineure</a:t>
            </a:r>
            <a:r>
              <a:rPr lang="fr-FR" dirty="0"/>
              <a:t> les Paliers inutiles sont 2,3 &amp; 4</a:t>
            </a:r>
          </a:p>
          <a:p>
            <a:r>
              <a:rPr lang="fr-FR" dirty="0"/>
              <a:t>En  </a:t>
            </a:r>
            <a:r>
              <a:rPr lang="fr-FR" b="1" dirty="0">
                <a:solidFill>
                  <a:srgbClr val="FFFF00"/>
                </a:solidFill>
              </a:rPr>
              <a:t>Majeure</a:t>
            </a:r>
            <a:r>
              <a:rPr lang="fr-FR" dirty="0"/>
              <a:t> les Paliers inutiles sont 2,3 &amp; 5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AA8EFE8-A139-2C40-8088-1349751AD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81" y="1928444"/>
            <a:ext cx="7664056" cy="3213959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9160D662-E3C3-F24D-B235-7061723A7B61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022F46E-EC84-8D40-B473-F00119FE7E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5021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7C62049-D137-DF42-9763-834ABA7C986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1C52B4-5309-BE4E-B9C2-9D48E4F5AF6F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4F16CEC6-78D0-C943-88F5-41A14753F825}"/>
              </a:ext>
            </a:extLst>
          </p:cNvPr>
          <p:cNvSpPr txBox="1">
            <a:spLocks/>
          </p:cNvSpPr>
          <p:nvPr/>
        </p:nvSpPr>
        <p:spPr>
          <a:xfrm>
            <a:off x="247650" y="228601"/>
            <a:ext cx="6356350" cy="861589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Table de décision</a:t>
            </a:r>
            <a:endParaRPr lang="fr-FR" dirty="0"/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03DF3A8A-A069-3248-A943-1AD4FAA7125A}"/>
              </a:ext>
            </a:extLst>
          </p:cNvPr>
          <p:cNvCxnSpPr/>
          <p:nvPr/>
        </p:nvCxnSpPr>
        <p:spPr>
          <a:xfrm flipV="1">
            <a:off x="742950" y="685800"/>
            <a:ext cx="8172450" cy="556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809EA773-5E66-CF4B-99EE-86DC6D58F63D}"/>
              </a:ext>
            </a:extLst>
          </p:cNvPr>
          <p:cNvSpPr txBox="1"/>
          <p:nvPr/>
        </p:nvSpPr>
        <p:spPr>
          <a:xfrm>
            <a:off x="496276" y="6063734"/>
            <a:ext cx="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B19EB2C-4F66-284C-8249-06F20B9478D4}"/>
              </a:ext>
            </a:extLst>
          </p:cNvPr>
          <p:cNvSpPr txBox="1"/>
          <p:nvPr/>
        </p:nvSpPr>
        <p:spPr>
          <a:xfrm>
            <a:off x="2806700" y="4419600"/>
            <a:ext cx="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25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9F8E5BC-BC11-5C43-BB0D-2A6D46CEA9CC}"/>
              </a:ext>
            </a:extLst>
          </p:cNvPr>
          <p:cNvSpPr txBox="1"/>
          <p:nvPr/>
        </p:nvSpPr>
        <p:spPr>
          <a:xfrm>
            <a:off x="1568450" y="5334000"/>
            <a:ext cx="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23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4AB1A4D-790C-144C-8681-1A8495D5F3A7}"/>
              </a:ext>
            </a:extLst>
          </p:cNvPr>
          <p:cNvSpPr txBox="1"/>
          <p:nvPr/>
        </p:nvSpPr>
        <p:spPr>
          <a:xfrm>
            <a:off x="4044950" y="3657600"/>
            <a:ext cx="44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27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E60DDB3-D718-F043-B2B9-1FFD6171F738}"/>
              </a:ext>
            </a:extLst>
          </p:cNvPr>
          <p:cNvSpPr txBox="1"/>
          <p:nvPr/>
        </p:nvSpPr>
        <p:spPr>
          <a:xfrm>
            <a:off x="5448300" y="2743200"/>
            <a:ext cx="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30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7750FD4-4B67-A149-ADDD-8ACAA99E80B4}"/>
              </a:ext>
            </a:extLst>
          </p:cNvPr>
          <p:cNvSpPr txBox="1"/>
          <p:nvPr/>
        </p:nvSpPr>
        <p:spPr>
          <a:xfrm>
            <a:off x="6770076" y="1828800"/>
            <a:ext cx="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33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BCA56D9-2AF5-CE45-B3CA-FC9E8B84343C}"/>
              </a:ext>
            </a:extLst>
          </p:cNvPr>
          <p:cNvSpPr txBox="1"/>
          <p:nvPr/>
        </p:nvSpPr>
        <p:spPr>
          <a:xfrm>
            <a:off x="7842250" y="1090189"/>
            <a:ext cx="443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37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6BE75B6-673B-0347-9DF4-4D2B875880B9}"/>
              </a:ext>
            </a:extLst>
          </p:cNvPr>
          <p:cNvSpPr txBox="1"/>
          <p:nvPr/>
        </p:nvSpPr>
        <p:spPr>
          <a:xfrm>
            <a:off x="7509372" y="1828800"/>
            <a:ext cx="1423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Petit chelem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E7FD30A-DA0A-DA4C-9E4A-0D5240E9C79C}"/>
              </a:ext>
            </a:extLst>
          </p:cNvPr>
          <p:cNvSpPr txBox="1"/>
          <p:nvPr/>
        </p:nvSpPr>
        <p:spPr>
          <a:xfrm>
            <a:off x="6104696" y="2743200"/>
            <a:ext cx="2170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Manche en mineure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5945158-7DF0-2C46-B8D6-D32A2077D958}"/>
              </a:ext>
            </a:extLst>
          </p:cNvPr>
          <p:cNvSpPr txBox="1"/>
          <p:nvPr/>
        </p:nvSpPr>
        <p:spPr>
          <a:xfrm>
            <a:off x="4740199" y="3657600"/>
            <a:ext cx="2136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Manche en majeure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3D88800-D99E-144E-A378-5EC3C90CB723}"/>
              </a:ext>
            </a:extLst>
          </p:cNvPr>
          <p:cNvSpPr txBox="1"/>
          <p:nvPr/>
        </p:nvSpPr>
        <p:spPr>
          <a:xfrm>
            <a:off x="3571942" y="4419600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Manche à Sans Atout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53796D7-CB28-8745-8963-E8927BA6FC1F}"/>
              </a:ext>
            </a:extLst>
          </p:cNvPr>
          <p:cNvSpPr txBox="1"/>
          <p:nvPr/>
        </p:nvSpPr>
        <p:spPr>
          <a:xfrm>
            <a:off x="2185495" y="4388822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3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EA3FC8B-02E9-4D48-B0CE-343E4C114DA8}"/>
              </a:ext>
            </a:extLst>
          </p:cNvPr>
          <p:cNvSpPr txBox="1"/>
          <p:nvPr/>
        </p:nvSpPr>
        <p:spPr>
          <a:xfrm>
            <a:off x="989624" y="5334000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2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3AD2101-C6A7-9B43-B06F-A65147E68336}"/>
              </a:ext>
            </a:extLst>
          </p:cNvPr>
          <p:cNvSpPr txBox="1"/>
          <p:nvPr/>
        </p:nvSpPr>
        <p:spPr>
          <a:xfrm>
            <a:off x="3352013" y="3626822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4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56F33F1-6FDA-A54C-BDCD-3FB9E6586CBC}"/>
              </a:ext>
            </a:extLst>
          </p:cNvPr>
          <p:cNvSpPr txBox="1"/>
          <p:nvPr/>
        </p:nvSpPr>
        <p:spPr>
          <a:xfrm>
            <a:off x="4827095" y="2712422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5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FB20DED-4B84-424C-8F30-852B01DD347D}"/>
              </a:ext>
            </a:extLst>
          </p:cNvPr>
          <p:cNvSpPr txBox="1"/>
          <p:nvPr/>
        </p:nvSpPr>
        <p:spPr>
          <a:xfrm>
            <a:off x="6189863" y="1798022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6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D4552E7-060A-D44E-9A29-BAF7B510DFFC}"/>
              </a:ext>
            </a:extLst>
          </p:cNvPr>
          <p:cNvSpPr txBox="1"/>
          <p:nvPr/>
        </p:nvSpPr>
        <p:spPr>
          <a:xfrm>
            <a:off x="7263424" y="1059411"/>
            <a:ext cx="38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>
                <a:solidFill>
                  <a:schemeClr val="accent6">
                    <a:lumMod val="50000"/>
                  </a:schemeClr>
                </a:solidFill>
                <a:effectLst>
                  <a:reflection stA="50000" endPos="75000" dist="12700" dir="5400000" sy="-100000" algn="bl" rotWithShape="0"/>
                </a:effectLst>
              </a:rPr>
              <a:t>7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0ED3CFD-0BD4-BE4F-9242-4C8FBAD906AC}"/>
              </a:ext>
            </a:extLst>
          </p:cNvPr>
          <p:cNvSpPr txBox="1"/>
          <p:nvPr/>
        </p:nvSpPr>
        <p:spPr>
          <a:xfrm>
            <a:off x="947083" y="924579"/>
            <a:ext cx="4459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Points HL pour un contrat à Sans Atout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19AF5F4-FC9A-1C4A-BD91-A36F3F06BD56}"/>
              </a:ext>
            </a:extLst>
          </p:cNvPr>
          <p:cNvSpPr txBox="1"/>
          <p:nvPr/>
        </p:nvSpPr>
        <p:spPr>
          <a:xfrm>
            <a:off x="219758" y="1613356"/>
            <a:ext cx="52588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+1 point à partir de 5 cartes d’une couleur affranchissable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738B40D-A875-734F-89CA-7DB1926E6A7D}"/>
              </a:ext>
            </a:extLst>
          </p:cNvPr>
          <p:cNvSpPr txBox="1"/>
          <p:nvPr/>
        </p:nvSpPr>
        <p:spPr>
          <a:xfrm>
            <a:off x="956726" y="1244077"/>
            <a:ext cx="3108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Compte des points POINTS HL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EF4E643-FBAE-C44A-A5D0-160082FC0506}"/>
              </a:ext>
            </a:extLst>
          </p:cNvPr>
          <p:cNvSpPr txBox="1"/>
          <p:nvPr/>
        </p:nvSpPr>
        <p:spPr>
          <a:xfrm>
            <a:off x="2053081" y="5364778"/>
            <a:ext cx="4180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Compte des POINTS HLD (en cas de fit)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83574FC-EEFD-DE42-8CF8-131B6CD6C908}"/>
              </a:ext>
            </a:extLst>
          </p:cNvPr>
          <p:cNvSpPr txBox="1"/>
          <p:nvPr/>
        </p:nvSpPr>
        <p:spPr>
          <a:xfrm>
            <a:off x="2114854" y="5715433"/>
            <a:ext cx="5776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+2 points pour le neuvième atout et 1 par atout à partir du 10</a:t>
            </a:r>
            <a:r>
              <a:rPr lang="fr-FR" sz="1600" baseline="30000" dirty="0"/>
              <a:t>ème</a:t>
            </a:r>
            <a:endParaRPr lang="fr-FR" sz="1600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75BAD94-6842-604C-A197-180378AE3C73}"/>
              </a:ext>
            </a:extLst>
          </p:cNvPr>
          <p:cNvSpPr txBox="1"/>
          <p:nvPr/>
        </p:nvSpPr>
        <p:spPr>
          <a:xfrm>
            <a:off x="2105814" y="6006758"/>
            <a:ext cx="66849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+1 point par petit </a:t>
            </a:r>
            <a:r>
              <a:rPr lang="fr-FR" sz="1600" dirty="0" err="1"/>
              <a:t>doubleton</a:t>
            </a:r>
            <a:r>
              <a:rPr lang="fr-FR" sz="1600" dirty="0"/>
              <a:t>, +2 points par singleton, +3 points par chicane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3D387CE3-5CF4-6E46-90DF-D4E3733DE34C}"/>
              </a:ext>
            </a:extLst>
          </p:cNvPr>
          <p:cNvSpPr txBox="1"/>
          <p:nvPr/>
        </p:nvSpPr>
        <p:spPr>
          <a:xfrm>
            <a:off x="414137" y="1951910"/>
            <a:ext cx="163989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As = 4 points</a:t>
            </a:r>
          </a:p>
          <a:p>
            <a:r>
              <a:rPr lang="fr-FR" sz="1600" dirty="0"/>
              <a:t>Roi = 3 points</a:t>
            </a:r>
          </a:p>
          <a:p>
            <a:r>
              <a:rPr lang="fr-FR" sz="1600" dirty="0"/>
              <a:t>Dame = 2 points</a:t>
            </a:r>
          </a:p>
          <a:p>
            <a:r>
              <a:rPr lang="fr-FR" sz="1600" dirty="0"/>
              <a:t>Valet = </a:t>
            </a:r>
            <a:r>
              <a:rPr lang="fr-FR" sz="1600"/>
              <a:t>1 point</a:t>
            </a:r>
            <a:endParaRPr lang="fr-FR" sz="1600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54DBA486-34CC-0645-8601-EC5B07BB782F}"/>
              </a:ext>
            </a:extLst>
          </p:cNvPr>
          <p:cNvSpPr txBox="1"/>
          <p:nvPr/>
        </p:nvSpPr>
        <p:spPr>
          <a:xfrm>
            <a:off x="5672751" y="1130627"/>
            <a:ext cx="1628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>
                <a:solidFill>
                  <a:schemeClr val="accent6">
                    <a:lumMod val="50000"/>
                  </a:schemeClr>
                </a:solidFill>
              </a:rPr>
              <a:t>Palier d’enchères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304669AB-FC9A-484D-A5CA-42F73B3E8EAF}"/>
              </a:ext>
            </a:extLst>
          </p:cNvPr>
          <p:cNvSpPr txBox="1"/>
          <p:nvPr/>
        </p:nvSpPr>
        <p:spPr>
          <a:xfrm rot="-1920000">
            <a:off x="7757474" y="544499"/>
            <a:ext cx="113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/>
              <a:t>Points HL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7D1E2F9-6423-1548-91D3-0D3E13E8A033}"/>
              </a:ext>
            </a:extLst>
          </p:cNvPr>
          <p:cNvSpPr txBox="1"/>
          <p:nvPr/>
        </p:nvSpPr>
        <p:spPr>
          <a:xfrm>
            <a:off x="8188848" y="1090189"/>
            <a:ext cx="9092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Grand </a:t>
            </a:r>
          </a:p>
          <a:p>
            <a:r>
              <a:rPr lang="fr-FR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chelem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5D3E0C4E-70E9-AD4F-804F-EC9022F5605F}"/>
              </a:ext>
            </a:extLst>
          </p:cNvPr>
          <p:cNvSpPr txBox="1"/>
          <p:nvPr/>
        </p:nvSpPr>
        <p:spPr>
          <a:xfrm>
            <a:off x="4472988" y="4957967"/>
            <a:ext cx="4459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rgbClr val="FFFF00"/>
                </a:solidFill>
                <a:effectLst>
                  <a:reflection stA="50000" endPos="75000" dist="12700" dir="5400000" sy="-100000" algn="bl" rotWithShape="0"/>
                </a:effectLst>
              </a:rPr>
              <a:t>Points HLD pour un contrat à l’ Atout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84ED670D-BECD-E54E-B51A-D5046FE17469}"/>
              </a:ext>
            </a:extLst>
          </p:cNvPr>
          <p:cNvSpPr txBox="1"/>
          <p:nvPr/>
        </p:nvSpPr>
        <p:spPr>
          <a:xfrm rot="-1980000">
            <a:off x="799745" y="5843863"/>
            <a:ext cx="12944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/>
              <a:t>Points HLD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BC41AEC0-F7EB-174B-AC3C-1550EC64934C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748514B-CC68-B446-9153-812D9F3E3BA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371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>
            <a:extLst>
              <a:ext uri="{FF2B5EF4-FFF2-40B4-BE49-F238E27FC236}">
                <a16:creationId xmlns:a16="http://schemas.microsoft.com/office/drawing/2014/main" id="{26FD4165-61CE-2C40-B956-522D899CF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457884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en Majeure  au palier de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1DB65D-1FED-3E4E-9F16-58AB69178411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B836B2-99FD-AF41-8EC7-CB823D80D2C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E34FDCF-F95B-E048-B614-EC01E6EA07A1}"/>
              </a:ext>
            </a:extLst>
          </p:cNvPr>
          <p:cNvSpPr txBox="1"/>
          <p:nvPr/>
        </p:nvSpPr>
        <p:spPr>
          <a:xfrm>
            <a:off x="214440" y="983974"/>
            <a:ext cx="755360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ouvertures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promettent :</a:t>
            </a:r>
            <a:endParaRPr lang="fr-FR" b="1" dirty="0">
              <a:solidFill>
                <a:srgbClr val="FF0000"/>
              </a:solidFill>
              <a:sym typeface="Symbol"/>
            </a:endParaRPr>
          </a:p>
          <a:p>
            <a:r>
              <a:rPr lang="fr-FR" b="1" dirty="0">
                <a:solidFill>
                  <a:srgbClr val="FF0000"/>
                </a:solidFill>
                <a:sym typeface="Symbol"/>
              </a:rPr>
              <a:t>	</a:t>
            </a:r>
            <a:r>
              <a:rPr lang="fr-FR" b="1" dirty="0">
                <a:sym typeface="Symbol"/>
              </a:rPr>
              <a:t>- </a:t>
            </a:r>
            <a:r>
              <a:rPr lang="fr-FR" dirty="0">
                <a:sym typeface="Symbol"/>
              </a:rPr>
              <a:t>une main comprise entre 12 et 23HL</a:t>
            </a:r>
          </a:p>
          <a:p>
            <a:r>
              <a:rPr lang="fr-FR" dirty="0">
                <a:sym typeface="Symbol"/>
              </a:rPr>
              <a:t>	- au moins 5 cartes dans la couleur</a:t>
            </a:r>
          </a:p>
          <a:p>
            <a:r>
              <a:rPr lang="fr-FR" dirty="0">
                <a:sym typeface="Symbol"/>
              </a:rPr>
              <a:t>	- en cas de bicolore 5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- 5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  </a:t>
            </a:r>
            <a:r>
              <a:rPr lang="fr-FR" dirty="0">
                <a:sym typeface="Symbol"/>
              </a:rPr>
              <a:t>on ouvre de la plus chère .</a:t>
            </a:r>
          </a:p>
          <a:p>
            <a:r>
              <a:rPr lang="fr-FR" dirty="0">
                <a:sym typeface="Symbol"/>
              </a:rPr>
              <a:t>	- en cas de bicolore 6m-5M, on ouvre en mineure à partir de 15H</a:t>
            </a:r>
          </a:p>
          <a:p>
            <a:r>
              <a:rPr lang="fr-FR" dirty="0">
                <a:sym typeface="Symbol"/>
              </a:rPr>
              <a:t>	- en cas de 5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  </a:t>
            </a:r>
            <a:r>
              <a:rPr lang="fr-FR" dirty="0">
                <a:sym typeface="Symbol"/>
              </a:rPr>
              <a:t>5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</a:t>
            </a:r>
            <a:r>
              <a:rPr lang="fr-FR" dirty="0">
                <a:sym typeface="Symbol"/>
              </a:rPr>
              <a:t>on ouvre de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 </a:t>
            </a:r>
            <a:r>
              <a:rPr lang="fr-FR" dirty="0">
                <a:sym typeface="Symbol"/>
              </a:rPr>
              <a:t>à partir de 15H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EC6A5B75-40C3-484E-9223-C02683959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358848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RDV74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FE7675E2-1FC8-9248-A153-966AED8F3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358848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ARD107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12545948-CF9E-AA44-8E0B-280C889BE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358848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ARD42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7C0D6535-1764-AE45-93B9-0EBE75EF9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35800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990EF62F-64C8-1B4B-9D68-480768798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357166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13F9B419-86AD-E346-987D-13361A3B0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3570515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9DEFE07A-8AE4-F040-8E5D-DE04B38F1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518848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CC88AA2E-9D83-E14F-A494-9FB26823D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518848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432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AFE66D65-5319-4349-A5F5-E6E7D6DB3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518848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FA9869A9-3204-AE41-BC53-EB021A63E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518007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ARDV2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1A5B9CD4-8E69-2B48-817F-E8D68FA34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517166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D102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77AB7D4D-EF46-9044-AA39-5272D6DC6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5170513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96432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77CF6D8-D0D1-8641-9D9C-C76442008D83}"/>
              </a:ext>
            </a:extLst>
          </p:cNvPr>
          <p:cNvSpPr txBox="1"/>
          <p:nvPr/>
        </p:nvSpPr>
        <p:spPr>
          <a:xfrm>
            <a:off x="236506" y="3026865"/>
            <a:ext cx="4170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d’ouverture : </a:t>
            </a:r>
          </a:p>
          <a:p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248E4DD-0596-2247-A5DE-7598D0A1A7A6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DB0DD37-45FA-5B46-8DE5-D588EC9B5D4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26809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re 2">
            <a:extLst>
              <a:ext uri="{FF2B5EF4-FFF2-40B4-BE49-F238E27FC236}">
                <a16:creationId xmlns:a16="http://schemas.microsoft.com/office/drawing/2014/main" id="{F9D9C84D-41F9-8B41-93C3-DBA7370B3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>
            <a:normAutofit/>
          </a:bodyPr>
          <a:lstStyle/>
          <a:p>
            <a:r>
              <a:rPr lang="fr-FR" dirty="0"/>
              <a:t>Les réponses à l’ouverture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D6E76AA-16DF-654F-8F40-104EB996F4D9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AAA38E2-B802-3A4D-8D79-E624D880AC1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192BF68-36E9-1946-99FC-589734DFD02D}"/>
              </a:ext>
            </a:extLst>
          </p:cNvPr>
          <p:cNvSpPr txBox="1"/>
          <p:nvPr/>
        </p:nvSpPr>
        <p:spPr>
          <a:xfrm>
            <a:off x="224887" y="1436666"/>
            <a:ext cx="887300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Voyons tout d’abord les réponses </a:t>
            </a:r>
            <a:r>
              <a:rPr lang="fr-FR" dirty="0">
                <a:sym typeface="Symbol"/>
              </a:rPr>
              <a:t> garantissant un Fit (au minimum 3 cartes) :</a:t>
            </a:r>
          </a:p>
          <a:p>
            <a:r>
              <a:rPr lang="fr-FR" dirty="0">
                <a:sym typeface="Symbol"/>
              </a:rPr>
              <a:t>	- enchère au Palier de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>
                <a:sym typeface="Symbol"/>
              </a:rPr>
              <a:t> : 6-10 HLD, 3 à 4 cartes</a:t>
            </a:r>
          </a:p>
          <a:p>
            <a:r>
              <a:rPr lang="fr-FR" dirty="0">
                <a:sym typeface="Symbol"/>
              </a:rPr>
              <a:t>	- enchère à 2SA : 11-12 HLD et exactement 3 cartes</a:t>
            </a:r>
          </a:p>
          <a:p>
            <a:r>
              <a:rPr lang="fr-FR" dirty="0">
                <a:sym typeface="Symbol"/>
              </a:rPr>
              <a:t>	- enchère au Palier de 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>
                <a:sym typeface="Symbol"/>
              </a:rPr>
              <a:t> : 11-12 HLD, et exactement 4 cartes ou 5 régulier</a:t>
            </a:r>
          </a:p>
          <a:p>
            <a:r>
              <a:rPr lang="fr-FR" dirty="0"/>
              <a:t>	- </a:t>
            </a:r>
            <a:r>
              <a:rPr lang="fr-FR" dirty="0">
                <a:sym typeface="Symbol"/>
              </a:rPr>
              <a:t>enchère au Palier de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>
                <a:sym typeface="Symbol"/>
              </a:rPr>
              <a:t> : 13-15 HLD, et au moins 5 cartes avec au minimum</a:t>
            </a:r>
          </a:p>
          <a:p>
            <a:r>
              <a:rPr lang="fr-FR" dirty="0">
                <a:sym typeface="Symbol"/>
              </a:rPr>
              <a:t>5 points de distribution (donc main de 10H maxi).</a:t>
            </a:r>
          </a:p>
          <a:p>
            <a:r>
              <a:rPr lang="fr-FR" dirty="0">
                <a:sym typeface="Symbol"/>
              </a:rPr>
              <a:t>Pour tous les autres cas nous verrons la procédure à adopter plus loin.</a:t>
            </a:r>
            <a:endParaRPr lang="fr-FR" dirty="0"/>
          </a:p>
          <a:p>
            <a:endParaRPr lang="fr-FR" dirty="0"/>
          </a:p>
        </p:txBody>
      </p:sp>
      <p:sp>
        <p:nvSpPr>
          <p:cNvPr id="29" name="Text Box 1">
            <a:extLst>
              <a:ext uri="{FF2B5EF4-FFF2-40B4-BE49-F238E27FC236}">
                <a16:creationId xmlns:a16="http://schemas.microsoft.com/office/drawing/2014/main" id="{E188D210-B624-7C4A-BBE9-E54D37CF5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409708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D1072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 Box 1">
            <a:extLst>
              <a:ext uri="{FF2B5EF4-FFF2-40B4-BE49-F238E27FC236}">
                <a16:creationId xmlns:a16="http://schemas.microsoft.com/office/drawing/2014/main" id="{390A10FB-424C-A149-B23E-735F82ED3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409708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R10756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Text Box 1">
            <a:extLst>
              <a:ext uri="{FF2B5EF4-FFF2-40B4-BE49-F238E27FC236}">
                <a16:creationId xmlns:a16="http://schemas.microsoft.com/office/drawing/2014/main" id="{0A51659A-E069-A64A-BBEA-05A9CBDCB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409708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Text Box 1">
            <a:extLst>
              <a:ext uri="{FF2B5EF4-FFF2-40B4-BE49-F238E27FC236}">
                <a16:creationId xmlns:a16="http://schemas.microsoft.com/office/drawing/2014/main" id="{2F6DC50F-E72E-5842-B80A-C13982089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408867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Text Box 1">
            <a:extLst>
              <a:ext uri="{FF2B5EF4-FFF2-40B4-BE49-F238E27FC236}">
                <a16:creationId xmlns:a16="http://schemas.microsoft.com/office/drawing/2014/main" id="{48CD3B80-B34E-8849-8C08-F985CD1BD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408026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Text Box 1">
            <a:extLst>
              <a:ext uri="{FF2B5EF4-FFF2-40B4-BE49-F238E27FC236}">
                <a16:creationId xmlns:a16="http://schemas.microsoft.com/office/drawing/2014/main" id="{CA35C809-25FA-9F4D-A3AF-532D16343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4079117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543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97654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Text Box 1">
            <a:extLst>
              <a:ext uri="{FF2B5EF4-FFF2-40B4-BE49-F238E27FC236}">
                <a16:creationId xmlns:a16="http://schemas.microsoft.com/office/drawing/2014/main" id="{34FB9E47-4692-6645-B4E5-09499F2F6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601" y="53810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R98752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Text Box 1">
            <a:extLst>
              <a:ext uri="{FF2B5EF4-FFF2-40B4-BE49-F238E27FC236}">
                <a16:creationId xmlns:a16="http://schemas.microsoft.com/office/drawing/2014/main" id="{8AAA66B7-C1D0-EE43-BDAE-26F350B08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2809" y="53810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432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Text Box 1">
            <a:extLst>
              <a:ext uri="{FF2B5EF4-FFF2-40B4-BE49-F238E27FC236}">
                <a16:creationId xmlns:a16="http://schemas.microsoft.com/office/drawing/2014/main" id="{1EB1F9C1-D09F-9543-B373-C6D8B09A3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4662" y="53810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R5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Text Box 1">
            <a:extLst>
              <a:ext uri="{FF2B5EF4-FFF2-40B4-BE49-F238E27FC236}">
                <a16:creationId xmlns:a16="http://schemas.microsoft.com/office/drawing/2014/main" id="{1344C50A-4056-114A-A979-6BDC72567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6515" y="537259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AR10952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Text Box 1">
            <a:extLst>
              <a:ext uri="{FF2B5EF4-FFF2-40B4-BE49-F238E27FC236}">
                <a16:creationId xmlns:a16="http://schemas.microsoft.com/office/drawing/2014/main" id="{40BF7E6B-D949-DC4A-A341-0331D7BEF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8368" y="536418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Text Box 1">
            <a:extLst>
              <a:ext uri="{FF2B5EF4-FFF2-40B4-BE49-F238E27FC236}">
                <a16:creationId xmlns:a16="http://schemas.microsoft.com/office/drawing/2014/main" id="{4A163BDB-0772-E746-9443-3DE3C50AD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7784" y="5363033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96432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DV983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72E33CBA-BFA0-BB42-B9A8-0D7260F11D95}"/>
              </a:ext>
            </a:extLst>
          </p:cNvPr>
          <p:cNvSpPr txBox="1"/>
          <p:nvPr/>
        </p:nvSpPr>
        <p:spPr>
          <a:xfrm>
            <a:off x="224887" y="3442345"/>
            <a:ext cx="41152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de réponse : </a:t>
            </a:r>
          </a:p>
          <a:p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 </a:t>
            </a:r>
            <a:r>
              <a:rPr lang="fr-FR" b="1" dirty="0">
                <a:sym typeface="Symbol"/>
              </a:rPr>
              <a:t>passe  ?</a:t>
            </a:r>
            <a:endParaRPr lang="fr-FR" dirty="0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DC4435D4-54F6-5C4C-887C-98830A44B71D}"/>
              </a:ext>
            </a:extLst>
          </p:cNvPr>
          <p:cNvSpPr txBox="1"/>
          <p:nvPr/>
        </p:nvSpPr>
        <p:spPr>
          <a:xfrm>
            <a:off x="224887" y="840344"/>
            <a:ext cx="26322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Quand faut il répondre ?</a:t>
            </a:r>
          </a:p>
          <a:p>
            <a:r>
              <a:rPr lang="fr-FR" dirty="0">
                <a:sym typeface="Symbol"/>
              </a:rPr>
              <a:t>A partir de 6H ou 6HLD</a:t>
            </a:r>
            <a:endParaRPr lang="fr-FR" dirty="0"/>
          </a:p>
          <a:p>
            <a:endParaRPr lang="fr-FR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D7688D5B-9659-AF41-9D21-E8C4B947C542}"/>
              </a:ext>
            </a:extLst>
          </p:cNvPr>
          <p:cNvSpPr txBox="1"/>
          <p:nvPr/>
        </p:nvSpPr>
        <p:spPr>
          <a:xfrm>
            <a:off x="224887" y="5005650"/>
            <a:ext cx="1342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</a:t>
            </a:r>
            <a:r>
              <a:rPr lang="fr-FR" b="1" dirty="0">
                <a:sym typeface="Symbol"/>
              </a:rPr>
              <a:t>passe  ?</a:t>
            </a:r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0F4D66A-21B1-2F4F-B22B-E327E701FFEA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123B062-D5FA-F847-B764-BC5FC81081C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6275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>
            <a:extLst>
              <a:ext uri="{FF2B5EF4-FFF2-40B4-BE49-F238E27FC236}">
                <a16:creationId xmlns:a16="http://schemas.microsoft.com/office/drawing/2014/main" id="{F1684E13-ECB5-DA4B-8366-273761783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>
            <a:normAutofit/>
          </a:bodyPr>
          <a:lstStyle/>
          <a:p>
            <a:r>
              <a:rPr lang="fr-FR" dirty="0"/>
              <a:t>Les réponses à l’ouverture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97F611-CD3D-854D-BAB4-2BA5BBB87B31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35E2032-32BB-A44D-8581-AD513A6569E6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FAC0DCD-A6EB-AE4D-9CE5-B3FF94BC9F6B}"/>
              </a:ext>
            </a:extLst>
          </p:cNvPr>
          <p:cNvSpPr txBox="1"/>
          <p:nvPr/>
        </p:nvSpPr>
        <p:spPr>
          <a:xfrm>
            <a:off x="224887" y="1226124"/>
            <a:ext cx="873534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ym typeface="Symbol"/>
              </a:rPr>
              <a:t>Entre 6 et 10H :</a:t>
            </a:r>
          </a:p>
          <a:p>
            <a:r>
              <a:rPr lang="fr-FR" dirty="0">
                <a:sym typeface="Symbol"/>
              </a:rPr>
              <a:t>	- sur une 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: la réponse de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(au moins 4 cartes) est prioritaire</a:t>
            </a:r>
          </a:p>
          <a:p>
            <a:r>
              <a:rPr lang="fr-FR" b="1" dirty="0">
                <a:sym typeface="Symbol"/>
              </a:rPr>
              <a:t>	</a:t>
            </a:r>
            <a:r>
              <a:rPr lang="fr-FR" dirty="0">
                <a:sym typeface="Symbol"/>
              </a:rPr>
              <a:t>- sinon 1SA (qui ne garantit nullement un jeu régulier)</a:t>
            </a:r>
            <a:endParaRPr lang="fr-FR" dirty="0"/>
          </a:p>
          <a:p>
            <a:r>
              <a:rPr lang="fr-FR" dirty="0">
                <a:sym typeface="Symbol"/>
              </a:rPr>
              <a:t>L’enchère de 3SA : elle décrit une main régulière de 12 à 14 HL comportant</a:t>
            </a:r>
          </a:p>
          <a:p>
            <a:r>
              <a:rPr lang="fr-FR" dirty="0">
                <a:sym typeface="Symbol"/>
              </a:rPr>
              <a:t>	- Exactement 2 cartes dans la couleur d’ouverture</a:t>
            </a:r>
          </a:p>
          <a:p>
            <a:r>
              <a:rPr lang="fr-FR" dirty="0">
                <a:sym typeface="Symbol"/>
              </a:rPr>
              <a:t>	- Exactement 3 cartes dans l’autre majeure</a:t>
            </a:r>
          </a:p>
          <a:p>
            <a:r>
              <a:rPr lang="fr-FR" dirty="0">
                <a:solidFill>
                  <a:srgbClr val="FFFF00"/>
                </a:solidFill>
              </a:rPr>
              <a:t>Les changements de couleur au palier de 2 (sans saut) :</a:t>
            </a:r>
          </a:p>
          <a:p>
            <a:pPr algn="ctr"/>
            <a:r>
              <a:rPr lang="fr-FR" dirty="0"/>
              <a:t>Les séquences concernées : </a:t>
            </a:r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(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) - 2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ym typeface="Symbol"/>
              </a:rPr>
              <a:t>(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ym typeface="Symbol"/>
              </a:rPr>
              <a:t>) </a:t>
            </a:r>
            <a:r>
              <a:rPr lang="fr-FR" dirty="0">
                <a:sym typeface="Symbol"/>
              </a:rPr>
              <a:t>ou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- 2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</a:p>
          <a:p>
            <a:r>
              <a:rPr lang="fr-FR" dirty="0">
                <a:sym typeface="Symbol"/>
              </a:rPr>
              <a:t>Les changements de couleur du répondant sont forcing au palier de 2 comme au palier </a:t>
            </a:r>
          </a:p>
          <a:p>
            <a:r>
              <a:rPr lang="fr-FR" dirty="0">
                <a:sym typeface="Symbol"/>
              </a:rPr>
              <a:t>de 1. En cas de </a:t>
            </a:r>
            <a:r>
              <a:rPr lang="fr-FR" dirty="0" err="1">
                <a:sym typeface="Symbol"/>
              </a:rPr>
              <a:t>Misfit</a:t>
            </a:r>
            <a:r>
              <a:rPr lang="fr-FR" dirty="0">
                <a:sym typeface="Symbol"/>
              </a:rPr>
              <a:t> , la paire jouera au minimum 2SA. Le répondant devant rester en </a:t>
            </a:r>
          </a:p>
          <a:p>
            <a:r>
              <a:rPr lang="fr-FR" dirty="0">
                <a:sym typeface="Symbol"/>
              </a:rPr>
              <a:t>sécurité en face d’une ouverture minimale, il lui faut au moins </a:t>
            </a:r>
            <a:r>
              <a:rPr lang="fr-FR" dirty="0">
                <a:solidFill>
                  <a:srgbClr val="FFFF00"/>
                </a:solidFill>
                <a:sym typeface="Symbol"/>
              </a:rPr>
              <a:t>11H</a:t>
            </a:r>
            <a:r>
              <a:rPr lang="fr-FR" dirty="0">
                <a:sym typeface="Symbol"/>
              </a:rPr>
              <a:t>.</a:t>
            </a:r>
          </a:p>
          <a:p>
            <a:pPr algn="ctr"/>
            <a:r>
              <a:rPr lang="fr-FR" dirty="0">
                <a:solidFill>
                  <a:srgbClr val="FFFF00"/>
                </a:solidFill>
                <a:sym typeface="Symbol"/>
              </a:rPr>
              <a:t>De plus, le répondant s’engage à reparler si la manche n’est pas atteinte</a:t>
            </a:r>
          </a:p>
          <a:p>
            <a:r>
              <a:rPr lang="fr-FR" dirty="0">
                <a:sym typeface="Symbol"/>
              </a:rPr>
              <a:t>Le choix de la couleur (au moins 4 cartes) : la moins chère avec 4 cartes, la plus chère </a:t>
            </a:r>
          </a:p>
          <a:p>
            <a:r>
              <a:rPr lang="fr-FR" dirty="0">
                <a:sym typeface="Symbol"/>
              </a:rPr>
              <a:t>Avec 5 cartes. Exemples sur une 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86BCAF3-25A2-534B-8768-3198586E7B66}"/>
              </a:ext>
            </a:extLst>
          </p:cNvPr>
          <p:cNvSpPr txBox="1"/>
          <p:nvPr/>
        </p:nvSpPr>
        <p:spPr>
          <a:xfrm>
            <a:off x="224887" y="840344"/>
            <a:ext cx="2678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Les réponses non </a:t>
            </a:r>
            <a:r>
              <a:rPr lang="fr-FR" u="sng" dirty="0" err="1">
                <a:solidFill>
                  <a:srgbClr val="FFFF00"/>
                </a:solidFill>
              </a:rPr>
              <a:t>fittées</a:t>
            </a:r>
            <a:r>
              <a:rPr lang="fr-FR" u="sng" dirty="0">
                <a:solidFill>
                  <a:srgbClr val="FFFF00"/>
                </a:solidFill>
              </a:rPr>
              <a:t> :</a:t>
            </a: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366561EB-FAEE-9748-BE99-7DC1AF35C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540131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0954AF24-B2CD-3841-96F4-B9965697A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4448" y="540131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V982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7AEE4809-B305-884C-B540-8BE829AA2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237" y="540131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1CD9DAD-321C-3642-B8E5-6FD66C14F3CB}"/>
              </a:ext>
            </a:extLst>
          </p:cNvPr>
          <p:cNvSpPr txBox="1"/>
          <p:nvPr/>
        </p:nvSpPr>
        <p:spPr>
          <a:xfrm>
            <a:off x="1292087" y="5671814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DE4FC41-4DEF-634B-9E7E-A42AB2552DAD}"/>
              </a:ext>
            </a:extLst>
          </p:cNvPr>
          <p:cNvSpPr txBox="1"/>
          <p:nvPr/>
        </p:nvSpPr>
        <p:spPr>
          <a:xfrm>
            <a:off x="4728247" y="5635753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284AC05-3BDC-624C-980D-43C3EB7ABE08}"/>
              </a:ext>
            </a:extLst>
          </p:cNvPr>
          <p:cNvSpPr txBox="1"/>
          <p:nvPr/>
        </p:nvSpPr>
        <p:spPr>
          <a:xfrm>
            <a:off x="8470080" y="5671814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9927C7B-F47D-874E-9870-55286DC9B968}"/>
              </a:ext>
            </a:extLst>
          </p:cNvPr>
          <p:cNvSpPr txBox="1"/>
          <p:nvPr/>
        </p:nvSpPr>
        <p:spPr>
          <a:xfrm>
            <a:off x="4054999" y="628375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BF09FF-8B2A-764A-AFBE-B6F99DC7122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1442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3641</TotalTime>
  <Words>2449</Words>
  <Application>Microsoft Macintosh PowerPoint</Application>
  <PresentationFormat>Affichage à l'écran (4:3)</PresentationFormat>
  <Paragraphs>688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Présentation PowerPoint</vt:lpstr>
      <vt:lpstr>Présentation PowerPoint</vt:lpstr>
      <vt:lpstr>Présentation PowerPoint</vt:lpstr>
      <vt:lpstr>La notion de points de distribution</vt:lpstr>
      <vt:lpstr>Présentation PowerPoint</vt:lpstr>
      <vt:lpstr>Présentation PowerPoint</vt:lpstr>
      <vt:lpstr>L’Ouverture en Majeure  au palier de 1</vt:lpstr>
      <vt:lpstr>Les réponses à l’ouverture de 1/</vt:lpstr>
      <vt:lpstr>Les réponses à l’ouverture de 1/</vt:lpstr>
      <vt:lpstr>Les réponses à l’ouverture de 1/</vt:lpstr>
      <vt:lpstr>Les réponses à l’ouverture de 1/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132</cp:revision>
  <cp:lastPrinted>2018-03-28T08:53:31Z</cp:lastPrinted>
  <dcterms:created xsi:type="dcterms:W3CDTF">2014-03-10T09:34:54Z</dcterms:created>
  <dcterms:modified xsi:type="dcterms:W3CDTF">2018-08-07T20:14:47Z</dcterms:modified>
</cp:coreProperties>
</file>