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gif" ContentType="image/gif"/>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2"/>
  </p:notesMasterIdLst>
  <p:sldIdLst>
    <p:sldId id="292" r:id="rId2"/>
    <p:sldId id="321" r:id="rId3"/>
    <p:sldId id="329" r:id="rId4"/>
    <p:sldId id="330" r:id="rId5"/>
    <p:sldId id="331" r:id="rId6"/>
    <p:sldId id="332" r:id="rId7"/>
    <p:sldId id="333" r:id="rId8"/>
    <p:sldId id="334" r:id="rId9"/>
    <p:sldId id="328" r:id="rId10"/>
    <p:sldId id="260" r:id="rId11"/>
    <p:sldId id="307" r:id="rId12"/>
    <p:sldId id="308" r:id="rId13"/>
    <p:sldId id="309" r:id="rId14"/>
    <p:sldId id="311" r:id="rId15"/>
    <p:sldId id="310" r:id="rId16"/>
    <p:sldId id="335" r:id="rId17"/>
    <p:sldId id="324" r:id="rId18"/>
    <p:sldId id="327" r:id="rId19"/>
    <p:sldId id="319" r:id="rId20"/>
    <p:sldId id="271"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frameSlides="1"/>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6917"/>
    <p:restoredTop sz="94695"/>
  </p:normalViewPr>
  <p:slideViewPr>
    <p:cSldViewPr snapToGrid="0" snapToObjects="1">
      <p:cViewPr>
        <p:scale>
          <a:sx n="170" d="100"/>
          <a:sy n="170" d="100"/>
        </p:scale>
        <p:origin x="416" y="39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77FA134-AE8B-BF41-A13D-B2DE56DFE49C}" type="datetimeFigureOut">
              <a:rPr lang="fr-FR" smtClean="0"/>
              <a:t>09/08/2018</a:t>
            </a:fld>
            <a:endParaRPr lang="fr-FR"/>
          </a:p>
        </p:txBody>
      </p:sp>
      <p:sp>
        <p:nvSpPr>
          <p:cNvPr id="4" name="Espace réservé de l’image des diapositives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8B64284-8432-854E-9716-CF8197D109BE}" type="slidenum">
              <a:rPr lang="fr-FR" smtClean="0"/>
              <a:t>‹N°›</a:t>
            </a:fld>
            <a:endParaRPr lang="fr-FR"/>
          </a:p>
        </p:txBody>
      </p:sp>
    </p:spTree>
    <p:extLst>
      <p:ext uri="{BB962C8B-B14F-4D97-AF65-F5344CB8AC3E}">
        <p14:creationId xmlns:p14="http://schemas.microsoft.com/office/powerpoint/2010/main" val="38514404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9" name="Sous-titr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a:t>Cliquez pour modifier le style des sous-titres du masque</a:t>
            </a:r>
            <a:endParaRPr kumimoji="0" lang="en-US"/>
          </a:p>
        </p:txBody>
      </p:sp>
      <p:sp>
        <p:nvSpPr>
          <p:cNvPr id="28" name="Titre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fr-FR"/>
              <a:t>Cliquez et modifiez le titre</a:t>
            </a:r>
            <a:endParaRPr kumimoji="0" lang="en-US"/>
          </a:p>
        </p:txBody>
      </p:sp>
      <p:cxnSp>
        <p:nvCxnSpPr>
          <p:cNvPr id="8" name="Connecteur droit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Connecteur droit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Ellipse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Espace réservé de la date 14"/>
          <p:cNvSpPr>
            <a:spLocks noGrp="1"/>
          </p:cNvSpPr>
          <p:nvPr>
            <p:ph type="dt" sz="half" idx="10"/>
          </p:nvPr>
        </p:nvSpPr>
        <p:spPr/>
        <p:txBody>
          <a:bodyPr/>
          <a:lstStyle/>
          <a:p>
            <a:pPr eaLnBrk="1" latinLnBrk="0" hangingPunct="1"/>
            <a:fld id="{E22B1510-024F-7342-AC62-B810C2F60938}" type="datetime1">
              <a:rPr lang="fr-FR" smtClean="0"/>
              <a:t>09/08/2018</a:t>
            </a:fld>
            <a:endParaRPr lang="en-US"/>
          </a:p>
        </p:txBody>
      </p:sp>
      <p:sp>
        <p:nvSpPr>
          <p:cNvPr id="16" name="Espace réservé du numéro de diapositive 15"/>
          <p:cNvSpPr>
            <a:spLocks noGrp="1"/>
          </p:cNvSpPr>
          <p:nvPr>
            <p:ph type="sldNum" sz="quarter" idx="11"/>
          </p:nvPr>
        </p:nvSpPr>
        <p:spPr/>
        <p:txBody>
          <a:bodyPr/>
          <a:lstStyle/>
          <a:p>
            <a:pPr eaLnBrk="1" latinLnBrk="0" hangingPunct="1"/>
            <a:fld id="{D2E57653-3E58-4892-A7ED-712530ACC680}" type="slidenum">
              <a:rPr kumimoji="0" lang="en-US" smtClean="0"/>
              <a:pPr eaLnBrk="1" latinLnBrk="0" hangingPunct="1"/>
              <a:t>‹N°›</a:t>
            </a:fld>
            <a:endParaRPr kumimoji="0" lang="en-US"/>
          </a:p>
        </p:txBody>
      </p:sp>
      <p:sp>
        <p:nvSpPr>
          <p:cNvPr id="17" name="Espace réservé du pied de page 16"/>
          <p:cNvSpPr>
            <a:spLocks noGrp="1"/>
          </p:cNvSpPr>
          <p:nvPr>
            <p:ph type="ftr" sz="quarter" idx="12"/>
          </p:nvPr>
        </p:nvSpPr>
        <p:spPr/>
        <p:txBody>
          <a:bodyPr/>
          <a:lstStyle/>
          <a:p>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et modifiez le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pPr eaLnBrk="1" latinLnBrk="0" hangingPunct="1"/>
            <a:fld id="{08E063B0-E48F-704B-B508-5137F4339C20}" type="datetime1">
              <a:rPr lang="fr-FR" smtClean="0"/>
              <a:t>09/08/2018</a:t>
            </a:fld>
            <a:endParaRPr lang="en-US"/>
          </a:p>
        </p:txBody>
      </p:sp>
      <p:sp>
        <p:nvSpPr>
          <p:cNvPr id="5" name="Espace réservé du pied de page 4"/>
          <p:cNvSpPr>
            <a:spLocks noGrp="1"/>
          </p:cNvSpPr>
          <p:nvPr>
            <p:ph type="ftr" sz="quarter" idx="11"/>
          </p:nvPr>
        </p:nvSpPr>
        <p:spPr/>
        <p:txBody>
          <a:bodyPr/>
          <a:lstStyle/>
          <a:p>
            <a:endParaRPr kumimoji="0" lang="en-US"/>
          </a:p>
        </p:txBody>
      </p:sp>
      <p:sp>
        <p:nvSpPr>
          <p:cNvPr id="6" name="Espace réservé du numéro de diapositive 5"/>
          <p:cNvSpPr>
            <a:spLocks noGrp="1"/>
          </p:cNvSpPr>
          <p:nvPr>
            <p:ph type="sldNum" sz="quarter" idx="12"/>
          </p:nvPr>
        </p:nvSpPr>
        <p:spPr/>
        <p:txBody>
          <a:bodyPr/>
          <a:lstStyle/>
          <a:p>
            <a:pPr eaLnBrk="1" latinLnBrk="0" hangingPunct="1"/>
            <a:fld id="{D2E57653-3E58-4892-A7ED-712530ACC680}" type="slidenum">
              <a:rPr kumimoji="0" lang="en-US" smtClean="0"/>
              <a:pPr eaLnBrk="1" latinLnBrk="0" hangingPunct="1"/>
              <a:t>‹N°›</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kumimoji="0" lang="fr-FR"/>
              <a:t>Cliquez et modifiez le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pPr eaLnBrk="1" latinLnBrk="0" hangingPunct="1"/>
            <a:fld id="{39D15B3B-3BDF-FC4F-92D7-C49D58170825}" type="datetime1">
              <a:rPr lang="fr-FR" smtClean="0"/>
              <a:t>09/08/2018</a:t>
            </a:fld>
            <a:endParaRPr lang="en-US"/>
          </a:p>
        </p:txBody>
      </p:sp>
      <p:sp>
        <p:nvSpPr>
          <p:cNvPr id="5" name="Espace réservé du pied de page 4"/>
          <p:cNvSpPr>
            <a:spLocks noGrp="1"/>
          </p:cNvSpPr>
          <p:nvPr>
            <p:ph type="ftr" sz="quarter" idx="11"/>
          </p:nvPr>
        </p:nvSpPr>
        <p:spPr/>
        <p:txBody>
          <a:bodyPr/>
          <a:lstStyle/>
          <a:p>
            <a:endParaRPr kumimoji="0" lang="en-US"/>
          </a:p>
        </p:txBody>
      </p:sp>
      <p:sp>
        <p:nvSpPr>
          <p:cNvPr id="6" name="Espace réservé du numéro de diapositive 5"/>
          <p:cNvSpPr>
            <a:spLocks noGrp="1"/>
          </p:cNvSpPr>
          <p:nvPr>
            <p:ph type="sldNum" sz="quarter" idx="12"/>
          </p:nvPr>
        </p:nvSpPr>
        <p:spPr/>
        <p:txBody>
          <a:bodyPr/>
          <a:lstStyle/>
          <a:p>
            <a:pPr eaLnBrk="1" latinLnBrk="0" hangingPunct="1"/>
            <a:fld id="{D2E57653-3E58-4892-A7ED-712530ACC680}" type="slidenum">
              <a:rPr kumimoji="0" lang="en-US" smtClean="0"/>
              <a:pPr eaLnBrk="1" latinLnBrk="0" hangingPunct="1"/>
              <a:t>‹N°›</a:t>
            </a:fld>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9" name="Espace réservé du contenu 8"/>
          <p:cNvSpPr>
            <a:spLocks noGrp="1"/>
          </p:cNvSpPr>
          <p:nvPr>
            <p:ph idx="1"/>
          </p:nvPr>
        </p:nvSpPr>
        <p:spPr>
          <a:xfrm>
            <a:off x="457200" y="1524000"/>
            <a:ext cx="8229600" cy="4572000"/>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14" name="Espace réservé de la date 13"/>
          <p:cNvSpPr>
            <a:spLocks noGrp="1"/>
          </p:cNvSpPr>
          <p:nvPr>
            <p:ph type="dt" sz="half" idx="14"/>
          </p:nvPr>
        </p:nvSpPr>
        <p:spPr/>
        <p:txBody>
          <a:bodyPr/>
          <a:lstStyle/>
          <a:p>
            <a:pPr eaLnBrk="1" latinLnBrk="0" hangingPunct="1"/>
            <a:fld id="{9CD58499-0E81-1A41-A4F2-89AE16EC7297}" type="datetime1">
              <a:rPr lang="fr-FR" smtClean="0"/>
              <a:t>09/08/2018</a:t>
            </a:fld>
            <a:endParaRPr lang="en-US"/>
          </a:p>
        </p:txBody>
      </p:sp>
      <p:sp>
        <p:nvSpPr>
          <p:cNvPr id="15" name="Espace réservé du numéro de diapositive 14"/>
          <p:cNvSpPr>
            <a:spLocks noGrp="1"/>
          </p:cNvSpPr>
          <p:nvPr>
            <p:ph type="sldNum" sz="quarter" idx="15"/>
          </p:nvPr>
        </p:nvSpPr>
        <p:spPr/>
        <p:txBody>
          <a:bodyPr/>
          <a:lstStyle>
            <a:lvl1pPr algn="ctr">
              <a:defRPr/>
            </a:lvl1pPr>
          </a:lstStyle>
          <a:p>
            <a:pPr eaLnBrk="1" latinLnBrk="0" hangingPunct="1"/>
            <a:fld id="{D2E57653-3E58-4892-A7ED-712530ACC680}" type="slidenum">
              <a:rPr kumimoji="0" lang="en-US" smtClean="0"/>
              <a:pPr eaLnBrk="1" latinLnBrk="0" hangingPunct="1"/>
              <a:t>‹N°›</a:t>
            </a:fld>
            <a:endParaRPr kumimoji="0" lang="en-US"/>
          </a:p>
        </p:txBody>
      </p:sp>
      <p:sp>
        <p:nvSpPr>
          <p:cNvPr id="16" name="Espace réservé du pied de page 15"/>
          <p:cNvSpPr>
            <a:spLocks noGrp="1"/>
          </p:cNvSpPr>
          <p:nvPr>
            <p:ph type="ftr" sz="quarter" idx="16"/>
          </p:nvPr>
        </p:nvSpPr>
        <p:spPr/>
        <p:txBody>
          <a:bodyPr/>
          <a:lstStyle/>
          <a:p>
            <a:endParaRPr kumimoji="0" lang="en-US"/>
          </a:p>
        </p:txBody>
      </p:sp>
      <p:sp>
        <p:nvSpPr>
          <p:cNvPr id="17" name="Titre 16"/>
          <p:cNvSpPr>
            <a:spLocks noGrp="1"/>
          </p:cNvSpPr>
          <p:nvPr>
            <p:ph type="title"/>
          </p:nvPr>
        </p:nvSpPr>
        <p:spPr/>
        <p:txBody>
          <a:bodyPr rtlCol="0" anchor="b" anchorCtr="0"/>
          <a:lstStyle/>
          <a:p>
            <a:r>
              <a:rPr kumimoji="0" lang="fr-FR"/>
              <a:t>Cliquez et modifiez le titre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p:txBody>
          <a:bodyPr/>
          <a:lstStyle/>
          <a:p>
            <a:pPr eaLnBrk="1" latinLnBrk="0" hangingPunct="1"/>
            <a:fld id="{744758AB-EA7D-AB49-9623-2E5AE766664E}" type="datetime1">
              <a:rPr lang="fr-FR" smtClean="0"/>
              <a:t>09/08/2018</a:t>
            </a:fld>
            <a:endParaRPr lang="en-US"/>
          </a:p>
        </p:txBody>
      </p:sp>
      <p:sp>
        <p:nvSpPr>
          <p:cNvPr id="5" name="Espace réservé du pied de page 4"/>
          <p:cNvSpPr>
            <a:spLocks noGrp="1"/>
          </p:cNvSpPr>
          <p:nvPr>
            <p:ph type="ftr" sz="quarter" idx="11"/>
          </p:nvPr>
        </p:nvSpPr>
        <p:spPr/>
        <p:txBody>
          <a:bodyPr/>
          <a:lstStyle/>
          <a:p>
            <a:endParaRPr kumimoji="0" lang="en-US"/>
          </a:p>
        </p:txBody>
      </p:sp>
      <p:sp>
        <p:nvSpPr>
          <p:cNvPr id="6" name="Espace réservé du numéro de diapositive 5"/>
          <p:cNvSpPr>
            <a:spLocks noGrp="1"/>
          </p:cNvSpPr>
          <p:nvPr>
            <p:ph type="sldNum" sz="quarter" idx="12"/>
          </p:nvPr>
        </p:nvSpPr>
        <p:spPr/>
        <p:txBody>
          <a:bodyPr/>
          <a:lstStyle/>
          <a:p>
            <a:pPr eaLnBrk="1" latinLnBrk="0" hangingPunct="1"/>
            <a:fld id="{D2E57653-3E58-4892-A7ED-712530ACC680}" type="slidenum">
              <a:rPr kumimoji="0" lang="en-US" smtClean="0"/>
              <a:pPr eaLnBrk="1" latinLnBrk="0" hangingPunct="1"/>
              <a:t>‹N°›</a:t>
            </a:fld>
            <a:endParaRPr kumimoji="0" lang="en-US"/>
          </a:p>
        </p:txBody>
      </p:sp>
      <p:sp>
        <p:nvSpPr>
          <p:cNvPr id="2" name="Titr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fr-FR"/>
              <a:t>Cliquez et modifiez le titre</a:t>
            </a:r>
            <a:endParaRPr kumimoji="0" lang="en-US"/>
          </a:p>
        </p:txBody>
      </p:sp>
      <p:sp>
        <p:nvSpPr>
          <p:cNvPr id="3" name="Espace réservé du texte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a:t>Cliquez pour modifier les styles du texte du masque</a:t>
            </a:r>
          </a:p>
        </p:txBody>
      </p:sp>
      <p:cxnSp>
        <p:nvCxnSpPr>
          <p:cNvPr id="7" name="Connecteur droit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5" name="Espace réservé de la date 4"/>
          <p:cNvSpPr>
            <a:spLocks noGrp="1"/>
          </p:cNvSpPr>
          <p:nvPr>
            <p:ph type="dt" sz="half" idx="10"/>
          </p:nvPr>
        </p:nvSpPr>
        <p:spPr/>
        <p:txBody>
          <a:bodyPr/>
          <a:lstStyle/>
          <a:p>
            <a:pPr eaLnBrk="1" latinLnBrk="0" hangingPunct="1"/>
            <a:fld id="{2EE7A5A7-6CA5-EE42-B165-71E5F13DE8DA}" type="datetime1">
              <a:rPr lang="fr-FR" smtClean="0"/>
              <a:t>09/08/2018</a:t>
            </a:fld>
            <a:endParaRPr lang="en-US"/>
          </a:p>
        </p:txBody>
      </p:sp>
      <p:sp>
        <p:nvSpPr>
          <p:cNvPr id="6" name="Espace réservé du pied de page 5"/>
          <p:cNvSpPr>
            <a:spLocks noGrp="1"/>
          </p:cNvSpPr>
          <p:nvPr>
            <p:ph type="ftr" sz="quarter" idx="11"/>
          </p:nvPr>
        </p:nvSpPr>
        <p:spPr/>
        <p:txBody>
          <a:bodyPr/>
          <a:lstStyle/>
          <a:p>
            <a:endParaRPr kumimoji="0" lang="en-US"/>
          </a:p>
        </p:txBody>
      </p:sp>
      <p:sp>
        <p:nvSpPr>
          <p:cNvPr id="7" name="Espace réservé du numéro de diapositive 6"/>
          <p:cNvSpPr>
            <a:spLocks noGrp="1"/>
          </p:cNvSpPr>
          <p:nvPr>
            <p:ph type="sldNum" sz="quarter" idx="12"/>
          </p:nvPr>
        </p:nvSpPr>
        <p:spPr/>
        <p:txBody>
          <a:bodyPr/>
          <a:lstStyle/>
          <a:p>
            <a:pPr eaLnBrk="1" latinLnBrk="0" hangingPunct="1"/>
            <a:fld id="{D2E57653-3E58-4892-A7ED-712530ACC680}" type="slidenum">
              <a:rPr kumimoji="0" lang="en-US" smtClean="0"/>
              <a:pPr eaLnBrk="1" latinLnBrk="0" hangingPunct="1"/>
              <a:t>‹N°›</a:t>
            </a:fld>
            <a:endParaRPr kumimoji="0" lang="en-US"/>
          </a:p>
        </p:txBody>
      </p:sp>
      <p:sp>
        <p:nvSpPr>
          <p:cNvPr id="2" name="Titre 1"/>
          <p:cNvSpPr>
            <a:spLocks noGrp="1"/>
          </p:cNvSpPr>
          <p:nvPr>
            <p:ph type="title"/>
          </p:nvPr>
        </p:nvSpPr>
        <p:spPr/>
        <p:txBody>
          <a:bodyPr/>
          <a:lstStyle/>
          <a:p>
            <a:r>
              <a:rPr kumimoji="0" lang="fr-FR"/>
              <a:t>Cliquez et modifiez le titre</a:t>
            </a:r>
            <a:endParaRPr kumimoji="0" lang="en-US"/>
          </a:p>
        </p:txBody>
      </p:sp>
      <p:sp>
        <p:nvSpPr>
          <p:cNvPr id="11" name="Espace réservé du contenu 10"/>
          <p:cNvSpPr>
            <a:spLocks noGrp="1"/>
          </p:cNvSpPr>
          <p:nvPr>
            <p:ph sz="half" idx="1"/>
          </p:nvPr>
        </p:nvSpPr>
        <p:spPr>
          <a:xfrm>
            <a:off x="457200" y="1524000"/>
            <a:ext cx="4059936" cy="4572000"/>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13" name="Espace réservé du contenu 12"/>
          <p:cNvSpPr>
            <a:spLocks noGrp="1"/>
          </p:cNvSpPr>
          <p:nvPr>
            <p:ph sz="half" idx="2"/>
          </p:nvPr>
        </p:nvSpPr>
        <p:spPr>
          <a:xfrm>
            <a:off x="4648200" y="1524000"/>
            <a:ext cx="4059936" cy="4572000"/>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9" name="Espace réservé du numéro de diapositive 8"/>
          <p:cNvSpPr>
            <a:spLocks noGrp="1"/>
          </p:cNvSpPr>
          <p:nvPr>
            <p:ph type="sldNum" sz="quarter" idx="12"/>
          </p:nvPr>
        </p:nvSpPr>
        <p:spPr/>
        <p:txBody>
          <a:bodyPr/>
          <a:lstStyle/>
          <a:p>
            <a:pPr eaLnBrk="1" latinLnBrk="0" hangingPunct="1"/>
            <a:fld id="{D2E57653-3E58-4892-A7ED-712530ACC680}" type="slidenum">
              <a:rPr kumimoji="0" lang="en-US" smtClean="0"/>
              <a:pPr eaLnBrk="1" latinLnBrk="0" hangingPunct="1"/>
              <a:t>‹N°›</a:t>
            </a:fld>
            <a:endParaRPr kumimoji="0" lang="en-US"/>
          </a:p>
        </p:txBody>
      </p:sp>
      <p:sp>
        <p:nvSpPr>
          <p:cNvPr id="8" name="Espace réservé du pied de page 7"/>
          <p:cNvSpPr>
            <a:spLocks noGrp="1"/>
          </p:cNvSpPr>
          <p:nvPr>
            <p:ph type="ftr" sz="quarter" idx="11"/>
          </p:nvPr>
        </p:nvSpPr>
        <p:spPr/>
        <p:txBody>
          <a:bodyPr/>
          <a:lstStyle/>
          <a:p>
            <a:endParaRPr kumimoji="0" lang="en-US"/>
          </a:p>
        </p:txBody>
      </p:sp>
      <p:sp>
        <p:nvSpPr>
          <p:cNvPr id="7" name="Espace réservé de la date 6"/>
          <p:cNvSpPr>
            <a:spLocks noGrp="1"/>
          </p:cNvSpPr>
          <p:nvPr>
            <p:ph type="dt" sz="half" idx="10"/>
          </p:nvPr>
        </p:nvSpPr>
        <p:spPr/>
        <p:txBody>
          <a:bodyPr/>
          <a:lstStyle/>
          <a:p>
            <a:pPr eaLnBrk="1" latinLnBrk="0" hangingPunct="1"/>
            <a:fld id="{9E4C7CC5-FFF4-D247-B7FF-FAC4450384A6}" type="datetime1">
              <a:rPr lang="fr-FR" smtClean="0"/>
              <a:t>09/08/2018</a:t>
            </a:fld>
            <a:endParaRPr lang="en-US"/>
          </a:p>
        </p:txBody>
      </p:sp>
      <p:sp>
        <p:nvSpPr>
          <p:cNvPr id="3" name="Espace réservé du texte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a:t>Cliquez pour modifier les styles du texte du masque</a:t>
            </a:r>
          </a:p>
        </p:txBody>
      </p:sp>
      <p:sp>
        <p:nvSpPr>
          <p:cNvPr id="32" name="Espace réservé du contenu 31"/>
          <p:cNvSpPr>
            <a:spLocks noGrp="1"/>
          </p:cNvSpPr>
          <p:nvPr>
            <p:ph sz="half" idx="2"/>
          </p:nvPr>
        </p:nvSpPr>
        <p:spPr>
          <a:xfrm>
            <a:off x="457200" y="2201896"/>
            <a:ext cx="4038600" cy="3913632"/>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34" name="Espace réservé du contenu 33"/>
          <p:cNvSpPr>
            <a:spLocks noGrp="1"/>
          </p:cNvSpPr>
          <p:nvPr>
            <p:ph sz="quarter" idx="4"/>
          </p:nvPr>
        </p:nvSpPr>
        <p:spPr>
          <a:xfrm>
            <a:off x="4649788" y="2201896"/>
            <a:ext cx="4038600" cy="3913632"/>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2" name="Titre 1"/>
          <p:cNvSpPr>
            <a:spLocks noGrp="1"/>
          </p:cNvSpPr>
          <p:nvPr>
            <p:ph type="title"/>
          </p:nvPr>
        </p:nvSpPr>
        <p:spPr>
          <a:xfrm>
            <a:off x="457200" y="155448"/>
            <a:ext cx="8229600" cy="1143000"/>
          </a:xfrm>
        </p:spPr>
        <p:txBody>
          <a:bodyPr anchor="b" anchorCtr="0"/>
          <a:lstStyle>
            <a:lvl1pPr>
              <a:defRPr/>
            </a:lvl1pPr>
          </a:lstStyle>
          <a:p>
            <a:r>
              <a:rPr kumimoji="0" lang="fr-FR"/>
              <a:t>Cliquez et modifiez le titre</a:t>
            </a:r>
            <a:endParaRPr kumimoji="0" lang="en-US"/>
          </a:p>
        </p:txBody>
      </p:sp>
      <p:sp>
        <p:nvSpPr>
          <p:cNvPr id="12" name="Espace réservé du texte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a:t>Cliquez pour modifier les styles du texte du masque</a:t>
            </a:r>
          </a:p>
        </p:txBody>
      </p:sp>
      <p:cxnSp>
        <p:nvCxnSpPr>
          <p:cNvPr id="10" name="Connecteur droit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Connecteur droit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3" name="Espace réservé de la date 2"/>
          <p:cNvSpPr>
            <a:spLocks noGrp="1"/>
          </p:cNvSpPr>
          <p:nvPr>
            <p:ph type="dt" sz="half" idx="10"/>
          </p:nvPr>
        </p:nvSpPr>
        <p:spPr/>
        <p:txBody>
          <a:bodyPr/>
          <a:lstStyle/>
          <a:p>
            <a:pPr eaLnBrk="1" latinLnBrk="0" hangingPunct="1"/>
            <a:fld id="{A3F1D33B-5D5E-5041-875C-5E95F7795562}" type="datetime1">
              <a:rPr lang="fr-FR" smtClean="0"/>
              <a:t>09/08/2018</a:t>
            </a:fld>
            <a:endParaRPr lang="en-US"/>
          </a:p>
        </p:txBody>
      </p:sp>
      <p:sp>
        <p:nvSpPr>
          <p:cNvPr id="4" name="Espace réservé du pied de page 3"/>
          <p:cNvSpPr>
            <a:spLocks noGrp="1"/>
          </p:cNvSpPr>
          <p:nvPr>
            <p:ph type="ftr" sz="quarter" idx="11"/>
          </p:nvPr>
        </p:nvSpPr>
        <p:spPr/>
        <p:txBody>
          <a:bodyPr/>
          <a:lstStyle/>
          <a:p>
            <a:endParaRPr kumimoji="0" lang="en-US"/>
          </a:p>
        </p:txBody>
      </p:sp>
      <p:sp>
        <p:nvSpPr>
          <p:cNvPr id="5" name="Espace réservé du numéro de diapositive 4"/>
          <p:cNvSpPr>
            <a:spLocks noGrp="1"/>
          </p:cNvSpPr>
          <p:nvPr>
            <p:ph type="sldNum" sz="quarter" idx="12"/>
          </p:nvPr>
        </p:nvSpPr>
        <p:spPr/>
        <p:txBody>
          <a:bodyPr/>
          <a:lstStyle/>
          <a:p>
            <a:pPr eaLnBrk="1" latinLnBrk="0" hangingPunct="1"/>
            <a:fld id="{D2E57653-3E58-4892-A7ED-712530ACC680}" type="slidenum">
              <a:rPr kumimoji="0" lang="en-US" smtClean="0"/>
              <a:pPr eaLnBrk="1" latinLnBrk="0" hangingPunct="1"/>
              <a:t>‹N°›</a:t>
            </a:fld>
            <a:endParaRPr kumimoji="0" lang="en-US"/>
          </a:p>
        </p:txBody>
      </p:sp>
      <p:sp>
        <p:nvSpPr>
          <p:cNvPr id="2" name="Titre 1"/>
          <p:cNvSpPr>
            <a:spLocks noGrp="1"/>
          </p:cNvSpPr>
          <p:nvPr>
            <p:ph type="title"/>
          </p:nvPr>
        </p:nvSpPr>
        <p:spPr/>
        <p:txBody>
          <a:bodyPr/>
          <a:lstStyle/>
          <a:p>
            <a:r>
              <a:rPr kumimoji="0" lang="fr-FR"/>
              <a:t>Cliquez et modifiez le titre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pPr eaLnBrk="1" latinLnBrk="0" hangingPunct="1"/>
            <a:fld id="{13DCAC56-705D-C54E-901D-5A7C5E085F2F}" type="datetime1">
              <a:rPr lang="fr-FR" smtClean="0"/>
              <a:t>09/08/2018</a:t>
            </a:fld>
            <a:endParaRPr lang="en-US"/>
          </a:p>
        </p:txBody>
      </p:sp>
      <p:sp>
        <p:nvSpPr>
          <p:cNvPr id="3" name="Espace réservé du pied de page 2"/>
          <p:cNvSpPr>
            <a:spLocks noGrp="1"/>
          </p:cNvSpPr>
          <p:nvPr>
            <p:ph type="ftr" sz="quarter" idx="11"/>
          </p:nvPr>
        </p:nvSpPr>
        <p:spPr/>
        <p:txBody>
          <a:bodyPr/>
          <a:lstStyle/>
          <a:p>
            <a:endParaRPr kumimoji="0" lang="en-US"/>
          </a:p>
        </p:txBody>
      </p:sp>
      <p:sp>
        <p:nvSpPr>
          <p:cNvPr id="4" name="Espace réservé du numéro de diapositive 3"/>
          <p:cNvSpPr>
            <a:spLocks noGrp="1"/>
          </p:cNvSpPr>
          <p:nvPr>
            <p:ph type="sldNum" sz="quarter" idx="12"/>
          </p:nvPr>
        </p:nvSpPr>
        <p:spPr/>
        <p:txBody>
          <a:bodyPr/>
          <a:lstStyle/>
          <a:p>
            <a:pPr eaLnBrk="1" latinLnBrk="0" hangingPunct="1"/>
            <a:fld id="{D2E57653-3E58-4892-A7ED-712530ACC680}" type="slidenum">
              <a:rPr kumimoji="0" lang="en-US" smtClean="0"/>
              <a:pPr eaLnBrk="1" latinLnBrk="0" hangingPunct="1"/>
              <a:t>‹N°›</a:t>
            </a:fld>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9" name="Espace réservé du contenu 28"/>
          <p:cNvSpPr>
            <a:spLocks noGrp="1"/>
          </p:cNvSpPr>
          <p:nvPr>
            <p:ph sz="quarter" idx="1"/>
          </p:nvPr>
        </p:nvSpPr>
        <p:spPr>
          <a:xfrm>
            <a:off x="457200" y="457200"/>
            <a:ext cx="6248400" cy="5715000"/>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3" name="Espace réservé du texte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fr-FR"/>
              <a:t>Cliquez pour modifier les styles du texte du masque</a:t>
            </a:r>
          </a:p>
        </p:txBody>
      </p:sp>
      <p:sp>
        <p:nvSpPr>
          <p:cNvPr id="31" name="Titr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fr-FR"/>
              <a:t>Cliquez et modifiez le titre</a:t>
            </a:r>
            <a:endParaRPr kumimoji="0" lang="en-US"/>
          </a:p>
        </p:txBody>
      </p:sp>
      <p:sp>
        <p:nvSpPr>
          <p:cNvPr id="8" name="Espace réservé de la date 7"/>
          <p:cNvSpPr>
            <a:spLocks noGrp="1"/>
          </p:cNvSpPr>
          <p:nvPr>
            <p:ph type="dt" sz="half" idx="14"/>
          </p:nvPr>
        </p:nvSpPr>
        <p:spPr/>
        <p:txBody>
          <a:bodyPr/>
          <a:lstStyle/>
          <a:p>
            <a:pPr eaLnBrk="1" latinLnBrk="0" hangingPunct="1"/>
            <a:fld id="{D8247B8F-A48A-7749-9E49-2A126D5A1179}" type="datetime1">
              <a:rPr lang="fr-FR" smtClean="0"/>
              <a:t>09/08/2018</a:t>
            </a:fld>
            <a:endParaRPr lang="en-US"/>
          </a:p>
        </p:txBody>
      </p:sp>
      <p:sp>
        <p:nvSpPr>
          <p:cNvPr id="9" name="Espace réservé du numéro de diapositive 8"/>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‹N°›</a:t>
            </a:fld>
            <a:endParaRPr kumimoji="0" lang="en-US"/>
          </a:p>
        </p:txBody>
      </p:sp>
      <p:sp>
        <p:nvSpPr>
          <p:cNvPr id="10" name="Espace réservé du pied de page 9"/>
          <p:cNvSpPr>
            <a:spLocks noGrp="1"/>
          </p:cNvSpPr>
          <p:nvPr>
            <p:ph type="ftr" sz="quarter" idx="16"/>
          </p:nvPr>
        </p:nvSpPr>
        <p:spPr/>
        <p:txBody>
          <a:bodyPr/>
          <a:lstStyle/>
          <a:p>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fr-FR"/>
              <a:t>Cliquez et modifiez le titre</a:t>
            </a:r>
            <a:endParaRPr kumimoji="0" lang="en-US"/>
          </a:p>
        </p:txBody>
      </p:sp>
      <p:sp>
        <p:nvSpPr>
          <p:cNvPr id="3" name="Espace réservé pour une image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fr-FR"/>
              <a:t>Faire glisser l'image vers l'espace réservé ou cliquer sur l'icône pour l'ajouter</a:t>
            </a:r>
            <a:endParaRPr kumimoji="0" lang="en-US"/>
          </a:p>
        </p:txBody>
      </p:sp>
      <p:sp>
        <p:nvSpPr>
          <p:cNvPr id="4" name="Espace réservé du texte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fr-FR"/>
              <a:t>Cliquez pour modifier les styles du texte du masque</a:t>
            </a:r>
          </a:p>
        </p:txBody>
      </p:sp>
      <p:sp>
        <p:nvSpPr>
          <p:cNvPr id="8" name="Espace réservé de la date 7"/>
          <p:cNvSpPr>
            <a:spLocks noGrp="1"/>
          </p:cNvSpPr>
          <p:nvPr>
            <p:ph type="dt" sz="half" idx="10"/>
          </p:nvPr>
        </p:nvSpPr>
        <p:spPr/>
        <p:txBody>
          <a:bodyPr/>
          <a:lstStyle/>
          <a:p>
            <a:pPr eaLnBrk="1" latinLnBrk="0" hangingPunct="1"/>
            <a:fld id="{7D030916-F93E-E940-AD90-0D92C22B7FCC}" type="datetime1">
              <a:rPr lang="fr-FR" smtClean="0"/>
              <a:t>09/08/2018</a:t>
            </a:fld>
            <a:endParaRPr lang="en-US"/>
          </a:p>
        </p:txBody>
      </p:sp>
      <p:sp>
        <p:nvSpPr>
          <p:cNvPr id="9" name="Espace réservé du numéro de diapositive 8"/>
          <p:cNvSpPr>
            <a:spLocks noGrp="1"/>
          </p:cNvSpPr>
          <p:nvPr>
            <p:ph type="sldNum" sz="quarter" idx="11"/>
          </p:nvPr>
        </p:nvSpPr>
        <p:spPr/>
        <p:txBody>
          <a:bodyPr/>
          <a:lstStyle/>
          <a:p>
            <a:pPr eaLnBrk="1" latinLnBrk="0" hangingPunct="1"/>
            <a:fld id="{D2E57653-3E58-4892-A7ED-712530ACC680}" type="slidenum">
              <a:rPr kumimoji="0" lang="en-US" smtClean="0"/>
              <a:pPr eaLnBrk="1" latinLnBrk="0" hangingPunct="1"/>
              <a:t>‹N°›</a:t>
            </a:fld>
            <a:endParaRPr kumimoji="0" lang="en-US"/>
          </a:p>
        </p:txBody>
      </p:sp>
      <p:sp>
        <p:nvSpPr>
          <p:cNvPr id="10" name="Espace réservé du pied de page 9"/>
          <p:cNvSpPr>
            <a:spLocks noGrp="1"/>
          </p:cNvSpPr>
          <p:nvPr>
            <p:ph type="ftr" sz="quarter" idx="12"/>
          </p:nvPr>
        </p:nvSpPr>
        <p:spPr/>
        <p:txBody>
          <a:bodyPr/>
          <a:lstStyle/>
          <a:p>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Espace réservé du texte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fr-FR"/>
              <a:t>Cliquez pour modifier les styles du texte du masque</a:t>
            </a:r>
          </a:p>
          <a:p>
            <a:pPr lvl="1" eaLnBrk="1" latinLnBrk="0" hangingPunct="1"/>
            <a:r>
              <a:rPr kumimoji="0" lang="fr-FR"/>
              <a:t>Deuxième niveau</a:t>
            </a:r>
          </a:p>
          <a:p>
            <a:pPr lvl="2" eaLnBrk="1" latinLnBrk="0" hangingPunct="1"/>
            <a:r>
              <a:rPr kumimoji="0" lang="fr-FR"/>
              <a:t>Troisième niveau</a:t>
            </a:r>
          </a:p>
          <a:p>
            <a:pPr lvl="3" eaLnBrk="1" latinLnBrk="0" hangingPunct="1"/>
            <a:r>
              <a:rPr kumimoji="0" lang="fr-FR"/>
              <a:t>Quatrième niveau</a:t>
            </a:r>
          </a:p>
          <a:p>
            <a:pPr lvl="4" eaLnBrk="1" latinLnBrk="0" hangingPunct="1"/>
            <a:r>
              <a:rPr kumimoji="0" lang="fr-FR"/>
              <a:t>Cinquième niveau</a:t>
            </a:r>
            <a:endParaRPr kumimoji="0" lang="en-US"/>
          </a:p>
        </p:txBody>
      </p:sp>
      <p:sp>
        <p:nvSpPr>
          <p:cNvPr id="24" name="Espace réservé de la date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pPr eaLnBrk="1" latinLnBrk="0" hangingPunct="1"/>
            <a:fld id="{A41AD35C-3E49-7F45-A135-5334C6E781CA}" type="datetime1">
              <a:rPr lang="fr-FR" smtClean="0"/>
              <a:t>09/08/2018</a:t>
            </a:fld>
            <a:endParaRPr lang="en-US"/>
          </a:p>
        </p:txBody>
      </p:sp>
      <p:sp>
        <p:nvSpPr>
          <p:cNvPr id="10" name="Espace réservé du pied de page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kumimoji="0" lang="en-US"/>
          </a:p>
        </p:txBody>
      </p:sp>
      <p:sp>
        <p:nvSpPr>
          <p:cNvPr id="22" name="Espace réservé du numéro de diapositive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pPr eaLnBrk="1" latinLnBrk="0" hangingPunct="1"/>
            <a:fld id="{D2E57653-3E58-4892-A7ED-712530ACC680}" type="slidenum">
              <a:rPr kumimoji="0" lang="en-US" smtClean="0"/>
              <a:pPr eaLnBrk="1" latinLnBrk="0" hangingPunct="1"/>
              <a:t>‹N°›</a:t>
            </a:fld>
            <a:endParaRPr kumimoji="0" lang="en-US"/>
          </a:p>
        </p:txBody>
      </p:sp>
      <p:sp>
        <p:nvSpPr>
          <p:cNvPr id="5" name="Espace réservé du titre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fr-FR"/>
              <a:t>Cliquez et modifiez le titre</a:t>
            </a:r>
            <a:endParaRPr kumimoji="0"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5.e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ous-titre 1">
            <a:extLst>
              <a:ext uri="{FF2B5EF4-FFF2-40B4-BE49-F238E27FC236}">
                <a16:creationId xmlns:a16="http://schemas.microsoft.com/office/drawing/2014/main" id="{0577FE6B-E19E-4D46-A6C2-EBD45AA560F0}"/>
              </a:ext>
            </a:extLst>
          </p:cNvPr>
          <p:cNvSpPr>
            <a:spLocks noGrp="1"/>
          </p:cNvSpPr>
          <p:nvPr>
            <p:ph type="subTitle" idx="1"/>
          </p:nvPr>
        </p:nvSpPr>
        <p:spPr>
          <a:xfrm>
            <a:off x="457200" y="3667435"/>
            <a:ext cx="8305800" cy="3024677"/>
          </a:xfrm>
        </p:spPr>
        <p:txBody>
          <a:bodyPr/>
          <a:lstStyle/>
          <a:p>
            <a:r>
              <a:rPr lang="fr-FR" dirty="0"/>
              <a:t>Les enchères à quatre</a:t>
            </a:r>
          </a:p>
          <a:p>
            <a:r>
              <a:rPr lang="fr-FR" dirty="0"/>
              <a:t>Intervention par une couleur</a:t>
            </a:r>
          </a:p>
          <a:p>
            <a:r>
              <a:rPr lang="fr-FR" dirty="0"/>
              <a:t>Intervention par une enchère à Sans Atout</a:t>
            </a:r>
          </a:p>
          <a:p>
            <a:r>
              <a:rPr lang="fr-FR" dirty="0"/>
              <a:t>Intervention bicolore</a:t>
            </a:r>
          </a:p>
          <a:p>
            <a:r>
              <a:rPr lang="fr-FR" dirty="0"/>
              <a:t>Intervention par contre</a:t>
            </a:r>
          </a:p>
        </p:txBody>
      </p:sp>
      <p:sp>
        <p:nvSpPr>
          <p:cNvPr id="3" name="Titre 2">
            <a:extLst>
              <a:ext uri="{FF2B5EF4-FFF2-40B4-BE49-F238E27FC236}">
                <a16:creationId xmlns:a16="http://schemas.microsoft.com/office/drawing/2014/main" id="{3F3BB191-4AC1-A648-9526-C8FF9C244277}"/>
              </a:ext>
            </a:extLst>
          </p:cNvPr>
          <p:cNvSpPr>
            <a:spLocks noGrp="1"/>
          </p:cNvSpPr>
          <p:nvPr>
            <p:ph type="ctrTitle"/>
          </p:nvPr>
        </p:nvSpPr>
        <p:spPr>
          <a:xfrm>
            <a:off x="349873" y="348988"/>
            <a:ext cx="8573512" cy="2748520"/>
          </a:xfrm>
        </p:spPr>
        <p:txBody>
          <a:bodyPr/>
          <a:lstStyle/>
          <a:p>
            <a:r>
              <a:rPr lang="fr-FR" dirty="0"/>
              <a:t>Initiation aux différentes interventions après une ouverture au Palier de 1</a:t>
            </a:r>
            <a:endParaRPr lang="fr-FR" sz="2400" dirty="0"/>
          </a:p>
        </p:txBody>
      </p:sp>
      <p:sp>
        <p:nvSpPr>
          <p:cNvPr id="4" name="Rectangle 3">
            <a:extLst>
              <a:ext uri="{FF2B5EF4-FFF2-40B4-BE49-F238E27FC236}">
                <a16:creationId xmlns:a16="http://schemas.microsoft.com/office/drawing/2014/main" id="{CA7BFB58-6A42-674F-8D89-01447015CFDE}"/>
              </a:ext>
            </a:extLst>
          </p:cNvPr>
          <p:cNvSpPr/>
          <p:nvPr/>
        </p:nvSpPr>
        <p:spPr>
          <a:xfrm>
            <a:off x="7955703" y="90714"/>
            <a:ext cx="879868" cy="369332"/>
          </a:xfrm>
          <a:prstGeom prst="rect">
            <a:avLst/>
          </a:prstGeom>
        </p:spPr>
        <p:txBody>
          <a:bodyPr wrap="none">
            <a:spAutoFit/>
          </a:bodyPr>
          <a:lstStyle/>
          <a:p>
            <a:r>
              <a:rPr lang="fr-FR" b="1" dirty="0">
                <a:solidFill>
                  <a:schemeClr val="bg1"/>
                </a:solidFill>
                <a:sym typeface="Symbol"/>
              </a:rPr>
              <a:t></a:t>
            </a:r>
            <a:r>
              <a:rPr lang="fr-FR" b="1" dirty="0">
                <a:solidFill>
                  <a:srgbClr val="FF0000"/>
                </a:solidFill>
                <a:sym typeface="Symbol"/>
              </a:rPr>
              <a:t></a:t>
            </a:r>
            <a:r>
              <a:rPr lang="fr-FR" b="1" dirty="0">
                <a:solidFill>
                  <a:srgbClr val="000000"/>
                </a:solidFill>
                <a:sym typeface="Symbol"/>
              </a:rPr>
              <a:t></a:t>
            </a:r>
            <a:endParaRPr lang="fr-FR" dirty="0">
              <a:solidFill>
                <a:srgbClr val="000000"/>
              </a:solidFill>
            </a:endParaRPr>
          </a:p>
        </p:txBody>
      </p:sp>
      <p:pic>
        <p:nvPicPr>
          <p:cNvPr id="5" name="Image 4">
            <a:extLst>
              <a:ext uri="{FF2B5EF4-FFF2-40B4-BE49-F238E27FC236}">
                <a16:creationId xmlns:a16="http://schemas.microsoft.com/office/drawing/2014/main" id="{E23465E3-2B13-3F4B-8FA6-91277E55B27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9873" y="219607"/>
            <a:ext cx="1377788" cy="599038"/>
          </a:xfrm>
          <a:prstGeom prst="rect">
            <a:avLst/>
          </a:prstGeom>
        </p:spPr>
      </p:pic>
      <p:sp>
        <p:nvSpPr>
          <p:cNvPr id="6" name="ZoneTexte 5">
            <a:extLst>
              <a:ext uri="{FF2B5EF4-FFF2-40B4-BE49-F238E27FC236}">
                <a16:creationId xmlns:a16="http://schemas.microsoft.com/office/drawing/2014/main" id="{6268BBD8-5C1F-4B48-9FB5-76353B3519B5}"/>
              </a:ext>
            </a:extLst>
          </p:cNvPr>
          <p:cNvSpPr txBox="1"/>
          <p:nvPr/>
        </p:nvSpPr>
        <p:spPr>
          <a:xfrm>
            <a:off x="0" y="6304897"/>
            <a:ext cx="1864428" cy="461665"/>
          </a:xfrm>
          <a:prstGeom prst="rect">
            <a:avLst/>
          </a:prstGeom>
          <a:noFill/>
        </p:spPr>
        <p:txBody>
          <a:bodyPr wrap="none" rtlCol="0">
            <a:spAutoFit/>
          </a:bodyPr>
          <a:lstStyle/>
          <a:p>
            <a:r>
              <a:rPr lang="fr-FR" sz="2400" dirty="0">
                <a:solidFill>
                  <a:schemeClr val="tx2">
                    <a:lumMod val="75000"/>
                  </a:schemeClr>
                </a:solidFill>
                <a:latin typeface="Apple Chancery"/>
                <a:cs typeface="Apple Chancery"/>
              </a:rPr>
              <a:t>Bridge ENS</a:t>
            </a:r>
          </a:p>
        </p:txBody>
      </p:sp>
      <p:sp>
        <p:nvSpPr>
          <p:cNvPr id="8" name="Espace réservé du numéro de diapositive 7">
            <a:extLst>
              <a:ext uri="{FF2B5EF4-FFF2-40B4-BE49-F238E27FC236}">
                <a16:creationId xmlns:a16="http://schemas.microsoft.com/office/drawing/2014/main" id="{5844AFD0-C5BE-8445-BE29-CAF0CF33606B}"/>
              </a:ext>
            </a:extLst>
          </p:cNvPr>
          <p:cNvSpPr>
            <a:spLocks noGrp="1"/>
          </p:cNvSpPr>
          <p:nvPr>
            <p:ph type="sldNum" sz="quarter" idx="11"/>
          </p:nvPr>
        </p:nvSpPr>
        <p:spPr/>
        <p:txBody>
          <a:bodyPr/>
          <a:lstStyle/>
          <a:p>
            <a:pPr eaLnBrk="1" latinLnBrk="0" hangingPunct="1"/>
            <a:fld id="{D2E57653-3E58-4892-A7ED-712530ACC680}" type="slidenum">
              <a:rPr kumimoji="0" lang="en-US" smtClean="0"/>
              <a:pPr eaLnBrk="1" latinLnBrk="0" hangingPunct="1"/>
              <a:t>1</a:t>
            </a:fld>
            <a:endParaRPr kumimoji="0" lang="en-US"/>
          </a:p>
        </p:txBody>
      </p:sp>
      <p:sp>
        <p:nvSpPr>
          <p:cNvPr id="9" name="ZoneTexte 8">
            <a:extLst>
              <a:ext uri="{FF2B5EF4-FFF2-40B4-BE49-F238E27FC236}">
                <a16:creationId xmlns:a16="http://schemas.microsoft.com/office/drawing/2014/main" id="{EFBF3B87-92DE-7E42-9BDF-E6B8DF420D76}"/>
              </a:ext>
            </a:extLst>
          </p:cNvPr>
          <p:cNvSpPr txBox="1"/>
          <p:nvPr/>
        </p:nvSpPr>
        <p:spPr>
          <a:xfrm>
            <a:off x="3741384" y="6376090"/>
            <a:ext cx="1105880" cy="369332"/>
          </a:xfrm>
          <a:prstGeom prst="rect">
            <a:avLst/>
          </a:prstGeom>
          <a:noFill/>
        </p:spPr>
        <p:txBody>
          <a:bodyPr wrap="none" rtlCol="0">
            <a:spAutoFit/>
          </a:bodyPr>
          <a:lstStyle/>
          <a:p>
            <a:r>
              <a:rPr lang="fr-FR" dirty="0"/>
              <a:t>Séance 12</a:t>
            </a:r>
          </a:p>
        </p:txBody>
      </p:sp>
    </p:spTree>
    <p:extLst>
      <p:ext uri="{BB962C8B-B14F-4D97-AF65-F5344CB8AC3E}">
        <p14:creationId xmlns:p14="http://schemas.microsoft.com/office/powerpoint/2010/main" val="14963877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955703" y="90714"/>
            <a:ext cx="879868" cy="369332"/>
          </a:xfrm>
          <a:prstGeom prst="rect">
            <a:avLst/>
          </a:prstGeom>
        </p:spPr>
        <p:txBody>
          <a:bodyPr wrap="none">
            <a:spAutoFit/>
          </a:bodyPr>
          <a:lstStyle/>
          <a:p>
            <a:r>
              <a:rPr lang="fr-FR" b="1" dirty="0">
                <a:solidFill>
                  <a:schemeClr val="bg1"/>
                </a:solidFill>
                <a:sym typeface="Symbol"/>
              </a:rPr>
              <a:t></a:t>
            </a:r>
            <a:r>
              <a:rPr lang="fr-FR" b="1" dirty="0">
                <a:solidFill>
                  <a:srgbClr val="FF0000"/>
                </a:solidFill>
                <a:sym typeface="Symbol"/>
              </a:rPr>
              <a:t></a:t>
            </a:r>
            <a:r>
              <a:rPr lang="fr-FR" b="1" dirty="0">
                <a:solidFill>
                  <a:srgbClr val="000000"/>
                </a:solidFill>
                <a:sym typeface="Symbol"/>
              </a:rPr>
              <a:t></a:t>
            </a:r>
            <a:endParaRPr lang="fr-FR" dirty="0">
              <a:solidFill>
                <a:srgbClr val="000000"/>
              </a:solidFill>
            </a:endParaRPr>
          </a:p>
        </p:txBody>
      </p:sp>
      <p:sp>
        <p:nvSpPr>
          <p:cNvPr id="5" name="ZoneTexte 4"/>
          <p:cNvSpPr txBox="1"/>
          <p:nvPr/>
        </p:nvSpPr>
        <p:spPr>
          <a:xfrm>
            <a:off x="0" y="6304897"/>
            <a:ext cx="1864428" cy="461665"/>
          </a:xfrm>
          <a:prstGeom prst="rect">
            <a:avLst/>
          </a:prstGeom>
          <a:noFill/>
        </p:spPr>
        <p:txBody>
          <a:bodyPr wrap="none" rtlCol="0">
            <a:spAutoFit/>
          </a:bodyPr>
          <a:lstStyle/>
          <a:p>
            <a:r>
              <a:rPr lang="fr-FR" sz="2400" dirty="0">
                <a:solidFill>
                  <a:schemeClr val="tx2">
                    <a:lumMod val="75000"/>
                  </a:schemeClr>
                </a:solidFill>
                <a:latin typeface="Apple Chancery"/>
                <a:cs typeface="Apple Chancery"/>
              </a:rPr>
              <a:t>Bridge ENS</a:t>
            </a:r>
          </a:p>
        </p:txBody>
      </p:sp>
      <p:sp>
        <p:nvSpPr>
          <p:cNvPr id="8" name="Titre 2">
            <a:extLst>
              <a:ext uri="{FF2B5EF4-FFF2-40B4-BE49-F238E27FC236}">
                <a16:creationId xmlns:a16="http://schemas.microsoft.com/office/drawing/2014/main" id="{3B476272-C145-C442-A02F-0C57F21A8786}"/>
              </a:ext>
            </a:extLst>
          </p:cNvPr>
          <p:cNvSpPr>
            <a:spLocks noGrp="1"/>
          </p:cNvSpPr>
          <p:nvPr>
            <p:ph type="title"/>
          </p:nvPr>
        </p:nvSpPr>
        <p:spPr>
          <a:xfrm>
            <a:off x="201440" y="-235226"/>
            <a:ext cx="8818735" cy="1219200"/>
          </a:xfrm>
        </p:spPr>
        <p:txBody>
          <a:bodyPr>
            <a:normAutofit/>
          </a:bodyPr>
          <a:lstStyle/>
          <a:p>
            <a:r>
              <a:rPr lang="fr-FR" dirty="0"/>
              <a:t>Les Interventions par une couleur</a:t>
            </a:r>
          </a:p>
        </p:txBody>
      </p:sp>
      <p:sp>
        <p:nvSpPr>
          <p:cNvPr id="23" name="ZoneTexte 22">
            <a:extLst>
              <a:ext uri="{FF2B5EF4-FFF2-40B4-BE49-F238E27FC236}">
                <a16:creationId xmlns:a16="http://schemas.microsoft.com/office/drawing/2014/main" id="{4A2BE988-8166-B449-A67E-72845756B9F9}"/>
              </a:ext>
            </a:extLst>
          </p:cNvPr>
          <p:cNvSpPr txBox="1"/>
          <p:nvPr/>
        </p:nvSpPr>
        <p:spPr>
          <a:xfrm>
            <a:off x="99216" y="924170"/>
            <a:ext cx="8472576" cy="1477328"/>
          </a:xfrm>
          <a:prstGeom prst="rect">
            <a:avLst/>
          </a:prstGeom>
          <a:noFill/>
        </p:spPr>
        <p:txBody>
          <a:bodyPr wrap="none" rtlCol="0">
            <a:spAutoFit/>
          </a:bodyPr>
          <a:lstStyle/>
          <a:p>
            <a:r>
              <a:rPr lang="fr-FR" u="sng" dirty="0">
                <a:solidFill>
                  <a:srgbClr val="FFFF00"/>
                </a:solidFill>
              </a:rPr>
              <a:t>Les principes généraux :</a:t>
            </a:r>
          </a:p>
          <a:p>
            <a:r>
              <a:rPr lang="fr-FR" dirty="0">
                <a:solidFill>
                  <a:srgbClr val="FFFF00"/>
                </a:solidFill>
              </a:rPr>
              <a:t>	</a:t>
            </a:r>
            <a:r>
              <a:rPr lang="fr-FR" dirty="0"/>
              <a:t>Une des règles de l’intervention : </a:t>
            </a:r>
            <a:r>
              <a:rPr lang="fr-FR" dirty="0">
                <a:solidFill>
                  <a:srgbClr val="FFFF00"/>
                </a:solidFill>
              </a:rPr>
              <a:t>l’intervention supporte l’entame</a:t>
            </a:r>
          </a:p>
          <a:p>
            <a:r>
              <a:rPr lang="fr-FR" dirty="0"/>
              <a:t>Elles promettent au moins 5 cartes au palier de 1, 6 au palier de 2 etc…</a:t>
            </a:r>
          </a:p>
          <a:p>
            <a:r>
              <a:rPr lang="fr-FR" dirty="0"/>
              <a:t>Toutes les interventions à saut sont des barrages (sauf enchère de bicolore que nous </a:t>
            </a:r>
          </a:p>
          <a:p>
            <a:r>
              <a:rPr lang="fr-FR" dirty="0"/>
              <a:t>verrons ensuite).</a:t>
            </a:r>
          </a:p>
        </p:txBody>
      </p:sp>
      <p:sp>
        <p:nvSpPr>
          <p:cNvPr id="2" name="Espace réservé du numéro de diapositive 1">
            <a:extLst>
              <a:ext uri="{FF2B5EF4-FFF2-40B4-BE49-F238E27FC236}">
                <a16:creationId xmlns:a16="http://schemas.microsoft.com/office/drawing/2014/main" id="{6DA18260-05AA-8547-BC73-C04ADBAAFBBE}"/>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10</a:t>
            </a:fld>
            <a:endParaRPr kumimoji="0" lang="en-US"/>
          </a:p>
        </p:txBody>
      </p:sp>
      <p:sp>
        <p:nvSpPr>
          <p:cNvPr id="10" name="ZoneTexte 9">
            <a:extLst>
              <a:ext uri="{FF2B5EF4-FFF2-40B4-BE49-F238E27FC236}">
                <a16:creationId xmlns:a16="http://schemas.microsoft.com/office/drawing/2014/main" id="{C019EDB7-F3BB-B84B-901E-5E7C29D06C75}"/>
              </a:ext>
            </a:extLst>
          </p:cNvPr>
          <p:cNvSpPr txBox="1"/>
          <p:nvPr/>
        </p:nvSpPr>
        <p:spPr>
          <a:xfrm>
            <a:off x="3741384" y="6376090"/>
            <a:ext cx="1105880" cy="369332"/>
          </a:xfrm>
          <a:prstGeom prst="rect">
            <a:avLst/>
          </a:prstGeom>
          <a:noFill/>
        </p:spPr>
        <p:txBody>
          <a:bodyPr wrap="none" rtlCol="0">
            <a:spAutoFit/>
          </a:bodyPr>
          <a:lstStyle/>
          <a:p>
            <a:r>
              <a:rPr lang="fr-FR" dirty="0"/>
              <a:t>Séance 12</a:t>
            </a:r>
          </a:p>
        </p:txBody>
      </p:sp>
      <p:sp>
        <p:nvSpPr>
          <p:cNvPr id="16" name="ZoneTexte 15">
            <a:extLst>
              <a:ext uri="{FF2B5EF4-FFF2-40B4-BE49-F238E27FC236}">
                <a16:creationId xmlns:a16="http://schemas.microsoft.com/office/drawing/2014/main" id="{1EBCC9DE-FD49-5F4D-807E-5AA82CAEE442}"/>
              </a:ext>
            </a:extLst>
          </p:cNvPr>
          <p:cNvSpPr txBox="1"/>
          <p:nvPr/>
        </p:nvSpPr>
        <p:spPr>
          <a:xfrm>
            <a:off x="88921" y="2420424"/>
            <a:ext cx="8570050" cy="1200329"/>
          </a:xfrm>
          <a:prstGeom prst="rect">
            <a:avLst/>
          </a:prstGeom>
          <a:noFill/>
        </p:spPr>
        <p:txBody>
          <a:bodyPr wrap="square" rtlCol="0">
            <a:spAutoFit/>
          </a:bodyPr>
          <a:lstStyle/>
          <a:p>
            <a:r>
              <a:rPr lang="fr-FR" u="sng" dirty="0">
                <a:solidFill>
                  <a:srgbClr val="FFFF00"/>
                </a:solidFill>
              </a:rPr>
              <a:t>Intervention au Palier de 1 :</a:t>
            </a:r>
          </a:p>
          <a:p>
            <a:r>
              <a:rPr lang="fr-FR" dirty="0">
                <a:solidFill>
                  <a:srgbClr val="FFFF00"/>
                </a:solidFill>
              </a:rPr>
              <a:t>	</a:t>
            </a:r>
            <a:r>
              <a:rPr lang="fr-FR" dirty="0"/>
              <a:t>Elle se fait à partir d’une main de 9-10HL comportant une belle couleur.</a:t>
            </a:r>
          </a:p>
          <a:p>
            <a:r>
              <a:rPr lang="fr-FR" dirty="0"/>
              <a:t>Ces interventions sont limitées à 18HL. Dans la zone 9HL, une main irrégulière est la bienvenue. On intervient toujours avec une ouverture et une Majeure 5</a:t>
            </a:r>
            <a:r>
              <a:rPr lang="fr-FR" baseline="30000" dirty="0"/>
              <a:t>ème.</a:t>
            </a:r>
            <a:endParaRPr lang="fr-FR" dirty="0"/>
          </a:p>
        </p:txBody>
      </p:sp>
      <p:sp>
        <p:nvSpPr>
          <p:cNvPr id="18" name="ZoneTexte 17">
            <a:extLst>
              <a:ext uri="{FF2B5EF4-FFF2-40B4-BE49-F238E27FC236}">
                <a16:creationId xmlns:a16="http://schemas.microsoft.com/office/drawing/2014/main" id="{6BE1E434-765D-3042-A5C8-30FE3469A1A5}"/>
              </a:ext>
            </a:extLst>
          </p:cNvPr>
          <p:cNvSpPr txBox="1"/>
          <p:nvPr/>
        </p:nvSpPr>
        <p:spPr>
          <a:xfrm>
            <a:off x="4283868" y="3744039"/>
            <a:ext cx="3024931" cy="369332"/>
          </a:xfrm>
          <a:prstGeom prst="rect">
            <a:avLst/>
          </a:prstGeom>
          <a:noFill/>
        </p:spPr>
        <p:txBody>
          <a:bodyPr wrap="none" rtlCol="0">
            <a:spAutoFit/>
          </a:bodyPr>
          <a:lstStyle/>
          <a:p>
            <a:r>
              <a:rPr lang="fr-FR" u="sng" dirty="0">
                <a:solidFill>
                  <a:srgbClr val="FFFF00"/>
                </a:solidFill>
              </a:rPr>
              <a:t>Voyons quelques exemples :</a:t>
            </a:r>
          </a:p>
        </p:txBody>
      </p:sp>
      <p:sp>
        <p:nvSpPr>
          <p:cNvPr id="19" name="Text Box 1">
            <a:extLst>
              <a:ext uri="{FF2B5EF4-FFF2-40B4-BE49-F238E27FC236}">
                <a16:creationId xmlns:a16="http://schemas.microsoft.com/office/drawing/2014/main" id="{65A2BF1A-3D8B-AC4A-B41A-E446D69433ED}"/>
              </a:ext>
            </a:extLst>
          </p:cNvPr>
          <p:cNvSpPr txBox="1">
            <a:spLocks noChangeArrowheads="1"/>
          </p:cNvSpPr>
          <p:nvPr/>
        </p:nvSpPr>
        <p:spPr bwMode="auto">
          <a:xfrm>
            <a:off x="99215" y="4403891"/>
            <a:ext cx="983191"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A</a:t>
            </a:r>
            <a:r>
              <a:rPr kumimoji="0" lang="en-GB" sz="1100" b="0" i="0" u="none" strike="noStrike" cap="none" normalizeH="0" baseline="0" dirty="0">
                <a:ln>
                  <a:noFill/>
                </a:ln>
                <a:solidFill>
                  <a:srgbClr val="000000"/>
                </a:solidFill>
                <a:effectLst/>
                <a:latin typeface="Arial" charset="0"/>
                <a:ea typeface="ÇlÇr ñæí©" charset="0"/>
              </a:rPr>
              <a:t>DX9743</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4</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DX98</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lang="en-GB" sz="1100" dirty="0">
                <a:solidFill>
                  <a:srgbClr val="000000"/>
                </a:solidFill>
                <a:ea typeface="ÇlÇr ñæí©" charset="0"/>
              </a:rPr>
              <a:t>6</a:t>
            </a:r>
            <a:endParaRPr kumimoji="0" lang="fr-FR" sz="2400" b="0" i="0" u="none" strike="noStrike" cap="none" normalizeH="0" baseline="0" dirty="0">
              <a:ln>
                <a:noFill/>
              </a:ln>
              <a:solidFill>
                <a:srgbClr val="000000"/>
              </a:solidFill>
              <a:effectLst/>
              <a:latin typeface="Arial" charset="0"/>
            </a:endParaRPr>
          </a:p>
        </p:txBody>
      </p:sp>
      <p:sp>
        <p:nvSpPr>
          <p:cNvPr id="20" name="Text Box 1">
            <a:extLst>
              <a:ext uri="{FF2B5EF4-FFF2-40B4-BE49-F238E27FC236}">
                <a16:creationId xmlns:a16="http://schemas.microsoft.com/office/drawing/2014/main" id="{B1938AF5-C3B2-6F44-BCFF-EB5FD11C8E71}"/>
              </a:ext>
            </a:extLst>
          </p:cNvPr>
          <p:cNvSpPr txBox="1">
            <a:spLocks noChangeArrowheads="1"/>
          </p:cNvSpPr>
          <p:nvPr/>
        </p:nvSpPr>
        <p:spPr bwMode="auto">
          <a:xfrm>
            <a:off x="1537424" y="4403891"/>
            <a:ext cx="914400"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A2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V9872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AD2</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X97</a:t>
            </a:r>
            <a:endParaRPr kumimoji="0" lang="fr-FR" sz="2400" b="0" i="0" u="none" strike="noStrike" cap="none" normalizeH="0" baseline="0" dirty="0">
              <a:ln>
                <a:noFill/>
              </a:ln>
              <a:solidFill>
                <a:srgbClr val="000000"/>
              </a:solidFill>
              <a:effectLst/>
              <a:latin typeface="Arial" charset="0"/>
            </a:endParaRPr>
          </a:p>
        </p:txBody>
      </p:sp>
      <p:sp>
        <p:nvSpPr>
          <p:cNvPr id="21" name="Text Box 1">
            <a:extLst>
              <a:ext uri="{FF2B5EF4-FFF2-40B4-BE49-F238E27FC236}">
                <a16:creationId xmlns:a16="http://schemas.microsoft.com/office/drawing/2014/main" id="{F185C567-B091-8F46-B2ED-ECD37B43C0E2}"/>
              </a:ext>
            </a:extLst>
          </p:cNvPr>
          <p:cNvSpPr txBox="1">
            <a:spLocks noChangeArrowheads="1"/>
          </p:cNvSpPr>
          <p:nvPr/>
        </p:nvSpPr>
        <p:spPr bwMode="auto">
          <a:xfrm>
            <a:off x="2989276" y="4403891"/>
            <a:ext cx="996837"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76</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RVX32</a:t>
            </a:r>
          </a:p>
          <a:p>
            <a:pPr lvl="0"/>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AVX9</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76</a:t>
            </a:r>
            <a:endParaRPr kumimoji="0" lang="fr-FR" sz="2400" b="0" i="0" u="none" strike="noStrike" cap="none" normalizeH="0" baseline="0" dirty="0">
              <a:ln>
                <a:noFill/>
              </a:ln>
              <a:solidFill>
                <a:srgbClr val="000000"/>
              </a:solidFill>
              <a:effectLst/>
              <a:latin typeface="Arial" charset="0"/>
            </a:endParaRPr>
          </a:p>
        </p:txBody>
      </p:sp>
      <p:sp>
        <p:nvSpPr>
          <p:cNvPr id="22" name="Text Box 1">
            <a:extLst>
              <a:ext uri="{FF2B5EF4-FFF2-40B4-BE49-F238E27FC236}">
                <a16:creationId xmlns:a16="http://schemas.microsoft.com/office/drawing/2014/main" id="{EB24E7A6-926A-A440-9FA2-F30F5AE795FF}"/>
              </a:ext>
            </a:extLst>
          </p:cNvPr>
          <p:cNvSpPr txBox="1">
            <a:spLocks noChangeArrowheads="1"/>
          </p:cNvSpPr>
          <p:nvPr/>
        </p:nvSpPr>
        <p:spPr bwMode="auto">
          <a:xfrm>
            <a:off x="4441130" y="4395483"/>
            <a:ext cx="914400"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RX9</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ADV432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D8</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lang="en-GB" sz="1100" dirty="0">
                <a:solidFill>
                  <a:srgbClr val="000000"/>
                </a:solidFill>
                <a:ea typeface="ÇlÇr ñæí©" charset="0"/>
              </a:rPr>
              <a:t>A</a:t>
            </a:r>
            <a:r>
              <a:rPr kumimoji="0" lang="en-GB" sz="1100" b="0" i="0" u="none" strike="noStrike" cap="none" normalizeH="0" baseline="0" dirty="0">
                <a:ln>
                  <a:noFill/>
                </a:ln>
                <a:solidFill>
                  <a:srgbClr val="000000"/>
                </a:solidFill>
                <a:effectLst/>
                <a:latin typeface="Arial" charset="0"/>
                <a:ea typeface="ÇlÇr ñæí©" charset="0"/>
              </a:rPr>
              <a:t>6</a:t>
            </a:r>
            <a:endParaRPr kumimoji="0" lang="fr-FR" sz="2400" b="0" i="0" u="none" strike="noStrike" cap="none" normalizeH="0" baseline="0" dirty="0">
              <a:ln>
                <a:noFill/>
              </a:ln>
              <a:solidFill>
                <a:srgbClr val="000000"/>
              </a:solidFill>
              <a:effectLst/>
              <a:latin typeface="Arial" charset="0"/>
            </a:endParaRPr>
          </a:p>
        </p:txBody>
      </p:sp>
      <p:sp>
        <p:nvSpPr>
          <p:cNvPr id="24" name="Text Box 1">
            <a:extLst>
              <a:ext uri="{FF2B5EF4-FFF2-40B4-BE49-F238E27FC236}">
                <a16:creationId xmlns:a16="http://schemas.microsoft.com/office/drawing/2014/main" id="{797B24CB-28DE-4746-96CB-01A13959280C}"/>
              </a:ext>
            </a:extLst>
          </p:cNvPr>
          <p:cNvSpPr txBox="1">
            <a:spLocks noChangeArrowheads="1"/>
          </p:cNvSpPr>
          <p:nvPr/>
        </p:nvSpPr>
        <p:spPr bwMode="auto">
          <a:xfrm>
            <a:off x="5892983" y="4387075"/>
            <a:ext cx="914400"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92</a:t>
            </a:r>
            <a:endParaRPr kumimoji="0" lang="en-GB" sz="1100" b="0" i="0" u="none" strike="noStrike" cap="none" normalizeH="0" baseline="0" dirty="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ARV2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X</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ARVX9</a:t>
            </a:r>
            <a:endParaRPr kumimoji="0" lang="fr-FR" sz="2400" b="0" i="0" u="none" strike="noStrike" cap="none" normalizeH="0" baseline="0" dirty="0">
              <a:ln>
                <a:noFill/>
              </a:ln>
              <a:solidFill>
                <a:srgbClr val="000000"/>
              </a:solidFill>
              <a:effectLst/>
              <a:latin typeface="Arial" charset="0"/>
            </a:endParaRPr>
          </a:p>
        </p:txBody>
      </p:sp>
      <p:sp>
        <p:nvSpPr>
          <p:cNvPr id="25" name="Text Box 1">
            <a:extLst>
              <a:ext uri="{FF2B5EF4-FFF2-40B4-BE49-F238E27FC236}">
                <a16:creationId xmlns:a16="http://schemas.microsoft.com/office/drawing/2014/main" id="{A7856471-971D-8640-AD4B-2F021250086F}"/>
              </a:ext>
            </a:extLst>
          </p:cNvPr>
          <p:cNvSpPr txBox="1">
            <a:spLocks noChangeArrowheads="1"/>
          </p:cNvSpPr>
          <p:nvPr/>
        </p:nvSpPr>
        <p:spPr bwMode="auto">
          <a:xfrm>
            <a:off x="7262399" y="4385924"/>
            <a:ext cx="1029503"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V</a:t>
            </a:r>
            <a:r>
              <a:rPr kumimoji="0" lang="en-GB" sz="1100" b="0" i="0" u="none" strike="noStrike" cap="none" normalizeH="0" baseline="0" dirty="0">
                <a:ln>
                  <a:noFill/>
                </a:ln>
                <a:solidFill>
                  <a:srgbClr val="000000"/>
                </a:solidFill>
                <a:effectLst/>
                <a:latin typeface="Arial" charset="0"/>
                <a:ea typeface="ÇlÇr ñæí©" charset="0"/>
              </a:rPr>
              <a:t>9743</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ADX</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AD9</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X9</a:t>
            </a:r>
            <a:endParaRPr kumimoji="0" lang="fr-FR" sz="2400" b="0" i="0" u="none" strike="noStrike" cap="none" normalizeH="0" baseline="0" dirty="0">
              <a:ln>
                <a:noFill/>
              </a:ln>
              <a:solidFill>
                <a:srgbClr val="000000"/>
              </a:solidFill>
              <a:effectLst/>
              <a:latin typeface="Arial" charset="0"/>
            </a:endParaRPr>
          </a:p>
        </p:txBody>
      </p:sp>
      <p:sp>
        <p:nvSpPr>
          <p:cNvPr id="26" name="Rectangle 25">
            <a:extLst>
              <a:ext uri="{FF2B5EF4-FFF2-40B4-BE49-F238E27FC236}">
                <a16:creationId xmlns:a16="http://schemas.microsoft.com/office/drawing/2014/main" id="{E725771A-3516-444F-844A-0C813062E467}"/>
              </a:ext>
            </a:extLst>
          </p:cNvPr>
          <p:cNvSpPr/>
          <p:nvPr/>
        </p:nvSpPr>
        <p:spPr>
          <a:xfrm>
            <a:off x="88920" y="3738278"/>
            <a:ext cx="3607661" cy="646331"/>
          </a:xfrm>
          <a:prstGeom prst="rect">
            <a:avLst/>
          </a:prstGeom>
        </p:spPr>
        <p:txBody>
          <a:bodyPr wrap="square">
            <a:spAutoFit/>
          </a:bodyPr>
          <a:lstStyle/>
          <a:p>
            <a:r>
              <a:rPr lang="fr-FR" dirty="0">
                <a:solidFill>
                  <a:srgbClr val="92D050"/>
                </a:solidFill>
              </a:rPr>
              <a:t>Sud	</a:t>
            </a:r>
            <a:r>
              <a:rPr lang="fr-FR" dirty="0">
                <a:solidFill>
                  <a:srgbClr val="FF0000"/>
                </a:solidFill>
              </a:rPr>
              <a:t>Ouest	</a:t>
            </a:r>
            <a:r>
              <a:rPr lang="fr-FR" dirty="0">
                <a:solidFill>
                  <a:srgbClr val="92D050"/>
                </a:solidFill>
              </a:rPr>
              <a:t>Nord	</a:t>
            </a:r>
            <a:r>
              <a:rPr lang="fr-FR" dirty="0">
                <a:solidFill>
                  <a:srgbClr val="FF0000"/>
                </a:solidFill>
              </a:rPr>
              <a:t>Est</a:t>
            </a:r>
          </a:p>
          <a:p>
            <a:r>
              <a:rPr lang="fr-FR" dirty="0"/>
              <a:t>1</a:t>
            </a:r>
            <a:r>
              <a:rPr lang="en-GB" b="1" dirty="0">
                <a:solidFill>
                  <a:srgbClr val="000000"/>
                </a:solidFill>
                <a:latin typeface="Times New Roman" charset="0"/>
                <a:ea typeface="ÇlÇr ñæí©" charset="0"/>
                <a:sym typeface="Symbol" charset="0"/>
              </a:rPr>
              <a:t></a:t>
            </a:r>
            <a:r>
              <a:rPr lang="fr-FR" b="1" dirty="0">
                <a:solidFill>
                  <a:schemeClr val="bg1"/>
                </a:solidFill>
                <a:sym typeface="Symbol"/>
              </a:rPr>
              <a:t>     	 </a:t>
            </a:r>
            <a:r>
              <a:rPr lang="fr-FR" b="1" dirty="0">
                <a:sym typeface="Symbol"/>
              </a:rPr>
              <a:t>?</a:t>
            </a:r>
            <a:r>
              <a:rPr lang="en-GB" b="1" dirty="0">
                <a:solidFill>
                  <a:srgbClr val="FF0000"/>
                </a:solidFill>
                <a:latin typeface="Times New Roman" charset="0"/>
                <a:ea typeface="ÇlÇr ñæí©" charset="0"/>
                <a:sym typeface="Symbol" charset="0"/>
              </a:rPr>
              <a:t>	</a:t>
            </a:r>
            <a:r>
              <a:rPr lang="fr-FR" b="1" dirty="0">
                <a:solidFill>
                  <a:schemeClr val="bg1"/>
                </a:solidFill>
                <a:sym typeface="Symbol"/>
              </a:rPr>
              <a:t>	</a:t>
            </a:r>
            <a:endParaRPr lang="fr-FR" dirty="0"/>
          </a:p>
        </p:txBody>
      </p:sp>
      <p:sp>
        <p:nvSpPr>
          <p:cNvPr id="27" name="ZoneTexte 26">
            <a:extLst>
              <a:ext uri="{FF2B5EF4-FFF2-40B4-BE49-F238E27FC236}">
                <a16:creationId xmlns:a16="http://schemas.microsoft.com/office/drawing/2014/main" id="{0F0AE023-A55C-054D-B8B5-05B1FCA0D8CB}"/>
              </a:ext>
            </a:extLst>
          </p:cNvPr>
          <p:cNvSpPr txBox="1"/>
          <p:nvPr/>
        </p:nvSpPr>
        <p:spPr>
          <a:xfrm>
            <a:off x="316607" y="5311484"/>
            <a:ext cx="479618" cy="369332"/>
          </a:xfrm>
          <a:prstGeom prst="rect">
            <a:avLst/>
          </a:prstGeom>
          <a:noFill/>
        </p:spPr>
        <p:txBody>
          <a:bodyPr wrap="none" rtlCol="0">
            <a:spAutoFit/>
          </a:bodyPr>
          <a:lstStyle/>
          <a:p>
            <a:r>
              <a:rPr lang="fr-FR" dirty="0"/>
              <a:t>4</a:t>
            </a:r>
            <a:r>
              <a:rPr lang="en-GB" b="1" dirty="0">
                <a:solidFill>
                  <a:srgbClr val="000000"/>
                </a:solidFill>
                <a:sym typeface="Symbol"/>
              </a:rPr>
              <a:t></a:t>
            </a:r>
            <a:endParaRPr lang="fr-FR" dirty="0"/>
          </a:p>
        </p:txBody>
      </p:sp>
      <p:sp>
        <p:nvSpPr>
          <p:cNvPr id="28" name="ZoneTexte 27">
            <a:extLst>
              <a:ext uri="{FF2B5EF4-FFF2-40B4-BE49-F238E27FC236}">
                <a16:creationId xmlns:a16="http://schemas.microsoft.com/office/drawing/2014/main" id="{8C913D1F-0697-8A48-ADFD-FB85BF96ACE4}"/>
              </a:ext>
            </a:extLst>
          </p:cNvPr>
          <p:cNvSpPr txBox="1"/>
          <p:nvPr/>
        </p:nvSpPr>
        <p:spPr>
          <a:xfrm>
            <a:off x="1530920" y="5295241"/>
            <a:ext cx="723660" cy="369332"/>
          </a:xfrm>
          <a:prstGeom prst="rect">
            <a:avLst/>
          </a:prstGeom>
          <a:noFill/>
        </p:spPr>
        <p:txBody>
          <a:bodyPr wrap="none" rtlCol="0">
            <a:spAutoFit/>
          </a:bodyPr>
          <a:lstStyle/>
          <a:p>
            <a:r>
              <a:rPr lang="fr-FR" dirty="0"/>
              <a:t>Passe</a:t>
            </a:r>
          </a:p>
        </p:txBody>
      </p:sp>
      <p:sp>
        <p:nvSpPr>
          <p:cNvPr id="29" name="ZoneTexte 28">
            <a:extLst>
              <a:ext uri="{FF2B5EF4-FFF2-40B4-BE49-F238E27FC236}">
                <a16:creationId xmlns:a16="http://schemas.microsoft.com/office/drawing/2014/main" id="{3040520A-64F1-5F4D-94E9-20FC619FA5CC}"/>
              </a:ext>
            </a:extLst>
          </p:cNvPr>
          <p:cNvSpPr txBox="1"/>
          <p:nvPr/>
        </p:nvSpPr>
        <p:spPr>
          <a:xfrm>
            <a:off x="3276591" y="5311484"/>
            <a:ext cx="429926" cy="369332"/>
          </a:xfrm>
          <a:prstGeom prst="rect">
            <a:avLst/>
          </a:prstGeom>
          <a:noFill/>
        </p:spPr>
        <p:txBody>
          <a:bodyPr wrap="none" rtlCol="0">
            <a:spAutoFit/>
          </a:bodyPr>
          <a:lstStyle/>
          <a:p>
            <a:r>
              <a:rPr lang="fr-FR" dirty="0"/>
              <a:t>1</a:t>
            </a:r>
            <a:r>
              <a:rPr lang="en-GB" b="1" dirty="0">
                <a:solidFill>
                  <a:srgbClr val="FF0000"/>
                </a:solidFill>
                <a:latin typeface="Times New Roman" charset="0"/>
                <a:ea typeface="ÇlÇr ñæí©" charset="0"/>
                <a:sym typeface="Symbol" charset="0"/>
              </a:rPr>
              <a:t></a:t>
            </a:r>
            <a:endParaRPr lang="fr-FR" dirty="0"/>
          </a:p>
        </p:txBody>
      </p:sp>
      <p:sp>
        <p:nvSpPr>
          <p:cNvPr id="30" name="ZoneTexte 29">
            <a:extLst>
              <a:ext uri="{FF2B5EF4-FFF2-40B4-BE49-F238E27FC236}">
                <a16:creationId xmlns:a16="http://schemas.microsoft.com/office/drawing/2014/main" id="{A1B9E262-363D-C849-B1E9-FC4AE25A0EB5}"/>
              </a:ext>
            </a:extLst>
          </p:cNvPr>
          <p:cNvSpPr txBox="1"/>
          <p:nvPr/>
        </p:nvSpPr>
        <p:spPr>
          <a:xfrm>
            <a:off x="4666536" y="5265016"/>
            <a:ext cx="429926" cy="369332"/>
          </a:xfrm>
          <a:prstGeom prst="rect">
            <a:avLst/>
          </a:prstGeom>
          <a:noFill/>
        </p:spPr>
        <p:txBody>
          <a:bodyPr wrap="none" rtlCol="0">
            <a:spAutoFit/>
          </a:bodyPr>
          <a:lstStyle/>
          <a:p>
            <a:r>
              <a:rPr lang="fr-FR" dirty="0"/>
              <a:t>1</a:t>
            </a:r>
            <a:r>
              <a:rPr lang="en-GB" b="1" dirty="0">
                <a:solidFill>
                  <a:srgbClr val="FF0000"/>
                </a:solidFill>
                <a:latin typeface="Times New Roman" charset="0"/>
                <a:ea typeface="ÇlÇr ñæí©" charset="0"/>
                <a:sym typeface="Symbol" charset="0"/>
              </a:rPr>
              <a:t></a:t>
            </a:r>
            <a:endParaRPr lang="fr-FR" dirty="0"/>
          </a:p>
        </p:txBody>
      </p:sp>
      <p:sp>
        <p:nvSpPr>
          <p:cNvPr id="31" name="ZoneTexte 30">
            <a:extLst>
              <a:ext uri="{FF2B5EF4-FFF2-40B4-BE49-F238E27FC236}">
                <a16:creationId xmlns:a16="http://schemas.microsoft.com/office/drawing/2014/main" id="{8CFFE60F-530F-F544-90AA-03270B23AD22}"/>
              </a:ext>
            </a:extLst>
          </p:cNvPr>
          <p:cNvSpPr txBox="1"/>
          <p:nvPr/>
        </p:nvSpPr>
        <p:spPr>
          <a:xfrm>
            <a:off x="5989347" y="5295241"/>
            <a:ext cx="723660" cy="369332"/>
          </a:xfrm>
          <a:prstGeom prst="rect">
            <a:avLst/>
          </a:prstGeom>
          <a:noFill/>
        </p:spPr>
        <p:txBody>
          <a:bodyPr wrap="none" rtlCol="0">
            <a:spAutoFit/>
          </a:bodyPr>
          <a:lstStyle/>
          <a:p>
            <a:r>
              <a:rPr lang="fr-FR" dirty="0"/>
              <a:t>Passe</a:t>
            </a:r>
          </a:p>
        </p:txBody>
      </p:sp>
      <p:sp>
        <p:nvSpPr>
          <p:cNvPr id="32" name="ZoneTexte 31">
            <a:extLst>
              <a:ext uri="{FF2B5EF4-FFF2-40B4-BE49-F238E27FC236}">
                <a16:creationId xmlns:a16="http://schemas.microsoft.com/office/drawing/2014/main" id="{D5653F14-3646-FB44-BE4F-F40C57974D98}"/>
              </a:ext>
            </a:extLst>
          </p:cNvPr>
          <p:cNvSpPr txBox="1"/>
          <p:nvPr/>
        </p:nvSpPr>
        <p:spPr>
          <a:xfrm>
            <a:off x="7508418" y="5295241"/>
            <a:ext cx="429926" cy="369332"/>
          </a:xfrm>
          <a:prstGeom prst="rect">
            <a:avLst/>
          </a:prstGeom>
          <a:noFill/>
        </p:spPr>
        <p:txBody>
          <a:bodyPr wrap="none" rtlCol="0">
            <a:spAutoFit/>
          </a:bodyPr>
          <a:lstStyle/>
          <a:p>
            <a:r>
              <a:rPr lang="fr-FR" dirty="0"/>
              <a:t>1</a:t>
            </a:r>
            <a:r>
              <a:rPr lang="en-GB" b="1" dirty="0">
                <a:solidFill>
                  <a:srgbClr val="000000"/>
                </a:solidFill>
                <a:sym typeface="Symbol"/>
              </a:rPr>
              <a:t></a:t>
            </a:r>
            <a:endParaRPr lang="fr-FR" dirty="0"/>
          </a:p>
        </p:txBody>
      </p:sp>
      <p:sp>
        <p:nvSpPr>
          <p:cNvPr id="33" name="ZoneTexte 32">
            <a:extLst>
              <a:ext uri="{FF2B5EF4-FFF2-40B4-BE49-F238E27FC236}">
                <a16:creationId xmlns:a16="http://schemas.microsoft.com/office/drawing/2014/main" id="{39BF75D8-AE94-374B-8B10-BDA11A411DDB}"/>
              </a:ext>
            </a:extLst>
          </p:cNvPr>
          <p:cNvSpPr txBox="1"/>
          <p:nvPr/>
        </p:nvSpPr>
        <p:spPr>
          <a:xfrm>
            <a:off x="88920" y="5682494"/>
            <a:ext cx="6218049" cy="646331"/>
          </a:xfrm>
          <a:prstGeom prst="rect">
            <a:avLst/>
          </a:prstGeom>
          <a:noFill/>
        </p:spPr>
        <p:txBody>
          <a:bodyPr wrap="none" rtlCol="0">
            <a:spAutoFit/>
          </a:bodyPr>
          <a:lstStyle/>
          <a:p>
            <a:r>
              <a:rPr lang="fr-FR" u="sng" dirty="0">
                <a:solidFill>
                  <a:srgbClr val="FFFF00"/>
                </a:solidFill>
              </a:rPr>
              <a:t>Intervention au Palier de 2 sans saut :</a:t>
            </a:r>
          </a:p>
          <a:p>
            <a:r>
              <a:rPr lang="fr-FR" dirty="0">
                <a:solidFill>
                  <a:srgbClr val="FFFF00"/>
                </a:solidFill>
              </a:rPr>
              <a:t>	</a:t>
            </a:r>
            <a:r>
              <a:rPr lang="fr-FR" dirty="0"/>
              <a:t>Elle se fait à partir d’une main de 11-12HL et 6 cartes.</a:t>
            </a:r>
          </a:p>
        </p:txBody>
      </p:sp>
    </p:spTree>
    <p:extLst>
      <p:ext uri="{BB962C8B-B14F-4D97-AF65-F5344CB8AC3E}">
        <p14:creationId xmlns:p14="http://schemas.microsoft.com/office/powerpoint/2010/main" val="15767991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8"/>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9"/>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0"/>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1"/>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2"/>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4"/>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9"/>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0"/>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31"/>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32"/>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3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8" grpId="0"/>
      <p:bldP spid="19" grpId="0" animBg="1"/>
      <p:bldP spid="20" grpId="0" animBg="1"/>
      <p:bldP spid="21" grpId="0" animBg="1"/>
      <p:bldP spid="22" grpId="0" animBg="1"/>
      <p:bldP spid="24" grpId="0" animBg="1"/>
      <p:bldP spid="25" grpId="0" animBg="1"/>
      <p:bldP spid="26" grpId="0"/>
      <p:bldP spid="27" grpId="0"/>
      <p:bldP spid="28" grpId="0"/>
      <p:bldP spid="29" grpId="0"/>
      <p:bldP spid="30" grpId="0"/>
      <p:bldP spid="31" grpId="0"/>
      <p:bldP spid="32" grpId="0"/>
      <p:bldP spid="3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955703" y="90714"/>
            <a:ext cx="879868" cy="369332"/>
          </a:xfrm>
          <a:prstGeom prst="rect">
            <a:avLst/>
          </a:prstGeom>
        </p:spPr>
        <p:txBody>
          <a:bodyPr wrap="none">
            <a:spAutoFit/>
          </a:bodyPr>
          <a:lstStyle/>
          <a:p>
            <a:r>
              <a:rPr lang="fr-FR" b="1" dirty="0">
                <a:solidFill>
                  <a:schemeClr val="bg1"/>
                </a:solidFill>
                <a:sym typeface="Symbol"/>
              </a:rPr>
              <a:t></a:t>
            </a:r>
            <a:r>
              <a:rPr lang="fr-FR" b="1" dirty="0">
                <a:solidFill>
                  <a:srgbClr val="FF0000"/>
                </a:solidFill>
                <a:sym typeface="Symbol"/>
              </a:rPr>
              <a:t></a:t>
            </a:r>
            <a:r>
              <a:rPr lang="fr-FR" b="1" dirty="0">
                <a:solidFill>
                  <a:srgbClr val="000000"/>
                </a:solidFill>
                <a:sym typeface="Symbol"/>
              </a:rPr>
              <a:t></a:t>
            </a:r>
            <a:endParaRPr lang="fr-FR" dirty="0">
              <a:solidFill>
                <a:srgbClr val="000000"/>
              </a:solidFill>
            </a:endParaRPr>
          </a:p>
        </p:txBody>
      </p:sp>
      <p:sp>
        <p:nvSpPr>
          <p:cNvPr id="5" name="ZoneTexte 4"/>
          <p:cNvSpPr txBox="1"/>
          <p:nvPr/>
        </p:nvSpPr>
        <p:spPr>
          <a:xfrm>
            <a:off x="0" y="6255399"/>
            <a:ext cx="1864428" cy="461665"/>
          </a:xfrm>
          <a:prstGeom prst="rect">
            <a:avLst/>
          </a:prstGeom>
          <a:noFill/>
        </p:spPr>
        <p:txBody>
          <a:bodyPr wrap="none" rtlCol="0">
            <a:spAutoFit/>
          </a:bodyPr>
          <a:lstStyle/>
          <a:p>
            <a:r>
              <a:rPr lang="fr-FR" sz="2400" dirty="0">
                <a:solidFill>
                  <a:schemeClr val="tx2">
                    <a:lumMod val="75000"/>
                  </a:schemeClr>
                </a:solidFill>
                <a:latin typeface="Apple Chancery"/>
                <a:cs typeface="Apple Chancery"/>
              </a:rPr>
              <a:t>Bridge ENS</a:t>
            </a:r>
          </a:p>
        </p:txBody>
      </p:sp>
      <p:sp>
        <p:nvSpPr>
          <p:cNvPr id="2" name="Espace réservé du numéro de diapositive 1">
            <a:extLst>
              <a:ext uri="{FF2B5EF4-FFF2-40B4-BE49-F238E27FC236}">
                <a16:creationId xmlns:a16="http://schemas.microsoft.com/office/drawing/2014/main" id="{6DA18260-05AA-8547-BC73-C04ADBAAFBBE}"/>
              </a:ext>
            </a:extLst>
          </p:cNvPr>
          <p:cNvSpPr>
            <a:spLocks noGrp="1"/>
          </p:cNvSpPr>
          <p:nvPr>
            <p:ph type="sldNum" sz="quarter" idx="15"/>
          </p:nvPr>
        </p:nvSpPr>
        <p:spPr>
          <a:xfrm>
            <a:off x="8395637" y="6158975"/>
            <a:ext cx="609600" cy="457200"/>
          </a:xfrm>
        </p:spPr>
        <p:txBody>
          <a:bodyPr/>
          <a:lstStyle/>
          <a:p>
            <a:pPr eaLnBrk="1" latinLnBrk="0" hangingPunct="1"/>
            <a:fld id="{D2E57653-3E58-4892-A7ED-712530ACC680}" type="slidenum">
              <a:rPr kumimoji="0" lang="en-US" smtClean="0"/>
              <a:pPr eaLnBrk="1" latinLnBrk="0" hangingPunct="1"/>
              <a:t>11</a:t>
            </a:fld>
            <a:endParaRPr kumimoji="0" lang="en-US" dirty="0"/>
          </a:p>
        </p:txBody>
      </p:sp>
      <p:sp>
        <p:nvSpPr>
          <p:cNvPr id="22" name="ZoneTexte 21">
            <a:extLst>
              <a:ext uri="{FF2B5EF4-FFF2-40B4-BE49-F238E27FC236}">
                <a16:creationId xmlns:a16="http://schemas.microsoft.com/office/drawing/2014/main" id="{FE164BDF-FB45-FA45-B191-003C4433869B}"/>
              </a:ext>
            </a:extLst>
          </p:cNvPr>
          <p:cNvSpPr txBox="1"/>
          <p:nvPr/>
        </p:nvSpPr>
        <p:spPr>
          <a:xfrm>
            <a:off x="3699727" y="6301565"/>
            <a:ext cx="1105880" cy="369332"/>
          </a:xfrm>
          <a:prstGeom prst="rect">
            <a:avLst/>
          </a:prstGeom>
          <a:noFill/>
        </p:spPr>
        <p:txBody>
          <a:bodyPr wrap="none" rtlCol="0">
            <a:spAutoFit/>
          </a:bodyPr>
          <a:lstStyle/>
          <a:p>
            <a:r>
              <a:rPr lang="fr-FR" dirty="0"/>
              <a:t>Séance 12</a:t>
            </a:r>
          </a:p>
        </p:txBody>
      </p:sp>
      <p:sp>
        <p:nvSpPr>
          <p:cNvPr id="17" name="Titre 2">
            <a:extLst>
              <a:ext uri="{FF2B5EF4-FFF2-40B4-BE49-F238E27FC236}">
                <a16:creationId xmlns:a16="http://schemas.microsoft.com/office/drawing/2014/main" id="{72DCCA48-85AD-1C44-A5AF-DF4D0D8AB85E}"/>
              </a:ext>
            </a:extLst>
          </p:cNvPr>
          <p:cNvSpPr>
            <a:spLocks noGrp="1"/>
          </p:cNvSpPr>
          <p:nvPr>
            <p:ph type="title"/>
          </p:nvPr>
        </p:nvSpPr>
        <p:spPr>
          <a:xfrm>
            <a:off x="201440" y="-235226"/>
            <a:ext cx="8818735" cy="1219200"/>
          </a:xfrm>
        </p:spPr>
        <p:txBody>
          <a:bodyPr>
            <a:normAutofit/>
          </a:bodyPr>
          <a:lstStyle/>
          <a:p>
            <a:r>
              <a:rPr lang="fr-FR" dirty="0"/>
              <a:t>Les Interventions par une couleur</a:t>
            </a:r>
          </a:p>
        </p:txBody>
      </p:sp>
      <p:sp>
        <p:nvSpPr>
          <p:cNvPr id="18" name="Text Box 1">
            <a:extLst>
              <a:ext uri="{FF2B5EF4-FFF2-40B4-BE49-F238E27FC236}">
                <a16:creationId xmlns:a16="http://schemas.microsoft.com/office/drawing/2014/main" id="{C898F7FE-D59B-C841-BB14-7AC2E74D10D9}"/>
              </a:ext>
            </a:extLst>
          </p:cNvPr>
          <p:cNvSpPr txBox="1">
            <a:spLocks noChangeArrowheads="1"/>
          </p:cNvSpPr>
          <p:nvPr/>
        </p:nvSpPr>
        <p:spPr bwMode="auto">
          <a:xfrm>
            <a:off x="190412" y="2109757"/>
            <a:ext cx="914400"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A</a:t>
            </a:r>
            <a:r>
              <a:rPr kumimoji="0" lang="en-GB" sz="1100" b="0" i="0" u="none" strike="noStrike" cap="none" normalizeH="0" baseline="0" dirty="0">
                <a:ln>
                  <a:noFill/>
                </a:ln>
                <a:solidFill>
                  <a:srgbClr val="000000"/>
                </a:solidFill>
                <a:effectLst/>
                <a:latin typeface="Arial" charset="0"/>
                <a:ea typeface="ÇlÇr ñæí©" charset="0"/>
              </a:rPr>
              <a:t>D72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4</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ADX987</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54</a:t>
            </a:r>
            <a:endParaRPr kumimoji="0" lang="fr-FR" sz="2400" b="0" i="0" u="none" strike="noStrike" cap="none" normalizeH="0" baseline="0" dirty="0">
              <a:ln>
                <a:noFill/>
              </a:ln>
              <a:solidFill>
                <a:srgbClr val="000000"/>
              </a:solidFill>
              <a:effectLst/>
              <a:latin typeface="Arial" charset="0"/>
            </a:endParaRPr>
          </a:p>
        </p:txBody>
      </p:sp>
      <p:sp>
        <p:nvSpPr>
          <p:cNvPr id="19" name="Text Box 1">
            <a:extLst>
              <a:ext uri="{FF2B5EF4-FFF2-40B4-BE49-F238E27FC236}">
                <a16:creationId xmlns:a16="http://schemas.microsoft.com/office/drawing/2014/main" id="{808C5992-0960-604F-91E3-F99CCA67C517}"/>
              </a:ext>
            </a:extLst>
          </p:cNvPr>
          <p:cNvSpPr txBox="1">
            <a:spLocks noChangeArrowheads="1"/>
          </p:cNvSpPr>
          <p:nvPr/>
        </p:nvSpPr>
        <p:spPr bwMode="auto">
          <a:xfrm>
            <a:off x="1628620" y="2109757"/>
            <a:ext cx="914400"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rgbClr val="000000"/>
                </a:solidFill>
              </a:rPr>
              <a:t>V</a:t>
            </a:r>
            <a:r>
              <a:rPr kumimoji="0" lang="en-GB" sz="1100" b="0" i="0" u="none" strike="noStrike" cap="none" normalizeH="0" baseline="0" dirty="0">
                <a:ln>
                  <a:noFill/>
                </a:ln>
                <a:solidFill>
                  <a:srgbClr val="000000"/>
                </a:solidFill>
                <a:effectLst/>
                <a:latin typeface="Arial" charset="0"/>
                <a:ea typeface="ÇlÇr ñæí©" charset="0"/>
              </a:rPr>
              <a:t>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RD9872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AD2</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X9</a:t>
            </a:r>
            <a:endParaRPr kumimoji="0" lang="fr-FR" sz="2400" b="0" i="0" u="none" strike="noStrike" cap="none" normalizeH="0" baseline="0" dirty="0">
              <a:ln>
                <a:noFill/>
              </a:ln>
              <a:solidFill>
                <a:srgbClr val="000000"/>
              </a:solidFill>
              <a:effectLst/>
              <a:latin typeface="Arial" charset="0"/>
            </a:endParaRPr>
          </a:p>
        </p:txBody>
      </p:sp>
      <p:sp>
        <p:nvSpPr>
          <p:cNvPr id="20" name="Text Box 1">
            <a:extLst>
              <a:ext uri="{FF2B5EF4-FFF2-40B4-BE49-F238E27FC236}">
                <a16:creationId xmlns:a16="http://schemas.microsoft.com/office/drawing/2014/main" id="{1BAECFAA-0823-4F49-87E4-055197BF1C4D}"/>
              </a:ext>
            </a:extLst>
          </p:cNvPr>
          <p:cNvSpPr txBox="1">
            <a:spLocks noChangeArrowheads="1"/>
          </p:cNvSpPr>
          <p:nvPr/>
        </p:nvSpPr>
        <p:spPr bwMode="auto">
          <a:xfrm>
            <a:off x="3080472" y="2109757"/>
            <a:ext cx="996837"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76</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RVX32</a:t>
            </a:r>
          </a:p>
          <a:p>
            <a:pPr lvl="0"/>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AVX9</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A6</a:t>
            </a:r>
            <a:endParaRPr kumimoji="0" lang="fr-FR" sz="2400" b="0" i="0" u="none" strike="noStrike" cap="none" normalizeH="0" baseline="0" dirty="0">
              <a:ln>
                <a:noFill/>
              </a:ln>
              <a:solidFill>
                <a:srgbClr val="000000"/>
              </a:solidFill>
              <a:effectLst/>
              <a:latin typeface="Arial" charset="0"/>
            </a:endParaRPr>
          </a:p>
        </p:txBody>
      </p:sp>
      <p:sp>
        <p:nvSpPr>
          <p:cNvPr id="21" name="Text Box 1">
            <a:extLst>
              <a:ext uri="{FF2B5EF4-FFF2-40B4-BE49-F238E27FC236}">
                <a16:creationId xmlns:a16="http://schemas.microsoft.com/office/drawing/2014/main" id="{96EBBF9D-5CD4-504C-93D0-1CFF8BF9B81A}"/>
              </a:ext>
            </a:extLst>
          </p:cNvPr>
          <p:cNvSpPr txBox="1">
            <a:spLocks noChangeArrowheads="1"/>
          </p:cNvSpPr>
          <p:nvPr/>
        </p:nvSpPr>
        <p:spPr bwMode="auto">
          <a:xfrm>
            <a:off x="4532326" y="2101349"/>
            <a:ext cx="914400"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RX9</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ADV432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D8</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lang="en-GB" sz="1100" dirty="0">
                <a:solidFill>
                  <a:srgbClr val="000000"/>
                </a:solidFill>
                <a:ea typeface="ÇlÇr ñæí©" charset="0"/>
              </a:rPr>
              <a:t>A</a:t>
            </a:r>
            <a:r>
              <a:rPr kumimoji="0" lang="en-GB" sz="1100" b="0" i="0" u="none" strike="noStrike" cap="none" normalizeH="0" baseline="0" dirty="0">
                <a:ln>
                  <a:noFill/>
                </a:ln>
                <a:solidFill>
                  <a:srgbClr val="000000"/>
                </a:solidFill>
                <a:effectLst/>
                <a:latin typeface="Arial" charset="0"/>
                <a:ea typeface="ÇlÇr ñæí©" charset="0"/>
              </a:rPr>
              <a:t>6</a:t>
            </a:r>
            <a:endParaRPr kumimoji="0" lang="fr-FR" sz="2400" b="0" i="0" u="none" strike="noStrike" cap="none" normalizeH="0" baseline="0" dirty="0">
              <a:ln>
                <a:noFill/>
              </a:ln>
              <a:solidFill>
                <a:srgbClr val="000000"/>
              </a:solidFill>
              <a:effectLst/>
              <a:latin typeface="Arial" charset="0"/>
            </a:endParaRPr>
          </a:p>
        </p:txBody>
      </p:sp>
      <p:sp>
        <p:nvSpPr>
          <p:cNvPr id="23" name="Text Box 1">
            <a:extLst>
              <a:ext uri="{FF2B5EF4-FFF2-40B4-BE49-F238E27FC236}">
                <a16:creationId xmlns:a16="http://schemas.microsoft.com/office/drawing/2014/main" id="{03C2E7A0-CA24-C446-854B-2962BC850453}"/>
              </a:ext>
            </a:extLst>
          </p:cNvPr>
          <p:cNvSpPr txBox="1">
            <a:spLocks noChangeArrowheads="1"/>
          </p:cNvSpPr>
          <p:nvPr/>
        </p:nvSpPr>
        <p:spPr bwMode="auto">
          <a:xfrm>
            <a:off x="5984179" y="2092941"/>
            <a:ext cx="914400"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942</a:t>
            </a:r>
            <a:endParaRPr kumimoji="0" lang="en-GB" sz="1100" b="0" i="0" u="none" strike="noStrike" cap="none" normalizeH="0" baseline="0" dirty="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AVX2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X</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ARX92</a:t>
            </a:r>
            <a:endParaRPr kumimoji="0" lang="fr-FR" sz="2400" b="0" i="0" u="none" strike="noStrike" cap="none" normalizeH="0" baseline="0" dirty="0">
              <a:ln>
                <a:noFill/>
              </a:ln>
              <a:solidFill>
                <a:srgbClr val="000000"/>
              </a:solidFill>
              <a:effectLst/>
              <a:latin typeface="Arial" charset="0"/>
            </a:endParaRPr>
          </a:p>
        </p:txBody>
      </p:sp>
      <p:sp>
        <p:nvSpPr>
          <p:cNvPr id="24" name="Text Box 1">
            <a:extLst>
              <a:ext uri="{FF2B5EF4-FFF2-40B4-BE49-F238E27FC236}">
                <a16:creationId xmlns:a16="http://schemas.microsoft.com/office/drawing/2014/main" id="{95B6A6BB-655F-DB49-AA3A-E5284903F82B}"/>
              </a:ext>
            </a:extLst>
          </p:cNvPr>
          <p:cNvSpPr txBox="1">
            <a:spLocks noChangeArrowheads="1"/>
          </p:cNvSpPr>
          <p:nvPr/>
        </p:nvSpPr>
        <p:spPr bwMode="auto">
          <a:xfrm>
            <a:off x="7353595" y="2091790"/>
            <a:ext cx="1029503"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R</a:t>
            </a:r>
            <a:r>
              <a:rPr kumimoji="0" lang="en-GB" sz="1100" b="0" i="0" u="none" strike="noStrike" cap="none" normalizeH="0" baseline="0" dirty="0">
                <a:ln>
                  <a:noFill/>
                </a:ln>
                <a:solidFill>
                  <a:srgbClr val="000000"/>
                </a:solidFill>
                <a:effectLst/>
                <a:latin typeface="Arial" charset="0"/>
                <a:ea typeface="ÇlÇr ñæí©" charset="0"/>
              </a:rPr>
              <a:t>9</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AX</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10987654</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DV</a:t>
            </a:r>
            <a:endParaRPr kumimoji="0" lang="fr-FR" sz="2400" b="0" i="0" u="none" strike="noStrike" cap="none" normalizeH="0" baseline="0" dirty="0">
              <a:ln>
                <a:noFill/>
              </a:ln>
              <a:solidFill>
                <a:srgbClr val="000000"/>
              </a:solidFill>
              <a:effectLst/>
              <a:latin typeface="Arial" charset="0"/>
            </a:endParaRPr>
          </a:p>
        </p:txBody>
      </p:sp>
      <p:sp>
        <p:nvSpPr>
          <p:cNvPr id="25" name="Rectangle 24">
            <a:extLst>
              <a:ext uri="{FF2B5EF4-FFF2-40B4-BE49-F238E27FC236}">
                <a16:creationId xmlns:a16="http://schemas.microsoft.com/office/drawing/2014/main" id="{CF06BEE2-167F-504F-9573-5F15ED669BDC}"/>
              </a:ext>
            </a:extLst>
          </p:cNvPr>
          <p:cNvSpPr/>
          <p:nvPr/>
        </p:nvSpPr>
        <p:spPr>
          <a:xfrm>
            <a:off x="190412" y="1322884"/>
            <a:ext cx="3607661" cy="646331"/>
          </a:xfrm>
          <a:prstGeom prst="rect">
            <a:avLst/>
          </a:prstGeom>
        </p:spPr>
        <p:txBody>
          <a:bodyPr wrap="square">
            <a:spAutoFit/>
          </a:bodyPr>
          <a:lstStyle/>
          <a:p>
            <a:r>
              <a:rPr lang="fr-FR" dirty="0">
                <a:solidFill>
                  <a:srgbClr val="92D050"/>
                </a:solidFill>
              </a:rPr>
              <a:t>Sud	</a:t>
            </a:r>
            <a:r>
              <a:rPr lang="fr-FR" dirty="0">
                <a:solidFill>
                  <a:srgbClr val="FF0000"/>
                </a:solidFill>
              </a:rPr>
              <a:t>Ouest	</a:t>
            </a:r>
            <a:r>
              <a:rPr lang="fr-FR" dirty="0">
                <a:solidFill>
                  <a:srgbClr val="92D050"/>
                </a:solidFill>
              </a:rPr>
              <a:t>Nord	</a:t>
            </a:r>
            <a:r>
              <a:rPr lang="fr-FR" dirty="0">
                <a:solidFill>
                  <a:srgbClr val="FF0000"/>
                </a:solidFill>
              </a:rPr>
              <a:t>Est</a:t>
            </a:r>
          </a:p>
          <a:p>
            <a:r>
              <a:rPr lang="fr-FR" dirty="0"/>
              <a:t>1</a:t>
            </a:r>
            <a:r>
              <a:rPr lang="en-GB" b="1" dirty="0">
                <a:solidFill>
                  <a:srgbClr val="000000"/>
                </a:solidFill>
                <a:sym typeface="Symbol"/>
              </a:rPr>
              <a:t></a:t>
            </a:r>
            <a:r>
              <a:rPr lang="fr-FR" b="1" dirty="0">
                <a:solidFill>
                  <a:schemeClr val="bg1"/>
                </a:solidFill>
                <a:sym typeface="Symbol"/>
              </a:rPr>
              <a:t>     	 </a:t>
            </a:r>
            <a:r>
              <a:rPr lang="fr-FR" b="1" dirty="0">
                <a:sym typeface="Symbol"/>
              </a:rPr>
              <a:t>?</a:t>
            </a:r>
            <a:r>
              <a:rPr lang="en-GB" b="1" dirty="0">
                <a:solidFill>
                  <a:srgbClr val="FF0000"/>
                </a:solidFill>
                <a:latin typeface="Times New Roman" charset="0"/>
                <a:ea typeface="ÇlÇr ñæí©" charset="0"/>
                <a:sym typeface="Symbol" charset="0"/>
              </a:rPr>
              <a:t>	</a:t>
            </a:r>
            <a:r>
              <a:rPr lang="fr-FR" b="1" dirty="0">
                <a:solidFill>
                  <a:schemeClr val="bg1"/>
                </a:solidFill>
                <a:sym typeface="Symbol"/>
              </a:rPr>
              <a:t>	</a:t>
            </a:r>
            <a:endParaRPr lang="fr-FR" dirty="0"/>
          </a:p>
        </p:txBody>
      </p:sp>
      <p:sp>
        <p:nvSpPr>
          <p:cNvPr id="26" name="ZoneTexte 25">
            <a:extLst>
              <a:ext uri="{FF2B5EF4-FFF2-40B4-BE49-F238E27FC236}">
                <a16:creationId xmlns:a16="http://schemas.microsoft.com/office/drawing/2014/main" id="{B78B3475-F819-2C40-8769-DFF780510EFB}"/>
              </a:ext>
            </a:extLst>
          </p:cNvPr>
          <p:cNvSpPr txBox="1"/>
          <p:nvPr/>
        </p:nvSpPr>
        <p:spPr>
          <a:xfrm>
            <a:off x="407803" y="3017350"/>
            <a:ext cx="470000" cy="369332"/>
          </a:xfrm>
          <a:prstGeom prst="rect">
            <a:avLst/>
          </a:prstGeom>
          <a:noFill/>
        </p:spPr>
        <p:txBody>
          <a:bodyPr wrap="none" rtlCol="0">
            <a:spAutoFit/>
          </a:bodyPr>
          <a:lstStyle/>
          <a:p>
            <a:r>
              <a:rPr lang="fr-FR" dirty="0"/>
              <a:t>2</a:t>
            </a:r>
            <a:r>
              <a:rPr lang="en-GB" b="1" dirty="0">
                <a:solidFill>
                  <a:srgbClr val="FF0000"/>
                </a:solidFill>
                <a:latin typeface="Times New Roman" charset="0"/>
                <a:ea typeface="ÇlÇr ñæí©" charset="0"/>
                <a:sym typeface="Symbol" charset="0"/>
              </a:rPr>
              <a:t></a:t>
            </a:r>
            <a:endParaRPr lang="fr-FR" dirty="0"/>
          </a:p>
        </p:txBody>
      </p:sp>
      <p:sp>
        <p:nvSpPr>
          <p:cNvPr id="27" name="ZoneTexte 26">
            <a:extLst>
              <a:ext uri="{FF2B5EF4-FFF2-40B4-BE49-F238E27FC236}">
                <a16:creationId xmlns:a16="http://schemas.microsoft.com/office/drawing/2014/main" id="{0DB3741B-1AE5-C14C-BBC8-A99F2E9F9F5C}"/>
              </a:ext>
            </a:extLst>
          </p:cNvPr>
          <p:cNvSpPr txBox="1"/>
          <p:nvPr/>
        </p:nvSpPr>
        <p:spPr>
          <a:xfrm>
            <a:off x="1849217" y="3001107"/>
            <a:ext cx="473206" cy="369332"/>
          </a:xfrm>
          <a:prstGeom prst="rect">
            <a:avLst/>
          </a:prstGeom>
          <a:noFill/>
        </p:spPr>
        <p:txBody>
          <a:bodyPr wrap="none" rtlCol="0">
            <a:spAutoFit/>
          </a:bodyPr>
          <a:lstStyle/>
          <a:p>
            <a:r>
              <a:rPr lang="fr-FR" b="1" dirty="0">
                <a:latin typeface="+mj-lt"/>
                <a:ea typeface="ÇlÇr ñæí©" charset="0"/>
                <a:sym typeface="Symbol" charset="0"/>
              </a:rPr>
              <a:t>2</a:t>
            </a:r>
            <a:r>
              <a:rPr lang="en-GB" b="1" dirty="0">
                <a:solidFill>
                  <a:srgbClr val="FF0000"/>
                </a:solidFill>
                <a:latin typeface="Times New Roman" charset="0"/>
                <a:ea typeface="ÇlÇr ñæí©" charset="0"/>
                <a:sym typeface="Symbol" charset="0"/>
              </a:rPr>
              <a:t></a:t>
            </a:r>
            <a:endParaRPr lang="fr-FR" dirty="0"/>
          </a:p>
        </p:txBody>
      </p:sp>
      <p:sp>
        <p:nvSpPr>
          <p:cNvPr id="32" name="ZoneTexte 31">
            <a:extLst>
              <a:ext uri="{FF2B5EF4-FFF2-40B4-BE49-F238E27FC236}">
                <a16:creationId xmlns:a16="http://schemas.microsoft.com/office/drawing/2014/main" id="{860536C7-991E-1243-A534-66FCFFE4BA5B}"/>
              </a:ext>
            </a:extLst>
          </p:cNvPr>
          <p:cNvSpPr txBox="1"/>
          <p:nvPr/>
        </p:nvSpPr>
        <p:spPr>
          <a:xfrm>
            <a:off x="3217060" y="2970882"/>
            <a:ext cx="723660" cy="369332"/>
          </a:xfrm>
          <a:prstGeom prst="rect">
            <a:avLst/>
          </a:prstGeom>
          <a:noFill/>
        </p:spPr>
        <p:txBody>
          <a:bodyPr wrap="none" rtlCol="0">
            <a:spAutoFit/>
          </a:bodyPr>
          <a:lstStyle/>
          <a:p>
            <a:r>
              <a:rPr lang="fr-FR" dirty="0"/>
              <a:t>Passe</a:t>
            </a:r>
          </a:p>
        </p:txBody>
      </p:sp>
      <p:sp>
        <p:nvSpPr>
          <p:cNvPr id="33" name="ZoneTexte 32">
            <a:extLst>
              <a:ext uri="{FF2B5EF4-FFF2-40B4-BE49-F238E27FC236}">
                <a16:creationId xmlns:a16="http://schemas.microsoft.com/office/drawing/2014/main" id="{96D7E49A-A470-664F-AA8E-57424A107A66}"/>
              </a:ext>
            </a:extLst>
          </p:cNvPr>
          <p:cNvSpPr txBox="1"/>
          <p:nvPr/>
        </p:nvSpPr>
        <p:spPr>
          <a:xfrm>
            <a:off x="4757732" y="2970882"/>
            <a:ext cx="470000" cy="369332"/>
          </a:xfrm>
          <a:prstGeom prst="rect">
            <a:avLst/>
          </a:prstGeom>
          <a:noFill/>
        </p:spPr>
        <p:txBody>
          <a:bodyPr wrap="none" rtlCol="0">
            <a:spAutoFit/>
          </a:bodyPr>
          <a:lstStyle/>
          <a:p>
            <a:r>
              <a:rPr lang="fr-FR" dirty="0"/>
              <a:t>2</a:t>
            </a:r>
            <a:r>
              <a:rPr lang="en-GB" b="1" dirty="0">
                <a:solidFill>
                  <a:srgbClr val="FF0000"/>
                </a:solidFill>
                <a:latin typeface="Times New Roman" charset="0"/>
                <a:ea typeface="ÇlÇr ñæí©" charset="0"/>
                <a:sym typeface="Symbol" charset="0"/>
              </a:rPr>
              <a:t></a:t>
            </a:r>
            <a:endParaRPr lang="fr-FR" dirty="0"/>
          </a:p>
        </p:txBody>
      </p:sp>
      <p:sp>
        <p:nvSpPr>
          <p:cNvPr id="34" name="ZoneTexte 33">
            <a:extLst>
              <a:ext uri="{FF2B5EF4-FFF2-40B4-BE49-F238E27FC236}">
                <a16:creationId xmlns:a16="http://schemas.microsoft.com/office/drawing/2014/main" id="{845D6D00-922C-AE45-94A8-872263372060}"/>
              </a:ext>
            </a:extLst>
          </p:cNvPr>
          <p:cNvSpPr txBox="1"/>
          <p:nvPr/>
        </p:nvSpPr>
        <p:spPr>
          <a:xfrm>
            <a:off x="6080543" y="3001107"/>
            <a:ext cx="723660" cy="369332"/>
          </a:xfrm>
          <a:prstGeom prst="rect">
            <a:avLst/>
          </a:prstGeom>
          <a:noFill/>
        </p:spPr>
        <p:txBody>
          <a:bodyPr wrap="none" rtlCol="0">
            <a:spAutoFit/>
          </a:bodyPr>
          <a:lstStyle/>
          <a:p>
            <a:r>
              <a:rPr lang="fr-FR" dirty="0"/>
              <a:t>Passe</a:t>
            </a:r>
          </a:p>
        </p:txBody>
      </p:sp>
      <p:sp>
        <p:nvSpPr>
          <p:cNvPr id="37" name="ZoneTexte 36">
            <a:extLst>
              <a:ext uri="{FF2B5EF4-FFF2-40B4-BE49-F238E27FC236}">
                <a16:creationId xmlns:a16="http://schemas.microsoft.com/office/drawing/2014/main" id="{13EBF9DE-C19D-1944-973E-97CC81F20BA3}"/>
              </a:ext>
            </a:extLst>
          </p:cNvPr>
          <p:cNvSpPr txBox="1"/>
          <p:nvPr/>
        </p:nvSpPr>
        <p:spPr>
          <a:xfrm>
            <a:off x="7506516" y="3001107"/>
            <a:ext cx="723660" cy="369332"/>
          </a:xfrm>
          <a:prstGeom prst="rect">
            <a:avLst/>
          </a:prstGeom>
          <a:noFill/>
        </p:spPr>
        <p:txBody>
          <a:bodyPr wrap="none" rtlCol="0">
            <a:spAutoFit/>
          </a:bodyPr>
          <a:lstStyle/>
          <a:p>
            <a:r>
              <a:rPr lang="fr-FR" dirty="0"/>
              <a:t>Passe</a:t>
            </a:r>
          </a:p>
        </p:txBody>
      </p:sp>
      <p:sp>
        <p:nvSpPr>
          <p:cNvPr id="38" name="ZoneTexte 37">
            <a:extLst>
              <a:ext uri="{FF2B5EF4-FFF2-40B4-BE49-F238E27FC236}">
                <a16:creationId xmlns:a16="http://schemas.microsoft.com/office/drawing/2014/main" id="{494F06C2-9B84-A648-99C4-9D2A6BFB0F65}"/>
              </a:ext>
            </a:extLst>
          </p:cNvPr>
          <p:cNvSpPr txBox="1"/>
          <p:nvPr/>
        </p:nvSpPr>
        <p:spPr>
          <a:xfrm>
            <a:off x="87288" y="900402"/>
            <a:ext cx="3024931" cy="369332"/>
          </a:xfrm>
          <a:prstGeom prst="rect">
            <a:avLst/>
          </a:prstGeom>
          <a:noFill/>
        </p:spPr>
        <p:txBody>
          <a:bodyPr wrap="none" rtlCol="0">
            <a:spAutoFit/>
          </a:bodyPr>
          <a:lstStyle/>
          <a:p>
            <a:r>
              <a:rPr lang="fr-FR" u="sng" dirty="0">
                <a:solidFill>
                  <a:srgbClr val="FFFF00"/>
                </a:solidFill>
              </a:rPr>
              <a:t>Voyons quelques exemples :</a:t>
            </a:r>
          </a:p>
        </p:txBody>
      </p:sp>
      <p:sp>
        <p:nvSpPr>
          <p:cNvPr id="39" name="ZoneTexte 38">
            <a:extLst>
              <a:ext uri="{FF2B5EF4-FFF2-40B4-BE49-F238E27FC236}">
                <a16:creationId xmlns:a16="http://schemas.microsoft.com/office/drawing/2014/main" id="{869FCD72-208A-634F-A6D3-BD0E5ED653F2}"/>
              </a:ext>
            </a:extLst>
          </p:cNvPr>
          <p:cNvSpPr txBox="1"/>
          <p:nvPr/>
        </p:nvSpPr>
        <p:spPr>
          <a:xfrm>
            <a:off x="87288" y="3354745"/>
            <a:ext cx="8148128" cy="646331"/>
          </a:xfrm>
          <a:prstGeom prst="rect">
            <a:avLst/>
          </a:prstGeom>
          <a:noFill/>
        </p:spPr>
        <p:txBody>
          <a:bodyPr wrap="none" rtlCol="0">
            <a:spAutoFit/>
          </a:bodyPr>
          <a:lstStyle/>
          <a:p>
            <a:r>
              <a:rPr lang="fr-FR" u="sng" dirty="0">
                <a:solidFill>
                  <a:srgbClr val="FFFF00"/>
                </a:solidFill>
              </a:rPr>
              <a:t>Intervention à Saut :</a:t>
            </a:r>
          </a:p>
          <a:p>
            <a:r>
              <a:rPr lang="fr-FR" dirty="0">
                <a:solidFill>
                  <a:srgbClr val="FFFF00"/>
                </a:solidFill>
              </a:rPr>
              <a:t>	</a:t>
            </a:r>
            <a:r>
              <a:rPr lang="fr-FR" dirty="0"/>
              <a:t>C’est un barrage, qui promet 6 cartes au palier de 2, 7 au palier de 3 etc…</a:t>
            </a:r>
          </a:p>
        </p:txBody>
      </p:sp>
      <p:sp>
        <p:nvSpPr>
          <p:cNvPr id="28" name="Text Box 1">
            <a:extLst>
              <a:ext uri="{FF2B5EF4-FFF2-40B4-BE49-F238E27FC236}">
                <a16:creationId xmlns:a16="http://schemas.microsoft.com/office/drawing/2014/main" id="{4417996E-2599-7242-8A84-3CC011DEEF15}"/>
              </a:ext>
            </a:extLst>
          </p:cNvPr>
          <p:cNvSpPr txBox="1">
            <a:spLocks noChangeArrowheads="1"/>
          </p:cNvSpPr>
          <p:nvPr/>
        </p:nvSpPr>
        <p:spPr bwMode="auto">
          <a:xfrm>
            <a:off x="227992" y="5049446"/>
            <a:ext cx="983191"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DX7</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4</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ADX9872</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54</a:t>
            </a:r>
            <a:endParaRPr kumimoji="0" lang="fr-FR" sz="2400" b="0" i="0" u="none" strike="noStrike" cap="none" normalizeH="0" baseline="0" dirty="0">
              <a:ln>
                <a:noFill/>
              </a:ln>
              <a:solidFill>
                <a:srgbClr val="000000"/>
              </a:solidFill>
              <a:effectLst/>
              <a:latin typeface="Arial" charset="0"/>
            </a:endParaRPr>
          </a:p>
        </p:txBody>
      </p:sp>
      <p:sp>
        <p:nvSpPr>
          <p:cNvPr id="29" name="Text Box 1">
            <a:extLst>
              <a:ext uri="{FF2B5EF4-FFF2-40B4-BE49-F238E27FC236}">
                <a16:creationId xmlns:a16="http://schemas.microsoft.com/office/drawing/2014/main" id="{99C0BDE4-2D85-C645-B311-8D7D3F44FB04}"/>
              </a:ext>
            </a:extLst>
          </p:cNvPr>
          <p:cNvSpPr txBox="1">
            <a:spLocks noChangeArrowheads="1"/>
          </p:cNvSpPr>
          <p:nvPr/>
        </p:nvSpPr>
        <p:spPr bwMode="auto">
          <a:xfrm>
            <a:off x="1666201" y="5049446"/>
            <a:ext cx="914400"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rgbClr val="000000"/>
                </a:solidFill>
              </a:rPr>
              <a:t>V</a:t>
            </a:r>
            <a:r>
              <a:rPr kumimoji="0" lang="en-GB" sz="1100" b="0" i="0" u="none" strike="noStrike" cap="none" normalizeH="0" baseline="0" dirty="0">
                <a:ln>
                  <a:noFill/>
                </a:ln>
                <a:solidFill>
                  <a:srgbClr val="000000"/>
                </a:solidFill>
                <a:effectLst/>
                <a:latin typeface="Arial" charset="0"/>
                <a:ea typeface="ÇlÇr ñæí©" charset="0"/>
              </a:rPr>
              <a:t>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RD98742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AD2</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X9</a:t>
            </a:r>
            <a:endParaRPr kumimoji="0" lang="fr-FR" sz="2400" b="0" i="0" u="none" strike="noStrike" cap="none" normalizeH="0" baseline="0" dirty="0">
              <a:ln>
                <a:noFill/>
              </a:ln>
              <a:solidFill>
                <a:srgbClr val="000000"/>
              </a:solidFill>
              <a:effectLst/>
              <a:latin typeface="Arial" charset="0"/>
            </a:endParaRPr>
          </a:p>
        </p:txBody>
      </p:sp>
      <p:sp>
        <p:nvSpPr>
          <p:cNvPr id="30" name="Text Box 1">
            <a:extLst>
              <a:ext uri="{FF2B5EF4-FFF2-40B4-BE49-F238E27FC236}">
                <a16:creationId xmlns:a16="http://schemas.microsoft.com/office/drawing/2014/main" id="{E5FC3B28-E0DB-0547-B51D-FCDF932E8293}"/>
              </a:ext>
            </a:extLst>
          </p:cNvPr>
          <p:cNvSpPr txBox="1">
            <a:spLocks noChangeArrowheads="1"/>
          </p:cNvSpPr>
          <p:nvPr/>
        </p:nvSpPr>
        <p:spPr bwMode="auto">
          <a:xfrm>
            <a:off x="3118053" y="5049446"/>
            <a:ext cx="996837"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76</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RVX9432</a:t>
            </a:r>
          </a:p>
          <a:p>
            <a:pPr lvl="0"/>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AV</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A6</a:t>
            </a:r>
            <a:endParaRPr kumimoji="0" lang="fr-FR" sz="2400" b="0" i="0" u="none" strike="noStrike" cap="none" normalizeH="0" baseline="0" dirty="0">
              <a:ln>
                <a:noFill/>
              </a:ln>
              <a:solidFill>
                <a:srgbClr val="000000"/>
              </a:solidFill>
              <a:effectLst/>
              <a:latin typeface="Arial" charset="0"/>
            </a:endParaRPr>
          </a:p>
        </p:txBody>
      </p:sp>
      <p:sp>
        <p:nvSpPr>
          <p:cNvPr id="31" name="Text Box 1">
            <a:extLst>
              <a:ext uri="{FF2B5EF4-FFF2-40B4-BE49-F238E27FC236}">
                <a16:creationId xmlns:a16="http://schemas.microsoft.com/office/drawing/2014/main" id="{D3E3AFA7-B3C4-CA49-9B88-D4AD69798CB6}"/>
              </a:ext>
            </a:extLst>
          </p:cNvPr>
          <p:cNvSpPr txBox="1">
            <a:spLocks noChangeArrowheads="1"/>
          </p:cNvSpPr>
          <p:nvPr/>
        </p:nvSpPr>
        <p:spPr bwMode="auto">
          <a:xfrm>
            <a:off x="4569906" y="5041038"/>
            <a:ext cx="996837"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X9</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ADVX432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D8</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X9</a:t>
            </a:r>
            <a:endParaRPr kumimoji="0" lang="fr-FR" sz="2400" b="0" i="0" u="none" strike="noStrike" cap="none" normalizeH="0" baseline="0" dirty="0">
              <a:ln>
                <a:noFill/>
              </a:ln>
              <a:solidFill>
                <a:srgbClr val="000000"/>
              </a:solidFill>
              <a:effectLst/>
              <a:latin typeface="Arial" charset="0"/>
            </a:endParaRPr>
          </a:p>
        </p:txBody>
      </p:sp>
      <p:sp>
        <p:nvSpPr>
          <p:cNvPr id="35" name="Text Box 1">
            <a:extLst>
              <a:ext uri="{FF2B5EF4-FFF2-40B4-BE49-F238E27FC236}">
                <a16:creationId xmlns:a16="http://schemas.microsoft.com/office/drawing/2014/main" id="{F406EB2A-453A-FE49-AD3D-7F10ED908F7C}"/>
              </a:ext>
            </a:extLst>
          </p:cNvPr>
          <p:cNvSpPr txBox="1">
            <a:spLocks noChangeArrowheads="1"/>
          </p:cNvSpPr>
          <p:nvPr/>
        </p:nvSpPr>
        <p:spPr bwMode="auto">
          <a:xfrm>
            <a:off x="6021760" y="5032630"/>
            <a:ext cx="914400"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92</a:t>
            </a:r>
            <a:endParaRPr kumimoji="0" lang="en-GB" sz="1100" b="0" i="0" u="none" strike="noStrike" cap="none" normalizeH="0" baseline="0" dirty="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ARV2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X</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ARVX95</a:t>
            </a:r>
            <a:endParaRPr kumimoji="0" lang="fr-FR" sz="2400" b="0" i="0" u="none" strike="noStrike" cap="none" normalizeH="0" baseline="0" dirty="0">
              <a:ln>
                <a:noFill/>
              </a:ln>
              <a:solidFill>
                <a:srgbClr val="000000"/>
              </a:solidFill>
              <a:effectLst/>
              <a:latin typeface="Arial" charset="0"/>
            </a:endParaRPr>
          </a:p>
        </p:txBody>
      </p:sp>
      <p:sp>
        <p:nvSpPr>
          <p:cNvPr id="36" name="Text Box 1">
            <a:extLst>
              <a:ext uri="{FF2B5EF4-FFF2-40B4-BE49-F238E27FC236}">
                <a16:creationId xmlns:a16="http://schemas.microsoft.com/office/drawing/2014/main" id="{FF4F2787-EB6A-1343-A64B-2C456A848F9C}"/>
              </a:ext>
            </a:extLst>
          </p:cNvPr>
          <p:cNvSpPr txBox="1">
            <a:spLocks noChangeArrowheads="1"/>
          </p:cNvSpPr>
          <p:nvPr/>
        </p:nvSpPr>
        <p:spPr bwMode="auto">
          <a:xfrm>
            <a:off x="7391176" y="5031479"/>
            <a:ext cx="1029503"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R</a:t>
            </a:r>
            <a:r>
              <a:rPr kumimoji="0" lang="en-GB" sz="1100" b="0" i="0" u="none" strike="noStrike" cap="none" normalizeH="0" baseline="0" dirty="0">
                <a:ln>
                  <a:noFill/>
                </a:ln>
                <a:solidFill>
                  <a:srgbClr val="000000"/>
                </a:solidFill>
                <a:effectLst/>
                <a:latin typeface="Arial" charset="0"/>
                <a:ea typeface="ÇlÇr ñæí©" charset="0"/>
              </a:rPr>
              <a:t>9</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AX</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RVX7654</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DV</a:t>
            </a:r>
            <a:endParaRPr kumimoji="0" lang="fr-FR" sz="2400" b="0" i="0" u="none" strike="noStrike" cap="none" normalizeH="0" baseline="0" dirty="0">
              <a:ln>
                <a:noFill/>
              </a:ln>
              <a:solidFill>
                <a:srgbClr val="000000"/>
              </a:solidFill>
              <a:effectLst/>
              <a:latin typeface="Arial" charset="0"/>
            </a:endParaRPr>
          </a:p>
        </p:txBody>
      </p:sp>
      <p:sp>
        <p:nvSpPr>
          <p:cNvPr id="41" name="Rectangle 40">
            <a:extLst>
              <a:ext uri="{FF2B5EF4-FFF2-40B4-BE49-F238E27FC236}">
                <a16:creationId xmlns:a16="http://schemas.microsoft.com/office/drawing/2014/main" id="{55B83EBF-D63A-E54E-AF8D-E181D4036DEF}"/>
              </a:ext>
            </a:extLst>
          </p:cNvPr>
          <p:cNvSpPr/>
          <p:nvPr/>
        </p:nvSpPr>
        <p:spPr>
          <a:xfrm>
            <a:off x="190411" y="4401536"/>
            <a:ext cx="3607661" cy="646331"/>
          </a:xfrm>
          <a:prstGeom prst="rect">
            <a:avLst/>
          </a:prstGeom>
        </p:spPr>
        <p:txBody>
          <a:bodyPr wrap="square">
            <a:spAutoFit/>
          </a:bodyPr>
          <a:lstStyle/>
          <a:p>
            <a:r>
              <a:rPr lang="fr-FR" dirty="0">
                <a:solidFill>
                  <a:srgbClr val="92D050"/>
                </a:solidFill>
              </a:rPr>
              <a:t>Sud	</a:t>
            </a:r>
            <a:r>
              <a:rPr lang="fr-FR" dirty="0">
                <a:solidFill>
                  <a:srgbClr val="FF0000"/>
                </a:solidFill>
              </a:rPr>
              <a:t>Ouest	</a:t>
            </a:r>
            <a:r>
              <a:rPr lang="fr-FR" dirty="0">
                <a:solidFill>
                  <a:srgbClr val="92D050"/>
                </a:solidFill>
              </a:rPr>
              <a:t>Nord	</a:t>
            </a:r>
            <a:r>
              <a:rPr lang="fr-FR" dirty="0">
                <a:solidFill>
                  <a:srgbClr val="FF0000"/>
                </a:solidFill>
              </a:rPr>
              <a:t>Est</a:t>
            </a:r>
          </a:p>
          <a:p>
            <a:r>
              <a:rPr lang="fr-FR" dirty="0"/>
              <a:t>1</a:t>
            </a:r>
            <a:r>
              <a:rPr lang="en-GB" b="1" dirty="0">
                <a:solidFill>
                  <a:srgbClr val="000000"/>
                </a:solidFill>
                <a:sym typeface="Symbol"/>
              </a:rPr>
              <a:t></a:t>
            </a:r>
            <a:r>
              <a:rPr lang="fr-FR" b="1" dirty="0">
                <a:solidFill>
                  <a:schemeClr val="bg1"/>
                </a:solidFill>
                <a:sym typeface="Symbol"/>
              </a:rPr>
              <a:t>     	 </a:t>
            </a:r>
            <a:r>
              <a:rPr lang="fr-FR" b="1" dirty="0">
                <a:sym typeface="Symbol"/>
              </a:rPr>
              <a:t>?</a:t>
            </a:r>
            <a:r>
              <a:rPr lang="en-GB" b="1" dirty="0">
                <a:solidFill>
                  <a:srgbClr val="FF0000"/>
                </a:solidFill>
                <a:latin typeface="Times New Roman" charset="0"/>
                <a:ea typeface="ÇlÇr ñæí©" charset="0"/>
                <a:sym typeface="Symbol" charset="0"/>
              </a:rPr>
              <a:t>	</a:t>
            </a:r>
            <a:r>
              <a:rPr lang="fr-FR" b="1" dirty="0">
                <a:solidFill>
                  <a:schemeClr val="bg1"/>
                </a:solidFill>
                <a:sym typeface="Symbol"/>
              </a:rPr>
              <a:t>	</a:t>
            </a:r>
            <a:endParaRPr lang="fr-FR" dirty="0"/>
          </a:p>
        </p:txBody>
      </p:sp>
      <p:sp>
        <p:nvSpPr>
          <p:cNvPr id="42" name="ZoneTexte 41">
            <a:extLst>
              <a:ext uri="{FF2B5EF4-FFF2-40B4-BE49-F238E27FC236}">
                <a16:creationId xmlns:a16="http://schemas.microsoft.com/office/drawing/2014/main" id="{B0C1FDD0-8F8F-974F-B645-7D01A960E3AD}"/>
              </a:ext>
            </a:extLst>
          </p:cNvPr>
          <p:cNvSpPr txBox="1"/>
          <p:nvPr/>
        </p:nvSpPr>
        <p:spPr>
          <a:xfrm>
            <a:off x="407803" y="5932535"/>
            <a:ext cx="470000" cy="369332"/>
          </a:xfrm>
          <a:prstGeom prst="rect">
            <a:avLst/>
          </a:prstGeom>
          <a:noFill/>
        </p:spPr>
        <p:txBody>
          <a:bodyPr wrap="none" rtlCol="0">
            <a:spAutoFit/>
          </a:bodyPr>
          <a:lstStyle/>
          <a:p>
            <a:r>
              <a:rPr lang="fr-FR" dirty="0"/>
              <a:t>3</a:t>
            </a:r>
            <a:r>
              <a:rPr lang="en-GB" b="1" dirty="0">
                <a:solidFill>
                  <a:srgbClr val="FF0000"/>
                </a:solidFill>
                <a:latin typeface="Times New Roman" charset="0"/>
                <a:ea typeface="ÇlÇr ñæí©" charset="0"/>
                <a:sym typeface="Symbol" charset="0"/>
              </a:rPr>
              <a:t></a:t>
            </a:r>
            <a:endParaRPr lang="fr-FR" dirty="0"/>
          </a:p>
        </p:txBody>
      </p:sp>
      <p:sp>
        <p:nvSpPr>
          <p:cNvPr id="43" name="ZoneTexte 42">
            <a:extLst>
              <a:ext uri="{FF2B5EF4-FFF2-40B4-BE49-F238E27FC236}">
                <a16:creationId xmlns:a16="http://schemas.microsoft.com/office/drawing/2014/main" id="{97D633C5-CE2E-2248-A47F-09DD87DBEEC1}"/>
              </a:ext>
            </a:extLst>
          </p:cNvPr>
          <p:cNvSpPr txBox="1"/>
          <p:nvPr/>
        </p:nvSpPr>
        <p:spPr>
          <a:xfrm>
            <a:off x="1849217" y="5916292"/>
            <a:ext cx="473206" cy="369332"/>
          </a:xfrm>
          <a:prstGeom prst="rect">
            <a:avLst/>
          </a:prstGeom>
          <a:noFill/>
        </p:spPr>
        <p:txBody>
          <a:bodyPr wrap="none" rtlCol="0">
            <a:spAutoFit/>
          </a:bodyPr>
          <a:lstStyle/>
          <a:p>
            <a:r>
              <a:rPr lang="fr-FR" b="1" dirty="0">
                <a:latin typeface="+mj-lt"/>
                <a:ea typeface="ÇlÇr ñæí©" charset="0"/>
                <a:sym typeface="Symbol" charset="0"/>
              </a:rPr>
              <a:t>2</a:t>
            </a:r>
            <a:r>
              <a:rPr lang="en-GB" b="1" dirty="0">
                <a:solidFill>
                  <a:srgbClr val="FF0000"/>
                </a:solidFill>
                <a:latin typeface="Times New Roman" charset="0"/>
                <a:ea typeface="ÇlÇr ñæí©" charset="0"/>
                <a:sym typeface="Symbol" charset="0"/>
              </a:rPr>
              <a:t></a:t>
            </a:r>
            <a:endParaRPr lang="fr-FR" dirty="0"/>
          </a:p>
        </p:txBody>
      </p:sp>
      <p:sp>
        <p:nvSpPr>
          <p:cNvPr id="44" name="ZoneTexte 43">
            <a:extLst>
              <a:ext uri="{FF2B5EF4-FFF2-40B4-BE49-F238E27FC236}">
                <a16:creationId xmlns:a16="http://schemas.microsoft.com/office/drawing/2014/main" id="{43100DE0-1FA4-5740-9AC1-765C704865AF}"/>
              </a:ext>
            </a:extLst>
          </p:cNvPr>
          <p:cNvSpPr txBox="1"/>
          <p:nvPr/>
        </p:nvSpPr>
        <p:spPr>
          <a:xfrm>
            <a:off x="3217060" y="5886067"/>
            <a:ext cx="470000" cy="369332"/>
          </a:xfrm>
          <a:prstGeom prst="rect">
            <a:avLst/>
          </a:prstGeom>
          <a:noFill/>
        </p:spPr>
        <p:txBody>
          <a:bodyPr wrap="none" rtlCol="0">
            <a:spAutoFit/>
          </a:bodyPr>
          <a:lstStyle/>
          <a:p>
            <a:r>
              <a:rPr lang="fr-FR" b="1" dirty="0">
                <a:ea typeface="ÇlÇr ñæí©" charset="0"/>
                <a:sym typeface="Symbol" charset="0"/>
              </a:rPr>
              <a:t>2</a:t>
            </a:r>
            <a:r>
              <a:rPr lang="en-GB" b="1" dirty="0">
                <a:solidFill>
                  <a:srgbClr val="FF0000"/>
                </a:solidFill>
                <a:latin typeface="Times New Roman" charset="0"/>
                <a:ea typeface="ÇlÇr ñæí©" charset="0"/>
                <a:sym typeface="Symbol" charset="0"/>
              </a:rPr>
              <a:t></a:t>
            </a:r>
            <a:endParaRPr lang="fr-FR" dirty="0"/>
          </a:p>
        </p:txBody>
      </p:sp>
      <p:sp>
        <p:nvSpPr>
          <p:cNvPr id="45" name="ZoneTexte 44">
            <a:extLst>
              <a:ext uri="{FF2B5EF4-FFF2-40B4-BE49-F238E27FC236}">
                <a16:creationId xmlns:a16="http://schemas.microsoft.com/office/drawing/2014/main" id="{A7AE5CDA-1211-AA4C-B6A1-7626C2A99D30}"/>
              </a:ext>
            </a:extLst>
          </p:cNvPr>
          <p:cNvSpPr txBox="1"/>
          <p:nvPr/>
        </p:nvSpPr>
        <p:spPr>
          <a:xfrm>
            <a:off x="4757732" y="5886067"/>
            <a:ext cx="470000" cy="369332"/>
          </a:xfrm>
          <a:prstGeom prst="rect">
            <a:avLst/>
          </a:prstGeom>
          <a:noFill/>
        </p:spPr>
        <p:txBody>
          <a:bodyPr wrap="none" rtlCol="0">
            <a:spAutoFit/>
          </a:bodyPr>
          <a:lstStyle/>
          <a:p>
            <a:r>
              <a:rPr lang="fr-FR" dirty="0"/>
              <a:t>3</a:t>
            </a:r>
            <a:r>
              <a:rPr lang="en-GB" b="1" dirty="0">
                <a:solidFill>
                  <a:srgbClr val="FF0000"/>
                </a:solidFill>
                <a:latin typeface="Times New Roman" charset="0"/>
                <a:ea typeface="ÇlÇr ñæí©" charset="0"/>
                <a:sym typeface="Symbol" charset="0"/>
              </a:rPr>
              <a:t></a:t>
            </a:r>
            <a:endParaRPr lang="fr-FR" dirty="0"/>
          </a:p>
        </p:txBody>
      </p:sp>
      <p:sp>
        <p:nvSpPr>
          <p:cNvPr id="46" name="ZoneTexte 45">
            <a:extLst>
              <a:ext uri="{FF2B5EF4-FFF2-40B4-BE49-F238E27FC236}">
                <a16:creationId xmlns:a16="http://schemas.microsoft.com/office/drawing/2014/main" id="{0F043D83-B430-2F46-A9FF-AAEB2C8B4FF2}"/>
              </a:ext>
            </a:extLst>
          </p:cNvPr>
          <p:cNvSpPr txBox="1"/>
          <p:nvPr/>
        </p:nvSpPr>
        <p:spPr>
          <a:xfrm>
            <a:off x="6206379" y="5924698"/>
            <a:ext cx="470000" cy="369332"/>
          </a:xfrm>
          <a:prstGeom prst="rect">
            <a:avLst/>
          </a:prstGeom>
          <a:noFill/>
        </p:spPr>
        <p:txBody>
          <a:bodyPr wrap="none" rtlCol="0">
            <a:spAutoFit/>
          </a:bodyPr>
          <a:lstStyle/>
          <a:p>
            <a:r>
              <a:rPr lang="fr-FR" dirty="0"/>
              <a:t>2</a:t>
            </a:r>
            <a:r>
              <a:rPr lang="en-GB" b="1" dirty="0">
                <a:solidFill>
                  <a:srgbClr val="000000"/>
                </a:solidFill>
                <a:latin typeface="Times New Roman" charset="0"/>
                <a:ea typeface="ÇlÇr ñæí©" charset="0"/>
                <a:sym typeface="Symbol" charset="0"/>
              </a:rPr>
              <a:t></a:t>
            </a:r>
            <a:endParaRPr lang="fr-FR" dirty="0"/>
          </a:p>
        </p:txBody>
      </p:sp>
      <p:sp>
        <p:nvSpPr>
          <p:cNvPr id="47" name="ZoneTexte 46">
            <a:extLst>
              <a:ext uri="{FF2B5EF4-FFF2-40B4-BE49-F238E27FC236}">
                <a16:creationId xmlns:a16="http://schemas.microsoft.com/office/drawing/2014/main" id="{CECFC12D-07B7-1D48-82CF-22E5E8147400}"/>
              </a:ext>
            </a:extLst>
          </p:cNvPr>
          <p:cNvSpPr txBox="1"/>
          <p:nvPr/>
        </p:nvSpPr>
        <p:spPr>
          <a:xfrm>
            <a:off x="7633346" y="5916292"/>
            <a:ext cx="470000" cy="369332"/>
          </a:xfrm>
          <a:prstGeom prst="rect">
            <a:avLst/>
          </a:prstGeom>
          <a:noFill/>
        </p:spPr>
        <p:txBody>
          <a:bodyPr wrap="none" rtlCol="0">
            <a:spAutoFit/>
          </a:bodyPr>
          <a:lstStyle/>
          <a:p>
            <a:r>
              <a:rPr lang="fr-FR" dirty="0"/>
              <a:t>2</a:t>
            </a:r>
            <a:r>
              <a:rPr lang="en-GB" b="1" dirty="0">
                <a:solidFill>
                  <a:srgbClr val="FF0000"/>
                </a:solidFill>
                <a:latin typeface="Times New Roman" charset="0"/>
                <a:ea typeface="ÇlÇr ñæí©" charset="0"/>
                <a:sym typeface="Symbol" charset="0"/>
              </a:rPr>
              <a:t></a:t>
            </a:r>
            <a:endParaRPr lang="fr-FR" dirty="0"/>
          </a:p>
        </p:txBody>
      </p:sp>
      <p:sp>
        <p:nvSpPr>
          <p:cNvPr id="48" name="ZoneTexte 47">
            <a:extLst>
              <a:ext uri="{FF2B5EF4-FFF2-40B4-BE49-F238E27FC236}">
                <a16:creationId xmlns:a16="http://schemas.microsoft.com/office/drawing/2014/main" id="{2D5D1119-5227-0949-A775-23A41B2B3F7B}"/>
              </a:ext>
            </a:extLst>
          </p:cNvPr>
          <p:cNvSpPr txBox="1"/>
          <p:nvPr/>
        </p:nvSpPr>
        <p:spPr>
          <a:xfrm>
            <a:off x="116154" y="3989601"/>
            <a:ext cx="3024931" cy="369332"/>
          </a:xfrm>
          <a:prstGeom prst="rect">
            <a:avLst/>
          </a:prstGeom>
          <a:noFill/>
        </p:spPr>
        <p:txBody>
          <a:bodyPr wrap="none" rtlCol="0">
            <a:spAutoFit/>
          </a:bodyPr>
          <a:lstStyle/>
          <a:p>
            <a:r>
              <a:rPr lang="fr-FR" u="sng" dirty="0">
                <a:solidFill>
                  <a:srgbClr val="FFFF00"/>
                </a:solidFill>
              </a:rPr>
              <a:t>Voyons quelques exemples :</a:t>
            </a:r>
          </a:p>
        </p:txBody>
      </p:sp>
    </p:spTree>
    <p:extLst>
      <p:ext uri="{BB962C8B-B14F-4D97-AF65-F5344CB8AC3E}">
        <p14:creationId xmlns:p14="http://schemas.microsoft.com/office/powerpoint/2010/main" val="16038188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8"/>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9"/>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0"/>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1"/>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3"/>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3"/>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4"/>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37"/>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39"/>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41"/>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48"/>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grpId="0" nodeType="clickEffect">
                                  <p:stCondLst>
                                    <p:cond delay="0"/>
                                  </p:stCondLst>
                                  <p:childTnLst>
                                    <p:set>
                                      <p:cBhvr>
                                        <p:cTn id="60" dur="1" fill="hold">
                                          <p:stCondLst>
                                            <p:cond delay="0"/>
                                          </p:stCondLst>
                                        </p:cTn>
                                        <p:tgtEl>
                                          <p:spTgt spid="28"/>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29"/>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30"/>
                                        </p:tgtEl>
                                        <p:attrNameLst>
                                          <p:attrName>style.visibility</p:attrName>
                                        </p:attrNameLst>
                                      </p:cBhvr>
                                      <p:to>
                                        <p:strVal val="visible"/>
                                      </p:to>
                                    </p:set>
                                  </p:childTnLst>
                                </p:cTn>
                              </p:par>
                              <p:par>
                                <p:cTn id="65" presetID="1" presetClass="entr" presetSubtype="0" fill="hold" grpId="0" nodeType="withEffect">
                                  <p:stCondLst>
                                    <p:cond delay="0"/>
                                  </p:stCondLst>
                                  <p:childTnLst>
                                    <p:set>
                                      <p:cBhvr>
                                        <p:cTn id="66" dur="1" fill="hold">
                                          <p:stCondLst>
                                            <p:cond delay="0"/>
                                          </p:stCondLst>
                                        </p:cTn>
                                        <p:tgtEl>
                                          <p:spTgt spid="31"/>
                                        </p:tgtEl>
                                        <p:attrNameLst>
                                          <p:attrName>style.visibility</p:attrName>
                                        </p:attrNameLst>
                                      </p:cBhvr>
                                      <p:to>
                                        <p:strVal val="visible"/>
                                      </p:to>
                                    </p:set>
                                  </p:childTnLst>
                                </p:cTn>
                              </p:par>
                              <p:par>
                                <p:cTn id="67" presetID="1" presetClass="entr" presetSubtype="0" fill="hold" grpId="0" nodeType="withEffect">
                                  <p:stCondLst>
                                    <p:cond delay="0"/>
                                  </p:stCondLst>
                                  <p:childTnLst>
                                    <p:set>
                                      <p:cBhvr>
                                        <p:cTn id="68" dur="1" fill="hold">
                                          <p:stCondLst>
                                            <p:cond delay="0"/>
                                          </p:stCondLst>
                                        </p:cTn>
                                        <p:tgtEl>
                                          <p:spTgt spid="35"/>
                                        </p:tgtEl>
                                        <p:attrNameLst>
                                          <p:attrName>style.visibility</p:attrName>
                                        </p:attrNameLst>
                                      </p:cBhvr>
                                      <p:to>
                                        <p:strVal val="visible"/>
                                      </p:to>
                                    </p:set>
                                  </p:childTnLst>
                                </p:cTn>
                              </p:par>
                              <p:par>
                                <p:cTn id="69" presetID="1" presetClass="entr" presetSubtype="0" fill="hold" grpId="0" nodeType="withEffect">
                                  <p:stCondLst>
                                    <p:cond delay="0"/>
                                  </p:stCondLst>
                                  <p:childTnLst>
                                    <p:set>
                                      <p:cBhvr>
                                        <p:cTn id="70" dur="1" fill="hold">
                                          <p:stCondLst>
                                            <p:cond delay="0"/>
                                          </p:stCondLst>
                                        </p:cTn>
                                        <p:tgtEl>
                                          <p:spTgt spid="36"/>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grpId="0" nodeType="clickEffect">
                                  <p:stCondLst>
                                    <p:cond delay="0"/>
                                  </p:stCondLst>
                                  <p:childTnLst>
                                    <p:set>
                                      <p:cBhvr>
                                        <p:cTn id="74" dur="1" fill="hold">
                                          <p:stCondLst>
                                            <p:cond delay="0"/>
                                          </p:stCondLst>
                                        </p:cTn>
                                        <p:tgtEl>
                                          <p:spTgt spid="42"/>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grpId="0" nodeType="clickEffect">
                                  <p:stCondLst>
                                    <p:cond delay="0"/>
                                  </p:stCondLst>
                                  <p:childTnLst>
                                    <p:set>
                                      <p:cBhvr>
                                        <p:cTn id="78" dur="1" fill="hold">
                                          <p:stCondLst>
                                            <p:cond delay="0"/>
                                          </p:stCondLst>
                                        </p:cTn>
                                        <p:tgtEl>
                                          <p:spTgt spid="43"/>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grpId="0" nodeType="clickEffect">
                                  <p:stCondLst>
                                    <p:cond delay="0"/>
                                  </p:stCondLst>
                                  <p:childTnLst>
                                    <p:set>
                                      <p:cBhvr>
                                        <p:cTn id="82" dur="1" fill="hold">
                                          <p:stCondLst>
                                            <p:cond delay="0"/>
                                          </p:stCondLst>
                                        </p:cTn>
                                        <p:tgtEl>
                                          <p:spTgt spid="44"/>
                                        </p:tgtEl>
                                        <p:attrNameLst>
                                          <p:attrName>style.visibility</p:attrName>
                                        </p:attrNameLst>
                                      </p:cBhvr>
                                      <p:to>
                                        <p:strVal val="visible"/>
                                      </p:to>
                                    </p:set>
                                  </p:childTnLst>
                                </p:cTn>
                              </p:par>
                            </p:childTnLst>
                          </p:cTn>
                        </p:par>
                      </p:childTnLst>
                    </p:cTn>
                  </p:par>
                  <p:par>
                    <p:cTn id="83" fill="hold">
                      <p:stCondLst>
                        <p:cond delay="indefinite"/>
                      </p:stCondLst>
                      <p:childTnLst>
                        <p:par>
                          <p:cTn id="84" fill="hold">
                            <p:stCondLst>
                              <p:cond delay="0"/>
                            </p:stCondLst>
                            <p:childTnLst>
                              <p:par>
                                <p:cTn id="85" presetID="1" presetClass="entr" presetSubtype="0" fill="hold" grpId="0" nodeType="clickEffect">
                                  <p:stCondLst>
                                    <p:cond delay="0"/>
                                  </p:stCondLst>
                                  <p:childTnLst>
                                    <p:set>
                                      <p:cBhvr>
                                        <p:cTn id="86" dur="1" fill="hold">
                                          <p:stCondLst>
                                            <p:cond delay="0"/>
                                          </p:stCondLst>
                                        </p:cTn>
                                        <p:tgtEl>
                                          <p:spTgt spid="45"/>
                                        </p:tgtEl>
                                        <p:attrNameLst>
                                          <p:attrName>style.visibility</p:attrName>
                                        </p:attrNameLst>
                                      </p:cBhvr>
                                      <p:to>
                                        <p:strVal val="visible"/>
                                      </p:to>
                                    </p:set>
                                  </p:childTnLst>
                                </p:cTn>
                              </p:par>
                            </p:childTnLst>
                          </p:cTn>
                        </p:par>
                      </p:childTnLst>
                    </p:cTn>
                  </p:par>
                  <p:par>
                    <p:cTn id="87" fill="hold">
                      <p:stCondLst>
                        <p:cond delay="indefinite"/>
                      </p:stCondLst>
                      <p:childTnLst>
                        <p:par>
                          <p:cTn id="88" fill="hold">
                            <p:stCondLst>
                              <p:cond delay="0"/>
                            </p:stCondLst>
                            <p:childTnLst>
                              <p:par>
                                <p:cTn id="89" presetID="1" presetClass="entr" presetSubtype="0" fill="hold" grpId="0" nodeType="clickEffect">
                                  <p:stCondLst>
                                    <p:cond delay="0"/>
                                  </p:stCondLst>
                                  <p:childTnLst>
                                    <p:set>
                                      <p:cBhvr>
                                        <p:cTn id="90" dur="1" fill="hold">
                                          <p:stCondLst>
                                            <p:cond delay="0"/>
                                          </p:stCondLst>
                                        </p:cTn>
                                        <p:tgtEl>
                                          <p:spTgt spid="46"/>
                                        </p:tgtEl>
                                        <p:attrNameLst>
                                          <p:attrName>style.visibility</p:attrName>
                                        </p:attrNameLst>
                                      </p:cBhvr>
                                      <p:to>
                                        <p:strVal val="visible"/>
                                      </p:to>
                                    </p:set>
                                  </p:childTnLst>
                                </p:cTn>
                              </p:par>
                            </p:childTnLst>
                          </p:cTn>
                        </p:par>
                      </p:childTnLst>
                    </p:cTn>
                  </p:par>
                  <p:par>
                    <p:cTn id="91" fill="hold">
                      <p:stCondLst>
                        <p:cond delay="indefinite"/>
                      </p:stCondLst>
                      <p:childTnLst>
                        <p:par>
                          <p:cTn id="92" fill="hold">
                            <p:stCondLst>
                              <p:cond delay="0"/>
                            </p:stCondLst>
                            <p:childTnLst>
                              <p:par>
                                <p:cTn id="93" presetID="1" presetClass="entr" presetSubtype="0" fill="hold" grpId="0" nodeType="clickEffect">
                                  <p:stCondLst>
                                    <p:cond delay="0"/>
                                  </p:stCondLst>
                                  <p:childTnLst>
                                    <p:set>
                                      <p:cBhvr>
                                        <p:cTn id="94" dur="1" fill="hold">
                                          <p:stCondLst>
                                            <p:cond delay="0"/>
                                          </p:stCondLst>
                                        </p:cTn>
                                        <p:tgtEl>
                                          <p:spTgt spid="4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P spid="19" grpId="0" animBg="1"/>
      <p:bldP spid="20" grpId="0" animBg="1"/>
      <p:bldP spid="21" grpId="0" animBg="1"/>
      <p:bldP spid="23" grpId="0" animBg="1"/>
      <p:bldP spid="24" grpId="0" animBg="1"/>
      <p:bldP spid="25" grpId="0"/>
      <p:bldP spid="26" grpId="0"/>
      <p:bldP spid="27" grpId="0"/>
      <p:bldP spid="32" grpId="0"/>
      <p:bldP spid="33" grpId="0"/>
      <p:bldP spid="34" grpId="0"/>
      <p:bldP spid="37" grpId="0"/>
      <p:bldP spid="38" grpId="0"/>
      <p:bldP spid="39" grpId="0"/>
      <p:bldP spid="28" grpId="0" animBg="1"/>
      <p:bldP spid="29" grpId="0" animBg="1"/>
      <p:bldP spid="30" grpId="0" animBg="1"/>
      <p:bldP spid="31" grpId="0" animBg="1"/>
      <p:bldP spid="35" grpId="0" animBg="1"/>
      <p:bldP spid="36" grpId="0" animBg="1"/>
      <p:bldP spid="41" grpId="0"/>
      <p:bldP spid="42" grpId="0"/>
      <p:bldP spid="43" grpId="0"/>
      <p:bldP spid="44" grpId="0"/>
      <p:bldP spid="45" grpId="0"/>
      <p:bldP spid="46" grpId="0"/>
      <p:bldP spid="47" grpId="0"/>
      <p:bldP spid="48"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955703" y="90714"/>
            <a:ext cx="879868" cy="369332"/>
          </a:xfrm>
          <a:prstGeom prst="rect">
            <a:avLst/>
          </a:prstGeom>
        </p:spPr>
        <p:txBody>
          <a:bodyPr wrap="none">
            <a:spAutoFit/>
          </a:bodyPr>
          <a:lstStyle/>
          <a:p>
            <a:r>
              <a:rPr lang="fr-FR" b="1" dirty="0">
                <a:solidFill>
                  <a:schemeClr val="bg1"/>
                </a:solidFill>
                <a:sym typeface="Symbol"/>
              </a:rPr>
              <a:t></a:t>
            </a:r>
            <a:r>
              <a:rPr lang="fr-FR" b="1" dirty="0">
                <a:solidFill>
                  <a:srgbClr val="FF0000"/>
                </a:solidFill>
                <a:sym typeface="Symbol"/>
              </a:rPr>
              <a:t></a:t>
            </a:r>
            <a:r>
              <a:rPr lang="fr-FR" b="1" dirty="0">
                <a:solidFill>
                  <a:srgbClr val="000000"/>
                </a:solidFill>
                <a:sym typeface="Symbol"/>
              </a:rPr>
              <a:t></a:t>
            </a:r>
            <a:endParaRPr lang="fr-FR" dirty="0">
              <a:solidFill>
                <a:srgbClr val="000000"/>
              </a:solidFill>
            </a:endParaRPr>
          </a:p>
        </p:txBody>
      </p:sp>
      <p:sp>
        <p:nvSpPr>
          <p:cNvPr id="5" name="ZoneTexte 4"/>
          <p:cNvSpPr txBox="1"/>
          <p:nvPr/>
        </p:nvSpPr>
        <p:spPr>
          <a:xfrm>
            <a:off x="0" y="6304897"/>
            <a:ext cx="1864428" cy="461665"/>
          </a:xfrm>
          <a:prstGeom prst="rect">
            <a:avLst/>
          </a:prstGeom>
          <a:noFill/>
        </p:spPr>
        <p:txBody>
          <a:bodyPr wrap="none" rtlCol="0">
            <a:spAutoFit/>
          </a:bodyPr>
          <a:lstStyle/>
          <a:p>
            <a:r>
              <a:rPr lang="fr-FR" sz="2400" dirty="0">
                <a:solidFill>
                  <a:schemeClr val="tx2">
                    <a:lumMod val="75000"/>
                  </a:schemeClr>
                </a:solidFill>
                <a:latin typeface="Apple Chancery"/>
                <a:cs typeface="Apple Chancery"/>
              </a:rPr>
              <a:t>Bridge ENS</a:t>
            </a:r>
          </a:p>
        </p:txBody>
      </p:sp>
      <p:sp>
        <p:nvSpPr>
          <p:cNvPr id="2" name="Espace réservé du numéro de diapositive 1">
            <a:extLst>
              <a:ext uri="{FF2B5EF4-FFF2-40B4-BE49-F238E27FC236}">
                <a16:creationId xmlns:a16="http://schemas.microsoft.com/office/drawing/2014/main" id="{6DA18260-05AA-8547-BC73-C04ADBAAFBBE}"/>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12</a:t>
            </a:fld>
            <a:endParaRPr kumimoji="0" lang="en-US"/>
          </a:p>
        </p:txBody>
      </p:sp>
      <p:sp>
        <p:nvSpPr>
          <p:cNvPr id="18" name="ZoneTexte 17">
            <a:extLst>
              <a:ext uri="{FF2B5EF4-FFF2-40B4-BE49-F238E27FC236}">
                <a16:creationId xmlns:a16="http://schemas.microsoft.com/office/drawing/2014/main" id="{2867284E-8978-C44A-9D8A-02B6DDB8ADE3}"/>
              </a:ext>
            </a:extLst>
          </p:cNvPr>
          <p:cNvSpPr txBox="1"/>
          <p:nvPr/>
        </p:nvSpPr>
        <p:spPr>
          <a:xfrm>
            <a:off x="3741384" y="6376090"/>
            <a:ext cx="1105880" cy="369332"/>
          </a:xfrm>
          <a:prstGeom prst="rect">
            <a:avLst/>
          </a:prstGeom>
          <a:noFill/>
        </p:spPr>
        <p:txBody>
          <a:bodyPr wrap="none" rtlCol="0">
            <a:spAutoFit/>
          </a:bodyPr>
          <a:lstStyle/>
          <a:p>
            <a:r>
              <a:rPr lang="fr-FR" dirty="0"/>
              <a:t>Séance 12</a:t>
            </a:r>
          </a:p>
        </p:txBody>
      </p:sp>
      <p:sp>
        <p:nvSpPr>
          <p:cNvPr id="20" name="Titre 2">
            <a:extLst>
              <a:ext uri="{FF2B5EF4-FFF2-40B4-BE49-F238E27FC236}">
                <a16:creationId xmlns:a16="http://schemas.microsoft.com/office/drawing/2014/main" id="{56F1D935-1E07-E846-A6C2-EDAF77455B6B}"/>
              </a:ext>
            </a:extLst>
          </p:cNvPr>
          <p:cNvSpPr txBox="1">
            <a:spLocks/>
          </p:cNvSpPr>
          <p:nvPr/>
        </p:nvSpPr>
        <p:spPr>
          <a:xfrm>
            <a:off x="201440" y="-235226"/>
            <a:ext cx="8818735" cy="1219200"/>
          </a:xfrm>
          <a:prstGeom prst="rect">
            <a:avLst/>
          </a:prstGeom>
          <a:ln w="6350" cap="rnd">
            <a:noFill/>
          </a:ln>
        </p:spPr>
        <p:txBody>
          <a:bodyPr vert="horz" rtlCol="0" anchor="b" anchorCtr="0">
            <a:normAutofit/>
          </a:bodyPr>
          <a:lst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a:lstStyle>
          <a:p>
            <a:r>
              <a:rPr lang="fr-FR" dirty="0"/>
              <a:t>Les Principales réponses du partenaire</a:t>
            </a:r>
          </a:p>
        </p:txBody>
      </p:sp>
      <p:sp>
        <p:nvSpPr>
          <p:cNvPr id="6" name="ZoneTexte 5">
            <a:extLst>
              <a:ext uri="{FF2B5EF4-FFF2-40B4-BE49-F238E27FC236}">
                <a16:creationId xmlns:a16="http://schemas.microsoft.com/office/drawing/2014/main" id="{8A56D2A0-FCEB-D84E-863B-2BC7DE36D153}"/>
              </a:ext>
            </a:extLst>
          </p:cNvPr>
          <p:cNvSpPr txBox="1"/>
          <p:nvPr/>
        </p:nvSpPr>
        <p:spPr>
          <a:xfrm>
            <a:off x="390132" y="1119346"/>
            <a:ext cx="8630043" cy="2585323"/>
          </a:xfrm>
          <a:prstGeom prst="rect">
            <a:avLst/>
          </a:prstGeom>
          <a:noFill/>
        </p:spPr>
        <p:txBody>
          <a:bodyPr wrap="square" rtlCol="0">
            <a:spAutoFit/>
          </a:bodyPr>
          <a:lstStyle/>
          <a:p>
            <a:r>
              <a:rPr lang="fr-FR" dirty="0"/>
              <a:t>Le partenaire devra prendre en compte le fait que l’intervention pourra être faite avec 9HL. Il ne parlera qu’avec : </a:t>
            </a:r>
          </a:p>
          <a:p>
            <a:r>
              <a:rPr lang="fr-FR" dirty="0"/>
              <a:t>	- un espoir de manche soit 11 HLD avec Fit sinon au moins 13H. </a:t>
            </a:r>
          </a:p>
          <a:p>
            <a:r>
              <a:rPr lang="fr-FR" dirty="0"/>
              <a:t>	- avec un fit, on enchérira au palier de son nombre d’atouts.</a:t>
            </a:r>
          </a:p>
          <a:p>
            <a:r>
              <a:rPr lang="fr-FR" dirty="0"/>
              <a:t>Les priorités sont : </a:t>
            </a:r>
          </a:p>
          <a:p>
            <a:pPr lvl="0"/>
            <a:r>
              <a:rPr lang="fr-FR" dirty="0"/>
              <a:t>	Recherche d’une partielle en Majeure, à Sans Atout ou en mineure. </a:t>
            </a:r>
          </a:p>
          <a:p>
            <a:pPr lvl="0"/>
            <a:r>
              <a:rPr lang="fr-FR" dirty="0"/>
              <a:t>	Recherche d’une manche en Majeure, à Sans Atout ou en mineure.</a:t>
            </a:r>
          </a:p>
          <a:p>
            <a:pPr lvl="0"/>
            <a:r>
              <a:rPr lang="fr-FR" dirty="0"/>
              <a:t>	Plus rarement la recherche d’un chelem.</a:t>
            </a:r>
          </a:p>
          <a:p>
            <a:endParaRPr lang="fr-FR" dirty="0"/>
          </a:p>
        </p:txBody>
      </p:sp>
      <p:sp>
        <p:nvSpPr>
          <p:cNvPr id="8" name="ZoneTexte 7">
            <a:extLst>
              <a:ext uri="{FF2B5EF4-FFF2-40B4-BE49-F238E27FC236}">
                <a16:creationId xmlns:a16="http://schemas.microsoft.com/office/drawing/2014/main" id="{FDD6CC43-7A9A-3644-9DAA-24CC33EE1D04}"/>
              </a:ext>
            </a:extLst>
          </p:cNvPr>
          <p:cNvSpPr txBox="1"/>
          <p:nvPr/>
        </p:nvSpPr>
        <p:spPr>
          <a:xfrm>
            <a:off x="390132" y="3491859"/>
            <a:ext cx="8310638" cy="1477328"/>
          </a:xfrm>
          <a:prstGeom prst="rect">
            <a:avLst/>
          </a:prstGeom>
          <a:noFill/>
        </p:spPr>
        <p:txBody>
          <a:bodyPr wrap="square" rtlCol="0">
            <a:spAutoFit/>
          </a:bodyPr>
          <a:lstStyle/>
          <a:p>
            <a:r>
              <a:rPr lang="fr-FR" dirty="0"/>
              <a:t>Les seules enchères forcing sont :</a:t>
            </a:r>
          </a:p>
          <a:p>
            <a:r>
              <a:rPr lang="fr-FR" dirty="0"/>
              <a:t>	- Le </a:t>
            </a:r>
            <a:r>
              <a:rPr lang="fr-FR" dirty="0" err="1"/>
              <a:t>cue</a:t>
            </a:r>
            <a:r>
              <a:rPr lang="fr-FR" dirty="0"/>
              <a:t> </a:t>
            </a:r>
            <a:r>
              <a:rPr lang="fr-FR" dirty="0" err="1"/>
              <a:t>bid</a:t>
            </a:r>
            <a:r>
              <a:rPr lang="fr-FR" dirty="0"/>
              <a:t> = Fit + espoir de manche ou belle couleur et 14H +</a:t>
            </a:r>
          </a:p>
          <a:p>
            <a:r>
              <a:rPr lang="fr-FR" dirty="0"/>
              <a:t>	- Le </a:t>
            </a:r>
            <a:r>
              <a:rPr lang="fr-FR" dirty="0" err="1"/>
              <a:t>cue</a:t>
            </a:r>
            <a:r>
              <a:rPr lang="fr-FR" dirty="0"/>
              <a:t> </a:t>
            </a:r>
            <a:r>
              <a:rPr lang="fr-FR" dirty="0" err="1"/>
              <a:t>bid</a:t>
            </a:r>
            <a:r>
              <a:rPr lang="fr-FR" dirty="0"/>
              <a:t> à Saut : Fit au moins 4</a:t>
            </a:r>
            <a:r>
              <a:rPr lang="fr-FR" baseline="30000" dirty="0"/>
              <a:t>ème </a:t>
            </a:r>
            <a:r>
              <a:rPr lang="fr-FR" dirty="0"/>
              <a:t>+ espoir de manche</a:t>
            </a:r>
          </a:p>
          <a:p>
            <a:r>
              <a:rPr lang="fr-FR" dirty="0"/>
              <a:t>	- Le jump dans une autre couleur : Fit 4</a:t>
            </a:r>
            <a:r>
              <a:rPr lang="fr-FR" baseline="30000" dirty="0"/>
              <a:t>ème</a:t>
            </a:r>
            <a:r>
              <a:rPr lang="fr-FR" dirty="0"/>
              <a:t> , belle couleur 5</a:t>
            </a:r>
            <a:r>
              <a:rPr lang="fr-FR" baseline="30000" dirty="0"/>
              <a:t>ème </a:t>
            </a:r>
            <a:r>
              <a:rPr lang="fr-FR" dirty="0"/>
              <a:t>+ espoir de manche</a:t>
            </a:r>
          </a:p>
        </p:txBody>
      </p:sp>
      <p:sp>
        <p:nvSpPr>
          <p:cNvPr id="9" name="ZoneTexte 8">
            <a:extLst>
              <a:ext uri="{FF2B5EF4-FFF2-40B4-BE49-F238E27FC236}">
                <a16:creationId xmlns:a16="http://schemas.microsoft.com/office/drawing/2014/main" id="{A8773A13-1BC0-7E4D-9001-0157D6A435E7}"/>
              </a:ext>
            </a:extLst>
          </p:cNvPr>
          <p:cNvSpPr txBox="1"/>
          <p:nvPr/>
        </p:nvSpPr>
        <p:spPr>
          <a:xfrm>
            <a:off x="426342" y="5313876"/>
            <a:ext cx="7735964" cy="646331"/>
          </a:xfrm>
          <a:prstGeom prst="rect">
            <a:avLst/>
          </a:prstGeom>
          <a:noFill/>
        </p:spPr>
        <p:txBody>
          <a:bodyPr wrap="none" rtlCol="0">
            <a:spAutoFit/>
          </a:bodyPr>
          <a:lstStyle/>
          <a:p>
            <a:r>
              <a:rPr lang="fr-FR" u="sng" dirty="0">
                <a:solidFill>
                  <a:srgbClr val="FFFF00"/>
                </a:solidFill>
              </a:rPr>
              <a:t>Attention : </a:t>
            </a:r>
            <a:r>
              <a:rPr lang="fr-FR" dirty="0"/>
              <a:t>le changement de couleur sans saut indique un </a:t>
            </a:r>
            <a:r>
              <a:rPr lang="fr-FR" dirty="0" err="1"/>
              <a:t>Misfit</a:t>
            </a:r>
            <a:r>
              <a:rPr lang="fr-FR" dirty="0"/>
              <a:t> complet et </a:t>
            </a:r>
          </a:p>
          <a:p>
            <a:r>
              <a:rPr lang="fr-FR" dirty="0"/>
              <a:t>est Non Forcing : 5 cartes au palier de 1, 6 au palier de 2.</a:t>
            </a:r>
          </a:p>
        </p:txBody>
      </p:sp>
    </p:spTree>
    <p:extLst>
      <p:ext uri="{BB962C8B-B14F-4D97-AF65-F5344CB8AC3E}">
        <p14:creationId xmlns:p14="http://schemas.microsoft.com/office/powerpoint/2010/main" val="16758210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955703" y="90714"/>
            <a:ext cx="879868" cy="369332"/>
          </a:xfrm>
          <a:prstGeom prst="rect">
            <a:avLst/>
          </a:prstGeom>
        </p:spPr>
        <p:txBody>
          <a:bodyPr wrap="none">
            <a:spAutoFit/>
          </a:bodyPr>
          <a:lstStyle/>
          <a:p>
            <a:r>
              <a:rPr lang="fr-FR" b="1" dirty="0">
                <a:solidFill>
                  <a:schemeClr val="bg1"/>
                </a:solidFill>
                <a:sym typeface="Symbol"/>
              </a:rPr>
              <a:t></a:t>
            </a:r>
            <a:r>
              <a:rPr lang="fr-FR" b="1" dirty="0">
                <a:solidFill>
                  <a:srgbClr val="FF0000"/>
                </a:solidFill>
                <a:sym typeface="Symbol"/>
              </a:rPr>
              <a:t></a:t>
            </a:r>
            <a:r>
              <a:rPr lang="fr-FR" b="1" dirty="0">
                <a:solidFill>
                  <a:srgbClr val="000000"/>
                </a:solidFill>
                <a:sym typeface="Symbol"/>
              </a:rPr>
              <a:t></a:t>
            </a:r>
            <a:endParaRPr lang="fr-FR" dirty="0">
              <a:solidFill>
                <a:srgbClr val="000000"/>
              </a:solidFill>
            </a:endParaRPr>
          </a:p>
        </p:txBody>
      </p:sp>
      <p:sp>
        <p:nvSpPr>
          <p:cNvPr id="5" name="ZoneTexte 4"/>
          <p:cNvSpPr txBox="1"/>
          <p:nvPr/>
        </p:nvSpPr>
        <p:spPr>
          <a:xfrm>
            <a:off x="0" y="6304897"/>
            <a:ext cx="1864428" cy="461665"/>
          </a:xfrm>
          <a:prstGeom prst="rect">
            <a:avLst/>
          </a:prstGeom>
          <a:noFill/>
        </p:spPr>
        <p:txBody>
          <a:bodyPr wrap="none" rtlCol="0">
            <a:spAutoFit/>
          </a:bodyPr>
          <a:lstStyle/>
          <a:p>
            <a:r>
              <a:rPr lang="fr-FR" sz="2400" dirty="0">
                <a:solidFill>
                  <a:schemeClr val="tx2">
                    <a:lumMod val="75000"/>
                  </a:schemeClr>
                </a:solidFill>
                <a:latin typeface="Apple Chancery"/>
                <a:cs typeface="Apple Chancery"/>
              </a:rPr>
              <a:t>Bridge ENS</a:t>
            </a:r>
          </a:p>
        </p:txBody>
      </p:sp>
      <p:sp>
        <p:nvSpPr>
          <p:cNvPr id="2" name="Espace réservé du numéro de diapositive 1">
            <a:extLst>
              <a:ext uri="{FF2B5EF4-FFF2-40B4-BE49-F238E27FC236}">
                <a16:creationId xmlns:a16="http://schemas.microsoft.com/office/drawing/2014/main" id="{6DA18260-05AA-8547-BC73-C04ADBAAFBBE}"/>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13</a:t>
            </a:fld>
            <a:endParaRPr kumimoji="0" lang="en-US"/>
          </a:p>
        </p:txBody>
      </p:sp>
      <p:sp>
        <p:nvSpPr>
          <p:cNvPr id="29" name="ZoneTexte 28">
            <a:extLst>
              <a:ext uri="{FF2B5EF4-FFF2-40B4-BE49-F238E27FC236}">
                <a16:creationId xmlns:a16="http://schemas.microsoft.com/office/drawing/2014/main" id="{D21A60B0-F2A1-324A-8C3E-EB81E6EF3E40}"/>
              </a:ext>
            </a:extLst>
          </p:cNvPr>
          <p:cNvSpPr txBox="1"/>
          <p:nvPr/>
        </p:nvSpPr>
        <p:spPr>
          <a:xfrm>
            <a:off x="3741384" y="6376090"/>
            <a:ext cx="1105880" cy="369332"/>
          </a:xfrm>
          <a:prstGeom prst="rect">
            <a:avLst/>
          </a:prstGeom>
          <a:noFill/>
        </p:spPr>
        <p:txBody>
          <a:bodyPr wrap="none" rtlCol="0">
            <a:spAutoFit/>
          </a:bodyPr>
          <a:lstStyle/>
          <a:p>
            <a:r>
              <a:rPr lang="fr-FR" dirty="0"/>
              <a:t>Séance 12</a:t>
            </a:r>
          </a:p>
        </p:txBody>
      </p:sp>
      <p:sp>
        <p:nvSpPr>
          <p:cNvPr id="17" name="Titre 2">
            <a:extLst>
              <a:ext uri="{FF2B5EF4-FFF2-40B4-BE49-F238E27FC236}">
                <a16:creationId xmlns:a16="http://schemas.microsoft.com/office/drawing/2014/main" id="{486E522F-FF82-3E44-9672-A09C30FA4578}"/>
              </a:ext>
            </a:extLst>
          </p:cNvPr>
          <p:cNvSpPr>
            <a:spLocks noGrp="1"/>
          </p:cNvSpPr>
          <p:nvPr>
            <p:ph type="title"/>
          </p:nvPr>
        </p:nvSpPr>
        <p:spPr>
          <a:xfrm>
            <a:off x="201440" y="-235226"/>
            <a:ext cx="8818735" cy="1219200"/>
          </a:xfrm>
        </p:spPr>
        <p:txBody>
          <a:bodyPr>
            <a:normAutofit/>
          </a:bodyPr>
          <a:lstStyle/>
          <a:p>
            <a:r>
              <a:rPr lang="fr-FR" dirty="0"/>
              <a:t>Les Interventions par Sans Atout</a:t>
            </a:r>
          </a:p>
        </p:txBody>
      </p:sp>
      <p:sp>
        <p:nvSpPr>
          <p:cNvPr id="7" name="ZoneTexte 6">
            <a:extLst>
              <a:ext uri="{FF2B5EF4-FFF2-40B4-BE49-F238E27FC236}">
                <a16:creationId xmlns:a16="http://schemas.microsoft.com/office/drawing/2014/main" id="{4F0DD24D-91E3-104B-AC3A-87517EFA3ED6}"/>
              </a:ext>
            </a:extLst>
          </p:cNvPr>
          <p:cNvSpPr txBox="1"/>
          <p:nvPr/>
        </p:nvSpPr>
        <p:spPr>
          <a:xfrm>
            <a:off x="390132" y="1119346"/>
            <a:ext cx="8630043" cy="1754326"/>
          </a:xfrm>
          <a:prstGeom prst="rect">
            <a:avLst/>
          </a:prstGeom>
          <a:noFill/>
        </p:spPr>
        <p:txBody>
          <a:bodyPr wrap="square" rtlCol="0">
            <a:spAutoFit/>
          </a:bodyPr>
          <a:lstStyle/>
          <a:p>
            <a:r>
              <a:rPr lang="fr-FR" dirty="0"/>
              <a:t>Elles indiquent une main de 16-18H avec :</a:t>
            </a:r>
          </a:p>
          <a:p>
            <a:r>
              <a:rPr lang="fr-FR" dirty="0"/>
              <a:t>	- Un Arrêt en mineure. </a:t>
            </a:r>
          </a:p>
          <a:p>
            <a:r>
              <a:rPr lang="fr-FR" dirty="0"/>
              <a:t>	- Un Arrêt ½ en Majeure.</a:t>
            </a:r>
          </a:p>
          <a:p>
            <a:r>
              <a:rPr lang="fr-FR" dirty="0"/>
              <a:t>Attention, cette enchère est dangereuse, car si votre partenaire a une main de 2 à3 points, vous jouerez tout seul. Evitez les mains avec des petits honneurs dans les différentes couleurs.</a:t>
            </a:r>
          </a:p>
        </p:txBody>
      </p:sp>
      <p:sp>
        <p:nvSpPr>
          <p:cNvPr id="8" name="ZoneTexte 7">
            <a:extLst>
              <a:ext uri="{FF2B5EF4-FFF2-40B4-BE49-F238E27FC236}">
                <a16:creationId xmlns:a16="http://schemas.microsoft.com/office/drawing/2014/main" id="{453035A2-CD6F-5548-98F4-9E302F7CF1C0}"/>
              </a:ext>
            </a:extLst>
          </p:cNvPr>
          <p:cNvSpPr txBox="1"/>
          <p:nvPr/>
        </p:nvSpPr>
        <p:spPr>
          <a:xfrm>
            <a:off x="390132" y="3014108"/>
            <a:ext cx="8630043" cy="1477328"/>
          </a:xfrm>
          <a:prstGeom prst="rect">
            <a:avLst/>
          </a:prstGeom>
          <a:noFill/>
        </p:spPr>
        <p:txBody>
          <a:bodyPr wrap="square" rtlCol="0">
            <a:spAutoFit/>
          </a:bodyPr>
          <a:lstStyle/>
          <a:p>
            <a:r>
              <a:rPr lang="fr-FR" dirty="0"/>
              <a:t>Les réponses du partenaire, en cas de Passe du N°3, sont codifiées :</a:t>
            </a:r>
          </a:p>
          <a:p>
            <a:r>
              <a:rPr lang="fr-FR" dirty="0"/>
              <a:t>	1. Cas de l’ouverture en mineure. </a:t>
            </a:r>
          </a:p>
          <a:p>
            <a:r>
              <a:rPr lang="fr-FR" dirty="0"/>
              <a:t>	On répond comme sur une ouverture de 1SA en décalant les zones de 1 point</a:t>
            </a:r>
          </a:p>
          <a:p>
            <a:r>
              <a:rPr lang="fr-FR" dirty="0"/>
              <a:t>	2. Cas de l’ouverture en Majeure.</a:t>
            </a:r>
          </a:p>
          <a:p>
            <a:r>
              <a:rPr lang="fr-FR" dirty="0"/>
              <a:t>	On répond en Texas, le Texas impossible faisant office de </a:t>
            </a:r>
            <a:r>
              <a:rPr lang="fr-FR" dirty="0" err="1"/>
              <a:t>Stayman</a:t>
            </a:r>
            <a:r>
              <a:rPr lang="fr-FR" dirty="0"/>
              <a:t>.</a:t>
            </a:r>
          </a:p>
        </p:txBody>
      </p:sp>
      <p:sp>
        <p:nvSpPr>
          <p:cNvPr id="9" name="Rectangle 8">
            <a:extLst>
              <a:ext uri="{FF2B5EF4-FFF2-40B4-BE49-F238E27FC236}">
                <a16:creationId xmlns:a16="http://schemas.microsoft.com/office/drawing/2014/main" id="{79BB20DE-42D4-2542-AA77-4B19E075528C}"/>
              </a:ext>
            </a:extLst>
          </p:cNvPr>
          <p:cNvSpPr/>
          <p:nvPr/>
        </p:nvSpPr>
        <p:spPr>
          <a:xfrm>
            <a:off x="201440" y="4787431"/>
            <a:ext cx="3607661" cy="646331"/>
          </a:xfrm>
          <a:prstGeom prst="rect">
            <a:avLst/>
          </a:prstGeom>
        </p:spPr>
        <p:txBody>
          <a:bodyPr wrap="square">
            <a:spAutoFit/>
          </a:bodyPr>
          <a:lstStyle/>
          <a:p>
            <a:r>
              <a:rPr lang="fr-FR" dirty="0">
                <a:solidFill>
                  <a:srgbClr val="92D050"/>
                </a:solidFill>
              </a:rPr>
              <a:t>Sud	</a:t>
            </a:r>
            <a:r>
              <a:rPr lang="fr-FR" dirty="0">
                <a:solidFill>
                  <a:srgbClr val="FF0000"/>
                </a:solidFill>
              </a:rPr>
              <a:t>Ouest	</a:t>
            </a:r>
            <a:r>
              <a:rPr lang="fr-FR" dirty="0">
                <a:solidFill>
                  <a:srgbClr val="92D050"/>
                </a:solidFill>
              </a:rPr>
              <a:t>Nord	</a:t>
            </a:r>
            <a:r>
              <a:rPr lang="fr-FR" dirty="0">
                <a:solidFill>
                  <a:srgbClr val="FF0000"/>
                </a:solidFill>
              </a:rPr>
              <a:t>Est</a:t>
            </a:r>
          </a:p>
          <a:p>
            <a:r>
              <a:rPr lang="fr-FR" dirty="0"/>
              <a:t>1</a:t>
            </a:r>
            <a:r>
              <a:rPr lang="en-GB" b="1" dirty="0">
                <a:solidFill>
                  <a:srgbClr val="FF0000"/>
                </a:solidFill>
                <a:latin typeface="Times New Roman" charset="0"/>
                <a:ea typeface="ÇlÇr ñæí©" charset="0"/>
                <a:sym typeface="Symbol" charset="0"/>
              </a:rPr>
              <a:t></a:t>
            </a:r>
            <a:r>
              <a:rPr lang="fr-FR" b="1" dirty="0">
                <a:solidFill>
                  <a:schemeClr val="bg1"/>
                </a:solidFill>
                <a:sym typeface="Symbol"/>
              </a:rPr>
              <a:t>     	 </a:t>
            </a:r>
            <a:r>
              <a:rPr lang="fr-FR" b="1" dirty="0">
                <a:sym typeface="Symbol"/>
              </a:rPr>
              <a:t>1SA	?</a:t>
            </a:r>
            <a:endParaRPr lang="fr-FR" dirty="0"/>
          </a:p>
        </p:txBody>
      </p:sp>
      <p:sp>
        <p:nvSpPr>
          <p:cNvPr id="3" name="ZoneTexte 2">
            <a:extLst>
              <a:ext uri="{FF2B5EF4-FFF2-40B4-BE49-F238E27FC236}">
                <a16:creationId xmlns:a16="http://schemas.microsoft.com/office/drawing/2014/main" id="{AB0B6FFB-215D-3C4C-8AE2-07A701D76DDD}"/>
              </a:ext>
            </a:extLst>
          </p:cNvPr>
          <p:cNvSpPr txBox="1"/>
          <p:nvPr/>
        </p:nvSpPr>
        <p:spPr>
          <a:xfrm>
            <a:off x="309543" y="4447206"/>
            <a:ext cx="1245341" cy="369332"/>
          </a:xfrm>
          <a:prstGeom prst="rect">
            <a:avLst/>
          </a:prstGeom>
          <a:noFill/>
        </p:spPr>
        <p:txBody>
          <a:bodyPr wrap="none" rtlCol="0">
            <a:spAutoFit/>
          </a:bodyPr>
          <a:lstStyle/>
          <a:p>
            <a:r>
              <a:rPr lang="fr-FR" u="sng" dirty="0">
                <a:solidFill>
                  <a:srgbClr val="FFFF00"/>
                </a:solidFill>
              </a:rPr>
              <a:t>Exemples :</a:t>
            </a:r>
          </a:p>
        </p:txBody>
      </p:sp>
      <p:sp>
        <p:nvSpPr>
          <p:cNvPr id="6" name="ZoneTexte 5">
            <a:extLst>
              <a:ext uri="{FF2B5EF4-FFF2-40B4-BE49-F238E27FC236}">
                <a16:creationId xmlns:a16="http://schemas.microsoft.com/office/drawing/2014/main" id="{7930B997-A2EE-6245-9824-502A0269B4D4}"/>
              </a:ext>
            </a:extLst>
          </p:cNvPr>
          <p:cNvSpPr txBox="1"/>
          <p:nvPr/>
        </p:nvSpPr>
        <p:spPr>
          <a:xfrm>
            <a:off x="2049975" y="5442867"/>
            <a:ext cx="1505861" cy="1200329"/>
          </a:xfrm>
          <a:prstGeom prst="rect">
            <a:avLst/>
          </a:prstGeom>
          <a:noFill/>
        </p:spPr>
        <p:txBody>
          <a:bodyPr wrap="none" rtlCol="0">
            <a:spAutoFit/>
          </a:bodyPr>
          <a:lstStyle/>
          <a:p>
            <a:r>
              <a:rPr lang="fr-FR" dirty="0"/>
              <a:t>2</a:t>
            </a:r>
            <a:r>
              <a:rPr lang="en-GB" b="1" dirty="0">
                <a:solidFill>
                  <a:srgbClr val="000000"/>
                </a:solidFill>
                <a:latin typeface="Times New Roman" charset="0"/>
                <a:ea typeface="ÇlÇr ñæí©" charset="0"/>
                <a:sym typeface="Symbol" charset="0"/>
              </a:rPr>
              <a:t> </a:t>
            </a:r>
            <a:r>
              <a:rPr lang="fr-FR" dirty="0"/>
              <a:t>: </a:t>
            </a:r>
            <a:r>
              <a:rPr lang="fr-FR" dirty="0" err="1"/>
              <a:t>Stayman</a:t>
            </a:r>
            <a:endParaRPr lang="fr-FR" dirty="0"/>
          </a:p>
          <a:p>
            <a:r>
              <a:rPr lang="fr-FR" dirty="0"/>
              <a:t>2</a:t>
            </a:r>
            <a:r>
              <a:rPr lang="en-GB" b="1" dirty="0">
                <a:solidFill>
                  <a:srgbClr val="FF0000"/>
                </a:solidFill>
                <a:latin typeface="Times New Roman" charset="0"/>
                <a:ea typeface="ÇlÇr ñæí©" charset="0"/>
                <a:sym typeface="Symbol" charset="0"/>
              </a:rPr>
              <a:t> </a:t>
            </a:r>
            <a:r>
              <a:rPr lang="fr-FR" dirty="0"/>
              <a:t>: Texas </a:t>
            </a:r>
            <a:r>
              <a:rPr lang="en-GB" b="1" dirty="0">
                <a:solidFill>
                  <a:srgbClr val="FF0000"/>
                </a:solidFill>
                <a:latin typeface="Times New Roman" charset="0"/>
                <a:ea typeface="ÇlÇr ñæí©" charset="0"/>
                <a:sym typeface="Symbol" charset="0"/>
              </a:rPr>
              <a:t></a:t>
            </a:r>
          </a:p>
          <a:p>
            <a:r>
              <a:rPr lang="fr-FR" dirty="0"/>
              <a:t>2</a:t>
            </a:r>
            <a:r>
              <a:rPr lang="en-GB" b="1" dirty="0">
                <a:solidFill>
                  <a:srgbClr val="FF0000"/>
                </a:solidFill>
                <a:latin typeface="Times New Roman" charset="0"/>
                <a:ea typeface="ÇlÇr ñæí©" charset="0"/>
                <a:sym typeface="Symbol" charset="0"/>
              </a:rPr>
              <a:t> </a:t>
            </a:r>
            <a:r>
              <a:rPr lang="fr-FR" dirty="0"/>
              <a:t>: Texas </a:t>
            </a:r>
            <a:r>
              <a:rPr lang="en-GB" b="1" dirty="0">
                <a:solidFill>
                  <a:srgbClr val="000000"/>
                </a:solidFill>
                <a:sym typeface="Symbol"/>
              </a:rPr>
              <a:t></a:t>
            </a:r>
            <a:endParaRPr lang="en-GB" b="1" dirty="0">
              <a:solidFill>
                <a:srgbClr val="FF0000"/>
              </a:solidFill>
              <a:latin typeface="Times New Roman" charset="0"/>
              <a:ea typeface="ÇlÇr ñæí©" charset="0"/>
              <a:sym typeface="Symbol" charset="0"/>
            </a:endParaRPr>
          </a:p>
          <a:p>
            <a:r>
              <a:rPr lang="fr-FR" dirty="0"/>
              <a:t>2</a:t>
            </a:r>
            <a:r>
              <a:rPr lang="en-GB" b="1" dirty="0">
                <a:solidFill>
                  <a:srgbClr val="000000"/>
                </a:solidFill>
                <a:sym typeface="Symbol"/>
              </a:rPr>
              <a:t></a:t>
            </a:r>
            <a:r>
              <a:rPr lang="en-GB" b="1" dirty="0">
                <a:solidFill>
                  <a:srgbClr val="FF0000"/>
                </a:solidFill>
                <a:latin typeface="Times New Roman" charset="0"/>
                <a:ea typeface="ÇlÇr ñæí©" charset="0"/>
                <a:sym typeface="Symbol" charset="0"/>
              </a:rPr>
              <a:t> </a:t>
            </a:r>
            <a:r>
              <a:rPr lang="fr-FR" dirty="0"/>
              <a:t>: Texas </a:t>
            </a:r>
            <a:r>
              <a:rPr lang="en-GB" b="1" dirty="0">
                <a:solidFill>
                  <a:srgbClr val="000000"/>
                </a:solidFill>
                <a:latin typeface="Times New Roman" charset="0"/>
                <a:ea typeface="ÇlÇr ñæí©" charset="0"/>
                <a:sym typeface="Symbol" charset="0"/>
              </a:rPr>
              <a:t></a:t>
            </a:r>
            <a:endParaRPr lang="en-GB" b="1" dirty="0">
              <a:solidFill>
                <a:srgbClr val="FF0000"/>
              </a:solidFill>
              <a:latin typeface="Times New Roman" charset="0"/>
              <a:ea typeface="ÇlÇr ñæí©" charset="0"/>
              <a:sym typeface="Symbol" charset="0"/>
            </a:endParaRPr>
          </a:p>
        </p:txBody>
      </p:sp>
      <p:sp>
        <p:nvSpPr>
          <p:cNvPr id="12" name="Rectangle 11">
            <a:extLst>
              <a:ext uri="{FF2B5EF4-FFF2-40B4-BE49-F238E27FC236}">
                <a16:creationId xmlns:a16="http://schemas.microsoft.com/office/drawing/2014/main" id="{C8E484E8-229F-2349-B9A4-E1BCB995C330}"/>
              </a:ext>
            </a:extLst>
          </p:cNvPr>
          <p:cNvSpPr/>
          <p:nvPr/>
        </p:nvSpPr>
        <p:spPr>
          <a:xfrm>
            <a:off x="3934085" y="4786152"/>
            <a:ext cx="3607661" cy="646331"/>
          </a:xfrm>
          <a:prstGeom prst="rect">
            <a:avLst/>
          </a:prstGeom>
        </p:spPr>
        <p:txBody>
          <a:bodyPr wrap="square">
            <a:spAutoFit/>
          </a:bodyPr>
          <a:lstStyle/>
          <a:p>
            <a:r>
              <a:rPr lang="fr-FR" dirty="0">
                <a:solidFill>
                  <a:srgbClr val="92D050"/>
                </a:solidFill>
              </a:rPr>
              <a:t>Sud	</a:t>
            </a:r>
            <a:r>
              <a:rPr lang="fr-FR" dirty="0">
                <a:solidFill>
                  <a:srgbClr val="FF0000"/>
                </a:solidFill>
              </a:rPr>
              <a:t>Ouest	</a:t>
            </a:r>
            <a:r>
              <a:rPr lang="fr-FR" dirty="0">
                <a:solidFill>
                  <a:srgbClr val="92D050"/>
                </a:solidFill>
              </a:rPr>
              <a:t>Nord	</a:t>
            </a:r>
            <a:r>
              <a:rPr lang="fr-FR" dirty="0">
                <a:solidFill>
                  <a:srgbClr val="FF0000"/>
                </a:solidFill>
              </a:rPr>
              <a:t>Est</a:t>
            </a:r>
          </a:p>
          <a:p>
            <a:r>
              <a:rPr lang="fr-FR" dirty="0"/>
              <a:t>1</a:t>
            </a:r>
            <a:r>
              <a:rPr lang="en-GB" b="1" dirty="0">
                <a:solidFill>
                  <a:srgbClr val="FF0000"/>
                </a:solidFill>
                <a:latin typeface="Times New Roman" charset="0"/>
                <a:ea typeface="ÇlÇr ñæí©" charset="0"/>
                <a:sym typeface="Symbol" charset="0"/>
              </a:rPr>
              <a:t></a:t>
            </a:r>
            <a:r>
              <a:rPr lang="fr-FR" b="1" dirty="0">
                <a:solidFill>
                  <a:schemeClr val="bg1"/>
                </a:solidFill>
                <a:sym typeface="Symbol"/>
              </a:rPr>
              <a:t>     	 </a:t>
            </a:r>
            <a:r>
              <a:rPr lang="fr-FR" b="1" dirty="0">
                <a:sym typeface="Symbol"/>
              </a:rPr>
              <a:t>1SA	?</a:t>
            </a:r>
            <a:endParaRPr lang="fr-FR" dirty="0"/>
          </a:p>
        </p:txBody>
      </p:sp>
      <p:sp>
        <p:nvSpPr>
          <p:cNvPr id="13" name="ZoneTexte 12">
            <a:extLst>
              <a:ext uri="{FF2B5EF4-FFF2-40B4-BE49-F238E27FC236}">
                <a16:creationId xmlns:a16="http://schemas.microsoft.com/office/drawing/2014/main" id="{BD26A6FE-58C2-AE4B-B027-F537FCA432AB}"/>
              </a:ext>
            </a:extLst>
          </p:cNvPr>
          <p:cNvSpPr txBox="1"/>
          <p:nvPr/>
        </p:nvSpPr>
        <p:spPr>
          <a:xfrm>
            <a:off x="5322647" y="5442867"/>
            <a:ext cx="3834511" cy="1200329"/>
          </a:xfrm>
          <a:prstGeom prst="rect">
            <a:avLst/>
          </a:prstGeom>
          <a:noFill/>
        </p:spPr>
        <p:txBody>
          <a:bodyPr wrap="none" rtlCol="0">
            <a:spAutoFit/>
          </a:bodyPr>
          <a:lstStyle/>
          <a:p>
            <a:r>
              <a:rPr lang="fr-FR" dirty="0"/>
              <a:t>2</a:t>
            </a:r>
            <a:r>
              <a:rPr lang="en-GB" b="1" dirty="0">
                <a:solidFill>
                  <a:srgbClr val="000000"/>
                </a:solidFill>
                <a:latin typeface="Times New Roman" charset="0"/>
                <a:ea typeface="ÇlÇr ñæí©" charset="0"/>
                <a:sym typeface="Symbol" charset="0"/>
              </a:rPr>
              <a:t> </a:t>
            </a:r>
            <a:r>
              <a:rPr lang="fr-FR" dirty="0"/>
              <a:t>: Texas </a:t>
            </a:r>
            <a:r>
              <a:rPr lang="en-GB" b="1" dirty="0">
                <a:solidFill>
                  <a:srgbClr val="FF0000"/>
                </a:solidFill>
                <a:latin typeface="Times New Roman" charset="0"/>
                <a:ea typeface="ÇlÇr ñæí©" charset="0"/>
                <a:sym typeface="Symbol" charset="0"/>
              </a:rPr>
              <a:t></a:t>
            </a:r>
            <a:endParaRPr lang="fr-FR" dirty="0"/>
          </a:p>
          <a:p>
            <a:r>
              <a:rPr lang="fr-FR" dirty="0"/>
              <a:t>2</a:t>
            </a:r>
            <a:r>
              <a:rPr lang="en-GB" b="1" dirty="0">
                <a:solidFill>
                  <a:srgbClr val="FF0000"/>
                </a:solidFill>
                <a:latin typeface="Times New Roman" charset="0"/>
                <a:ea typeface="ÇlÇr ñæí©" charset="0"/>
                <a:sym typeface="Symbol" charset="0"/>
              </a:rPr>
              <a:t> </a:t>
            </a:r>
            <a:r>
              <a:rPr lang="fr-FR" dirty="0"/>
              <a:t>: Texas impossible, donc </a:t>
            </a:r>
            <a:r>
              <a:rPr lang="fr-FR" dirty="0" err="1"/>
              <a:t>Stayman</a:t>
            </a:r>
            <a:endParaRPr lang="en-GB" b="1" dirty="0">
              <a:solidFill>
                <a:srgbClr val="FF0000"/>
              </a:solidFill>
              <a:latin typeface="Times New Roman" charset="0"/>
              <a:ea typeface="ÇlÇr ñæí©" charset="0"/>
              <a:sym typeface="Symbol" charset="0"/>
            </a:endParaRPr>
          </a:p>
          <a:p>
            <a:r>
              <a:rPr lang="fr-FR" dirty="0"/>
              <a:t>2</a:t>
            </a:r>
            <a:r>
              <a:rPr lang="en-GB" b="1" dirty="0">
                <a:solidFill>
                  <a:srgbClr val="FF0000"/>
                </a:solidFill>
                <a:latin typeface="Times New Roman" charset="0"/>
                <a:ea typeface="ÇlÇr ñæí©" charset="0"/>
                <a:sym typeface="Symbol" charset="0"/>
              </a:rPr>
              <a:t> </a:t>
            </a:r>
            <a:r>
              <a:rPr lang="fr-FR" dirty="0"/>
              <a:t>: Texas </a:t>
            </a:r>
            <a:r>
              <a:rPr lang="en-GB" b="1" dirty="0">
                <a:solidFill>
                  <a:srgbClr val="000000"/>
                </a:solidFill>
                <a:sym typeface="Symbol"/>
              </a:rPr>
              <a:t></a:t>
            </a:r>
            <a:endParaRPr lang="en-GB" b="1" dirty="0">
              <a:solidFill>
                <a:srgbClr val="FF0000"/>
              </a:solidFill>
              <a:latin typeface="Times New Roman" charset="0"/>
              <a:ea typeface="ÇlÇr ñæí©" charset="0"/>
              <a:sym typeface="Symbol" charset="0"/>
            </a:endParaRPr>
          </a:p>
          <a:p>
            <a:r>
              <a:rPr lang="fr-FR" dirty="0"/>
              <a:t>2</a:t>
            </a:r>
            <a:r>
              <a:rPr lang="en-GB" b="1" dirty="0">
                <a:solidFill>
                  <a:srgbClr val="000000"/>
                </a:solidFill>
                <a:sym typeface="Symbol"/>
              </a:rPr>
              <a:t></a:t>
            </a:r>
            <a:r>
              <a:rPr lang="en-GB" b="1" dirty="0">
                <a:solidFill>
                  <a:srgbClr val="FF0000"/>
                </a:solidFill>
                <a:latin typeface="Times New Roman" charset="0"/>
                <a:ea typeface="ÇlÇr ñæí©" charset="0"/>
                <a:sym typeface="Symbol" charset="0"/>
              </a:rPr>
              <a:t> </a:t>
            </a:r>
            <a:r>
              <a:rPr lang="fr-FR" dirty="0"/>
              <a:t>: Texas </a:t>
            </a:r>
            <a:r>
              <a:rPr lang="en-GB" b="1" dirty="0">
                <a:solidFill>
                  <a:srgbClr val="000000"/>
                </a:solidFill>
                <a:latin typeface="Times New Roman" charset="0"/>
                <a:ea typeface="ÇlÇr ñæí©" charset="0"/>
                <a:sym typeface="Symbol" charset="0"/>
              </a:rPr>
              <a:t></a:t>
            </a:r>
            <a:endParaRPr lang="en-GB" b="1" dirty="0">
              <a:solidFill>
                <a:srgbClr val="FF0000"/>
              </a:solidFill>
              <a:latin typeface="Times New Roman" charset="0"/>
              <a:ea typeface="ÇlÇr ñæí©" charset="0"/>
              <a:sym typeface="Symbol" charset="0"/>
            </a:endParaRPr>
          </a:p>
        </p:txBody>
      </p:sp>
    </p:spTree>
    <p:extLst>
      <p:ext uri="{BB962C8B-B14F-4D97-AF65-F5344CB8AC3E}">
        <p14:creationId xmlns:p14="http://schemas.microsoft.com/office/powerpoint/2010/main" val="36725214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6" grpId="0"/>
      <p:bldP spid="12" grpId="0"/>
      <p:bldP spid="13" grpId="0"/>
    </p:bld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duotone>
              <a:schemeClr val="bg2">
                <a:shade val="12000"/>
                <a:satMod val="240000"/>
              </a:schemeClr>
              <a:schemeClr val="bg2">
                <a:tint val="65000"/>
              </a:schemeClr>
            </a:duotone>
            <a:lum/>
          </a:blip>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7955703" y="90714"/>
            <a:ext cx="879868" cy="369332"/>
          </a:xfrm>
          <a:prstGeom prst="rect">
            <a:avLst/>
          </a:prstGeom>
        </p:spPr>
        <p:txBody>
          <a:bodyPr wrap="none">
            <a:spAutoFit/>
          </a:bodyPr>
          <a:lstStyle/>
          <a:p>
            <a:r>
              <a:rPr lang="fr-FR" b="1" dirty="0">
                <a:solidFill>
                  <a:schemeClr val="bg1"/>
                </a:solidFill>
                <a:sym typeface="Symbol"/>
              </a:rPr>
              <a:t></a:t>
            </a:r>
            <a:r>
              <a:rPr lang="fr-FR" b="1" dirty="0">
                <a:solidFill>
                  <a:srgbClr val="FF0000"/>
                </a:solidFill>
                <a:sym typeface="Symbol"/>
              </a:rPr>
              <a:t></a:t>
            </a:r>
            <a:r>
              <a:rPr lang="fr-FR" b="1" dirty="0">
                <a:solidFill>
                  <a:srgbClr val="000000"/>
                </a:solidFill>
                <a:sym typeface="Symbol"/>
              </a:rPr>
              <a:t></a:t>
            </a:r>
            <a:endParaRPr lang="fr-FR" dirty="0">
              <a:solidFill>
                <a:srgbClr val="000000"/>
              </a:solidFill>
            </a:endParaRPr>
          </a:p>
        </p:txBody>
      </p:sp>
      <p:sp>
        <p:nvSpPr>
          <p:cNvPr id="5" name="ZoneTexte 4"/>
          <p:cNvSpPr txBox="1"/>
          <p:nvPr/>
        </p:nvSpPr>
        <p:spPr>
          <a:xfrm>
            <a:off x="0" y="6304897"/>
            <a:ext cx="1864428" cy="461665"/>
          </a:xfrm>
          <a:prstGeom prst="rect">
            <a:avLst/>
          </a:prstGeom>
          <a:noFill/>
        </p:spPr>
        <p:txBody>
          <a:bodyPr wrap="none" rtlCol="0">
            <a:spAutoFit/>
          </a:bodyPr>
          <a:lstStyle/>
          <a:p>
            <a:r>
              <a:rPr lang="fr-FR" sz="2400" dirty="0">
                <a:solidFill>
                  <a:schemeClr val="tx2">
                    <a:lumMod val="75000"/>
                  </a:schemeClr>
                </a:solidFill>
                <a:latin typeface="Apple Chancery"/>
                <a:cs typeface="Apple Chancery"/>
              </a:rPr>
              <a:t>Bridge ENS</a:t>
            </a:r>
          </a:p>
        </p:txBody>
      </p:sp>
      <p:sp>
        <p:nvSpPr>
          <p:cNvPr id="2" name="Espace réservé du numéro de diapositive 1">
            <a:extLst>
              <a:ext uri="{FF2B5EF4-FFF2-40B4-BE49-F238E27FC236}">
                <a16:creationId xmlns:a16="http://schemas.microsoft.com/office/drawing/2014/main" id="{6DA18260-05AA-8547-BC73-C04ADBAAFBBE}"/>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14</a:t>
            </a:fld>
            <a:endParaRPr kumimoji="0" lang="en-US"/>
          </a:p>
        </p:txBody>
      </p:sp>
      <p:sp>
        <p:nvSpPr>
          <p:cNvPr id="17" name="ZoneTexte 16">
            <a:extLst>
              <a:ext uri="{FF2B5EF4-FFF2-40B4-BE49-F238E27FC236}">
                <a16:creationId xmlns:a16="http://schemas.microsoft.com/office/drawing/2014/main" id="{969F77E8-D99A-4B4C-A823-34B7BF0E1E37}"/>
              </a:ext>
            </a:extLst>
          </p:cNvPr>
          <p:cNvSpPr txBox="1"/>
          <p:nvPr/>
        </p:nvSpPr>
        <p:spPr>
          <a:xfrm>
            <a:off x="3741384" y="6376090"/>
            <a:ext cx="1105880" cy="369332"/>
          </a:xfrm>
          <a:prstGeom prst="rect">
            <a:avLst/>
          </a:prstGeom>
          <a:noFill/>
        </p:spPr>
        <p:txBody>
          <a:bodyPr wrap="none" rtlCol="0">
            <a:spAutoFit/>
          </a:bodyPr>
          <a:lstStyle/>
          <a:p>
            <a:r>
              <a:rPr lang="fr-FR" dirty="0"/>
              <a:t>Séance 12</a:t>
            </a:r>
          </a:p>
        </p:txBody>
      </p:sp>
      <p:sp>
        <p:nvSpPr>
          <p:cNvPr id="20" name="Titre 2">
            <a:extLst>
              <a:ext uri="{FF2B5EF4-FFF2-40B4-BE49-F238E27FC236}">
                <a16:creationId xmlns:a16="http://schemas.microsoft.com/office/drawing/2014/main" id="{60B33EFF-C6D7-D240-BCA5-63D3BBD39985}"/>
              </a:ext>
            </a:extLst>
          </p:cNvPr>
          <p:cNvSpPr txBox="1">
            <a:spLocks/>
          </p:cNvSpPr>
          <p:nvPr/>
        </p:nvSpPr>
        <p:spPr>
          <a:xfrm>
            <a:off x="201440" y="-235226"/>
            <a:ext cx="8818735" cy="1219200"/>
          </a:xfrm>
          <a:prstGeom prst="rect">
            <a:avLst/>
          </a:prstGeom>
          <a:ln w="6350" cap="rnd">
            <a:noFill/>
          </a:ln>
        </p:spPr>
        <p:txBody>
          <a:bodyPr vert="horz" rtlCol="0" anchor="b" anchorCtr="0">
            <a:normAutofit/>
          </a:bodyPr>
          <a:lst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a:lstStyle>
          <a:p>
            <a:r>
              <a:rPr lang="fr-FR" dirty="0"/>
              <a:t>Les interventions bicolores</a:t>
            </a:r>
          </a:p>
        </p:txBody>
      </p:sp>
      <p:sp>
        <p:nvSpPr>
          <p:cNvPr id="7" name="ZoneTexte 6">
            <a:extLst>
              <a:ext uri="{FF2B5EF4-FFF2-40B4-BE49-F238E27FC236}">
                <a16:creationId xmlns:a16="http://schemas.microsoft.com/office/drawing/2014/main" id="{7C3B8375-3015-3C41-96BA-D9F7F4703F13}"/>
              </a:ext>
            </a:extLst>
          </p:cNvPr>
          <p:cNvSpPr txBox="1"/>
          <p:nvPr/>
        </p:nvSpPr>
        <p:spPr>
          <a:xfrm>
            <a:off x="390132" y="1048543"/>
            <a:ext cx="8630043" cy="2308324"/>
          </a:xfrm>
          <a:prstGeom prst="rect">
            <a:avLst/>
          </a:prstGeom>
          <a:noFill/>
        </p:spPr>
        <p:txBody>
          <a:bodyPr wrap="square" rtlCol="0">
            <a:spAutoFit/>
          </a:bodyPr>
          <a:lstStyle/>
          <a:p>
            <a:r>
              <a:rPr lang="fr-FR" dirty="0"/>
              <a:t>Elles indiquent une main bicolore 5-5 (voir 6mineures 5 Majeures), évaluée en perdantes italiennes et tenant compte de la vulnérabilité :</a:t>
            </a:r>
          </a:p>
          <a:p>
            <a:r>
              <a:rPr lang="fr-FR" dirty="0"/>
              <a:t>	- Vous êtes Vert contre Rouge : 7 perdantes. </a:t>
            </a:r>
          </a:p>
          <a:p>
            <a:r>
              <a:rPr lang="fr-FR" dirty="0"/>
              <a:t>	- Egalité de Vulnérabilité : 6 perdantes</a:t>
            </a:r>
          </a:p>
          <a:p>
            <a:r>
              <a:rPr lang="fr-FR" dirty="0"/>
              <a:t>	- Vous Rouge contre Vert : 5 perdantes.</a:t>
            </a:r>
          </a:p>
          <a:p>
            <a:r>
              <a:rPr lang="fr-FR" dirty="0">
                <a:solidFill>
                  <a:srgbClr val="FFFF00"/>
                </a:solidFill>
              </a:rPr>
              <a:t>Attention</a:t>
            </a:r>
            <a:r>
              <a:rPr lang="fr-FR" dirty="0"/>
              <a:t>, cette enchère doit vous permettre de jouer un contrat gagnant ou de sacrifice. Si l’adversaire joue, il joue pratiquement à cartes ouvertes car vous lui avez dévoilé la répartition des couleurs sur la donne.</a:t>
            </a:r>
          </a:p>
        </p:txBody>
      </p:sp>
      <p:sp>
        <p:nvSpPr>
          <p:cNvPr id="8" name="ZoneTexte 7">
            <a:extLst>
              <a:ext uri="{FF2B5EF4-FFF2-40B4-BE49-F238E27FC236}">
                <a16:creationId xmlns:a16="http://schemas.microsoft.com/office/drawing/2014/main" id="{49F6A4FA-0B5C-124C-82AB-C4AC6E0C01CA}"/>
              </a:ext>
            </a:extLst>
          </p:cNvPr>
          <p:cNvSpPr txBox="1"/>
          <p:nvPr/>
        </p:nvSpPr>
        <p:spPr>
          <a:xfrm>
            <a:off x="295785" y="4932149"/>
            <a:ext cx="8630043" cy="923330"/>
          </a:xfrm>
          <a:prstGeom prst="rect">
            <a:avLst/>
          </a:prstGeom>
          <a:noFill/>
        </p:spPr>
        <p:txBody>
          <a:bodyPr wrap="square" rtlCol="0">
            <a:spAutoFit/>
          </a:bodyPr>
          <a:lstStyle/>
          <a:p>
            <a:r>
              <a:rPr lang="fr-FR" dirty="0"/>
              <a:t>Les réponses du partenaire après un passe du N°3 :</a:t>
            </a:r>
          </a:p>
          <a:p>
            <a:r>
              <a:rPr lang="fr-FR" dirty="0"/>
              <a:t>	- il évalue le contrat en comptabilisant son nombre de couvrantes (As extérieurs aux deux couleurs et les honneurs dans les deux couleurs du partenaire).</a:t>
            </a:r>
          </a:p>
        </p:txBody>
      </p:sp>
      <p:sp>
        <p:nvSpPr>
          <p:cNvPr id="3" name="ZoneTexte 2">
            <a:extLst>
              <a:ext uri="{FF2B5EF4-FFF2-40B4-BE49-F238E27FC236}">
                <a16:creationId xmlns:a16="http://schemas.microsoft.com/office/drawing/2014/main" id="{06C75520-BC78-4447-AB63-FA1CC3A944FC}"/>
              </a:ext>
            </a:extLst>
          </p:cNvPr>
          <p:cNvSpPr txBox="1"/>
          <p:nvPr/>
        </p:nvSpPr>
        <p:spPr>
          <a:xfrm>
            <a:off x="201440" y="3483119"/>
            <a:ext cx="4207690" cy="923330"/>
          </a:xfrm>
          <a:prstGeom prst="rect">
            <a:avLst/>
          </a:prstGeom>
          <a:noFill/>
        </p:spPr>
        <p:txBody>
          <a:bodyPr wrap="none" rtlCol="0">
            <a:spAutoFit/>
          </a:bodyPr>
          <a:lstStyle/>
          <a:p>
            <a:r>
              <a:rPr lang="fr-FR" u="sng" dirty="0">
                <a:solidFill>
                  <a:srgbClr val="FFFF00"/>
                </a:solidFill>
              </a:rPr>
              <a:t>Le système préconisé : </a:t>
            </a:r>
          </a:p>
          <a:p>
            <a:r>
              <a:rPr lang="fr-FR" dirty="0"/>
              <a:t>1</a:t>
            </a:r>
            <a:r>
              <a:rPr lang="en-GB" b="1" dirty="0">
                <a:solidFill>
                  <a:srgbClr val="000000"/>
                </a:solidFill>
                <a:latin typeface="Times New Roman" charset="0"/>
                <a:ea typeface="ÇlÇr ñæí©" charset="0"/>
                <a:sym typeface="Symbol" charset="0"/>
              </a:rPr>
              <a:t>	</a:t>
            </a:r>
            <a:r>
              <a:rPr lang="fr-FR" dirty="0"/>
              <a:t> 2</a:t>
            </a:r>
            <a:r>
              <a:rPr lang="en-GB" b="1" dirty="0">
                <a:solidFill>
                  <a:srgbClr val="FF0000"/>
                </a:solidFill>
                <a:latin typeface="Times New Roman" charset="0"/>
                <a:ea typeface="ÇlÇr ñæí©" charset="0"/>
                <a:sym typeface="Symbol" charset="0"/>
              </a:rPr>
              <a:t> </a:t>
            </a:r>
            <a:r>
              <a:rPr lang="fr-FR" dirty="0"/>
              <a:t>: les Majeures</a:t>
            </a:r>
          </a:p>
          <a:p>
            <a:r>
              <a:rPr lang="fr-FR" dirty="0"/>
              <a:t>	 2SA</a:t>
            </a:r>
            <a:r>
              <a:rPr lang="en-GB" b="1" dirty="0">
                <a:solidFill>
                  <a:srgbClr val="FF0000"/>
                </a:solidFill>
                <a:latin typeface="Times New Roman" charset="0"/>
                <a:ea typeface="ÇlÇr ñæí©" charset="0"/>
                <a:sym typeface="Symbol" charset="0"/>
              </a:rPr>
              <a:t> </a:t>
            </a:r>
            <a:r>
              <a:rPr lang="fr-FR" dirty="0"/>
              <a:t>: les Cœurs et les Carreaux</a:t>
            </a:r>
          </a:p>
        </p:txBody>
      </p:sp>
      <p:sp>
        <p:nvSpPr>
          <p:cNvPr id="10" name="ZoneTexte 9">
            <a:extLst>
              <a:ext uri="{FF2B5EF4-FFF2-40B4-BE49-F238E27FC236}">
                <a16:creationId xmlns:a16="http://schemas.microsoft.com/office/drawing/2014/main" id="{48F242DD-EB2E-DD4E-977F-08612473A6E0}"/>
              </a:ext>
            </a:extLst>
          </p:cNvPr>
          <p:cNvSpPr txBox="1"/>
          <p:nvPr/>
        </p:nvSpPr>
        <p:spPr>
          <a:xfrm>
            <a:off x="4763990" y="3483119"/>
            <a:ext cx="4168834" cy="1200329"/>
          </a:xfrm>
          <a:prstGeom prst="rect">
            <a:avLst/>
          </a:prstGeom>
          <a:noFill/>
        </p:spPr>
        <p:txBody>
          <a:bodyPr wrap="none" rtlCol="0">
            <a:spAutoFit/>
          </a:bodyPr>
          <a:lstStyle/>
          <a:p>
            <a:r>
              <a:rPr lang="fr-FR" u="sng" dirty="0">
                <a:solidFill>
                  <a:srgbClr val="FFFF00"/>
                </a:solidFill>
              </a:rPr>
              <a:t>Le système préconisé : </a:t>
            </a:r>
          </a:p>
          <a:p>
            <a:r>
              <a:rPr lang="fr-FR" dirty="0"/>
              <a:t>1</a:t>
            </a:r>
            <a:r>
              <a:rPr lang="en-GB" b="1" dirty="0">
                <a:solidFill>
                  <a:srgbClr val="000000"/>
                </a:solidFill>
                <a:sym typeface="Symbol"/>
              </a:rPr>
              <a:t> </a:t>
            </a:r>
            <a:r>
              <a:rPr lang="en-GB" b="1" dirty="0">
                <a:solidFill>
                  <a:srgbClr val="000000"/>
                </a:solidFill>
                <a:latin typeface="Times New Roman" charset="0"/>
                <a:ea typeface="ÇlÇr ñæí©" charset="0"/>
                <a:sym typeface="Symbol" charset="0"/>
              </a:rPr>
              <a:t>	</a:t>
            </a:r>
            <a:r>
              <a:rPr lang="fr-FR" dirty="0"/>
              <a:t> 2</a:t>
            </a:r>
            <a:r>
              <a:rPr lang="en-GB" b="1" dirty="0">
                <a:solidFill>
                  <a:srgbClr val="000000"/>
                </a:solidFill>
                <a:sym typeface="Symbol"/>
              </a:rPr>
              <a:t></a:t>
            </a:r>
            <a:r>
              <a:rPr lang="en-GB" b="1" dirty="0">
                <a:solidFill>
                  <a:srgbClr val="FF0000"/>
                </a:solidFill>
                <a:latin typeface="Times New Roman" charset="0"/>
                <a:ea typeface="ÇlÇr ñæí©" charset="0"/>
                <a:sym typeface="Symbol" charset="0"/>
              </a:rPr>
              <a:t> </a:t>
            </a:r>
            <a:r>
              <a:rPr lang="fr-FR" dirty="0"/>
              <a:t>: Les Cœurs et les Trèfles</a:t>
            </a:r>
          </a:p>
          <a:p>
            <a:r>
              <a:rPr lang="fr-FR" dirty="0"/>
              <a:t>	 2SA</a:t>
            </a:r>
            <a:r>
              <a:rPr lang="en-GB" b="1" dirty="0">
                <a:solidFill>
                  <a:srgbClr val="FF0000"/>
                </a:solidFill>
                <a:latin typeface="Times New Roman" charset="0"/>
                <a:ea typeface="ÇlÇr ñæí©" charset="0"/>
                <a:sym typeface="Symbol" charset="0"/>
              </a:rPr>
              <a:t> </a:t>
            </a:r>
            <a:r>
              <a:rPr lang="fr-FR" dirty="0"/>
              <a:t>: les Mineures</a:t>
            </a:r>
          </a:p>
          <a:p>
            <a:r>
              <a:rPr lang="fr-FR" dirty="0"/>
              <a:t>	 3</a:t>
            </a:r>
            <a:r>
              <a:rPr lang="en-GB" b="1" dirty="0">
                <a:solidFill>
                  <a:srgbClr val="000000"/>
                </a:solidFill>
                <a:latin typeface="Times New Roman" charset="0"/>
                <a:ea typeface="ÇlÇr ñæí©" charset="0"/>
                <a:sym typeface="Symbol" charset="0"/>
              </a:rPr>
              <a:t> </a:t>
            </a:r>
            <a:r>
              <a:rPr lang="fr-FR" dirty="0"/>
              <a:t>: Les Cœurs et les Carreaux</a:t>
            </a:r>
          </a:p>
        </p:txBody>
      </p:sp>
      <p:sp>
        <p:nvSpPr>
          <p:cNvPr id="6" name="ZoneTexte 5">
            <a:extLst>
              <a:ext uri="{FF2B5EF4-FFF2-40B4-BE49-F238E27FC236}">
                <a16:creationId xmlns:a16="http://schemas.microsoft.com/office/drawing/2014/main" id="{71591A31-98C5-AD47-899B-3873C0E1B09F}"/>
              </a:ext>
            </a:extLst>
          </p:cNvPr>
          <p:cNvSpPr txBox="1"/>
          <p:nvPr/>
        </p:nvSpPr>
        <p:spPr>
          <a:xfrm>
            <a:off x="1864428" y="6006758"/>
            <a:ext cx="5534720" cy="369332"/>
          </a:xfrm>
          <a:prstGeom prst="rect">
            <a:avLst/>
          </a:prstGeom>
          <a:noFill/>
        </p:spPr>
        <p:txBody>
          <a:bodyPr wrap="none" rtlCol="0">
            <a:spAutoFit/>
          </a:bodyPr>
          <a:lstStyle/>
          <a:p>
            <a:r>
              <a:rPr lang="fr-FR" b="1" dirty="0">
                <a:solidFill>
                  <a:srgbClr val="FFFF00"/>
                </a:solidFill>
              </a:rPr>
              <a:t>Attention : une intervention bicolore est illimitée</a:t>
            </a:r>
          </a:p>
        </p:txBody>
      </p:sp>
    </p:spTree>
    <p:extLst>
      <p:ext uri="{BB962C8B-B14F-4D97-AF65-F5344CB8AC3E}">
        <p14:creationId xmlns:p14="http://schemas.microsoft.com/office/powerpoint/2010/main" val="11309576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955703" y="90714"/>
            <a:ext cx="879868" cy="369332"/>
          </a:xfrm>
          <a:prstGeom prst="rect">
            <a:avLst/>
          </a:prstGeom>
        </p:spPr>
        <p:txBody>
          <a:bodyPr wrap="none">
            <a:spAutoFit/>
          </a:bodyPr>
          <a:lstStyle/>
          <a:p>
            <a:r>
              <a:rPr lang="fr-FR" b="1" dirty="0">
                <a:solidFill>
                  <a:schemeClr val="bg1"/>
                </a:solidFill>
                <a:sym typeface="Symbol"/>
              </a:rPr>
              <a:t></a:t>
            </a:r>
            <a:r>
              <a:rPr lang="fr-FR" b="1" dirty="0">
                <a:solidFill>
                  <a:srgbClr val="FF0000"/>
                </a:solidFill>
                <a:sym typeface="Symbol"/>
              </a:rPr>
              <a:t></a:t>
            </a:r>
            <a:r>
              <a:rPr lang="fr-FR" b="1" dirty="0">
                <a:solidFill>
                  <a:srgbClr val="000000"/>
                </a:solidFill>
                <a:sym typeface="Symbol"/>
              </a:rPr>
              <a:t></a:t>
            </a:r>
            <a:endParaRPr lang="fr-FR" dirty="0">
              <a:solidFill>
                <a:srgbClr val="000000"/>
              </a:solidFill>
            </a:endParaRPr>
          </a:p>
        </p:txBody>
      </p:sp>
      <p:sp>
        <p:nvSpPr>
          <p:cNvPr id="5" name="ZoneTexte 4"/>
          <p:cNvSpPr txBox="1"/>
          <p:nvPr/>
        </p:nvSpPr>
        <p:spPr>
          <a:xfrm>
            <a:off x="0" y="6304897"/>
            <a:ext cx="1864428" cy="461665"/>
          </a:xfrm>
          <a:prstGeom prst="rect">
            <a:avLst/>
          </a:prstGeom>
          <a:noFill/>
        </p:spPr>
        <p:txBody>
          <a:bodyPr wrap="none" rtlCol="0">
            <a:spAutoFit/>
          </a:bodyPr>
          <a:lstStyle/>
          <a:p>
            <a:r>
              <a:rPr lang="fr-FR" sz="2400" dirty="0">
                <a:solidFill>
                  <a:schemeClr val="tx2">
                    <a:lumMod val="75000"/>
                  </a:schemeClr>
                </a:solidFill>
                <a:latin typeface="Apple Chancery"/>
                <a:cs typeface="Apple Chancery"/>
              </a:rPr>
              <a:t>Bridge ENS</a:t>
            </a:r>
          </a:p>
        </p:txBody>
      </p:sp>
      <p:sp>
        <p:nvSpPr>
          <p:cNvPr id="2" name="Espace réservé du numéro de diapositive 1">
            <a:extLst>
              <a:ext uri="{FF2B5EF4-FFF2-40B4-BE49-F238E27FC236}">
                <a16:creationId xmlns:a16="http://schemas.microsoft.com/office/drawing/2014/main" id="{6DA18260-05AA-8547-BC73-C04ADBAAFBBE}"/>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15</a:t>
            </a:fld>
            <a:endParaRPr kumimoji="0" lang="en-US"/>
          </a:p>
        </p:txBody>
      </p:sp>
      <p:sp>
        <p:nvSpPr>
          <p:cNvPr id="18" name="ZoneTexte 17">
            <a:extLst>
              <a:ext uri="{FF2B5EF4-FFF2-40B4-BE49-F238E27FC236}">
                <a16:creationId xmlns:a16="http://schemas.microsoft.com/office/drawing/2014/main" id="{4AEB062F-E54D-B046-BC3C-B7576C0268E3}"/>
              </a:ext>
            </a:extLst>
          </p:cNvPr>
          <p:cNvSpPr txBox="1"/>
          <p:nvPr/>
        </p:nvSpPr>
        <p:spPr>
          <a:xfrm>
            <a:off x="3741384" y="6376090"/>
            <a:ext cx="1105880" cy="369332"/>
          </a:xfrm>
          <a:prstGeom prst="rect">
            <a:avLst/>
          </a:prstGeom>
          <a:noFill/>
        </p:spPr>
        <p:txBody>
          <a:bodyPr wrap="none" rtlCol="0">
            <a:spAutoFit/>
          </a:bodyPr>
          <a:lstStyle/>
          <a:p>
            <a:r>
              <a:rPr lang="fr-FR" dirty="0"/>
              <a:t>Séance 12</a:t>
            </a:r>
          </a:p>
        </p:txBody>
      </p:sp>
      <p:sp>
        <p:nvSpPr>
          <p:cNvPr id="7" name="Titre 2">
            <a:extLst>
              <a:ext uri="{FF2B5EF4-FFF2-40B4-BE49-F238E27FC236}">
                <a16:creationId xmlns:a16="http://schemas.microsoft.com/office/drawing/2014/main" id="{59A3A167-6B44-EA40-A4A7-8BFCD6CE30C7}"/>
              </a:ext>
            </a:extLst>
          </p:cNvPr>
          <p:cNvSpPr txBox="1">
            <a:spLocks/>
          </p:cNvSpPr>
          <p:nvPr/>
        </p:nvSpPr>
        <p:spPr>
          <a:xfrm>
            <a:off x="201440" y="-235226"/>
            <a:ext cx="8818735" cy="1219200"/>
          </a:xfrm>
          <a:prstGeom prst="rect">
            <a:avLst/>
          </a:prstGeom>
          <a:ln w="6350" cap="rnd">
            <a:noFill/>
          </a:ln>
        </p:spPr>
        <p:txBody>
          <a:bodyPr vert="horz" rtlCol="0" anchor="b" anchorCtr="0">
            <a:normAutofit/>
          </a:bodyPr>
          <a:lst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a:lstStyle>
          <a:p>
            <a:r>
              <a:rPr lang="fr-FR" dirty="0"/>
              <a:t>Les interventions</a:t>
            </a:r>
            <a:r>
              <a:rPr lang="fr-FR" sz="2400" dirty="0"/>
              <a:t>(exercices)</a:t>
            </a:r>
            <a:endParaRPr lang="fr-FR" dirty="0"/>
          </a:p>
        </p:txBody>
      </p:sp>
      <p:sp>
        <p:nvSpPr>
          <p:cNvPr id="8" name="ZoneTexte 7">
            <a:extLst>
              <a:ext uri="{FF2B5EF4-FFF2-40B4-BE49-F238E27FC236}">
                <a16:creationId xmlns:a16="http://schemas.microsoft.com/office/drawing/2014/main" id="{272052E5-7959-784D-A5DE-70DE40D32E65}"/>
              </a:ext>
            </a:extLst>
          </p:cNvPr>
          <p:cNvSpPr txBox="1"/>
          <p:nvPr/>
        </p:nvSpPr>
        <p:spPr>
          <a:xfrm>
            <a:off x="201440" y="1067902"/>
            <a:ext cx="2961645" cy="369332"/>
          </a:xfrm>
          <a:prstGeom prst="rect">
            <a:avLst/>
          </a:prstGeom>
          <a:noFill/>
        </p:spPr>
        <p:txBody>
          <a:bodyPr wrap="none" rtlCol="0">
            <a:spAutoFit/>
          </a:bodyPr>
          <a:lstStyle/>
          <a:p>
            <a:r>
              <a:rPr lang="fr-FR" u="sng" dirty="0">
                <a:solidFill>
                  <a:srgbClr val="FFFF00"/>
                </a:solidFill>
              </a:rPr>
              <a:t>Voyons quelques Exemples :</a:t>
            </a:r>
          </a:p>
        </p:txBody>
      </p:sp>
      <p:sp>
        <p:nvSpPr>
          <p:cNvPr id="9" name="Rectangle 8">
            <a:extLst>
              <a:ext uri="{FF2B5EF4-FFF2-40B4-BE49-F238E27FC236}">
                <a16:creationId xmlns:a16="http://schemas.microsoft.com/office/drawing/2014/main" id="{20172E61-42F7-0140-8CAD-F946911E5A17}"/>
              </a:ext>
            </a:extLst>
          </p:cNvPr>
          <p:cNvSpPr/>
          <p:nvPr/>
        </p:nvSpPr>
        <p:spPr>
          <a:xfrm>
            <a:off x="133723" y="1700756"/>
            <a:ext cx="3607661" cy="646331"/>
          </a:xfrm>
          <a:prstGeom prst="rect">
            <a:avLst/>
          </a:prstGeom>
        </p:spPr>
        <p:txBody>
          <a:bodyPr wrap="square">
            <a:spAutoFit/>
          </a:bodyPr>
          <a:lstStyle/>
          <a:p>
            <a:r>
              <a:rPr lang="fr-FR" dirty="0">
                <a:solidFill>
                  <a:srgbClr val="92D050"/>
                </a:solidFill>
              </a:rPr>
              <a:t>Sud	</a:t>
            </a:r>
            <a:r>
              <a:rPr lang="fr-FR" dirty="0">
                <a:solidFill>
                  <a:srgbClr val="FF0000"/>
                </a:solidFill>
              </a:rPr>
              <a:t>Ouest	</a:t>
            </a:r>
            <a:r>
              <a:rPr lang="fr-FR" dirty="0">
                <a:solidFill>
                  <a:srgbClr val="92D050"/>
                </a:solidFill>
              </a:rPr>
              <a:t>Nord	</a:t>
            </a:r>
            <a:r>
              <a:rPr lang="fr-FR" dirty="0">
                <a:solidFill>
                  <a:srgbClr val="FF0000"/>
                </a:solidFill>
              </a:rPr>
              <a:t>Est</a:t>
            </a:r>
          </a:p>
          <a:p>
            <a:r>
              <a:rPr lang="fr-FR" dirty="0"/>
              <a:t>1</a:t>
            </a:r>
            <a:r>
              <a:rPr lang="en-GB" b="1" dirty="0">
                <a:solidFill>
                  <a:srgbClr val="000000"/>
                </a:solidFill>
                <a:latin typeface="Times New Roman" charset="0"/>
                <a:ea typeface="ÇlÇr ñæí©" charset="0"/>
                <a:sym typeface="Symbol" charset="0"/>
              </a:rPr>
              <a:t></a:t>
            </a:r>
            <a:r>
              <a:rPr lang="fr-FR" b="1" dirty="0">
                <a:solidFill>
                  <a:schemeClr val="bg1"/>
                </a:solidFill>
                <a:sym typeface="Symbol"/>
              </a:rPr>
              <a:t>     	 </a:t>
            </a:r>
            <a:r>
              <a:rPr lang="fr-FR" b="1" dirty="0">
                <a:sym typeface="Symbol"/>
              </a:rPr>
              <a:t>?</a:t>
            </a:r>
            <a:r>
              <a:rPr lang="en-GB" b="1" dirty="0">
                <a:solidFill>
                  <a:srgbClr val="FF0000"/>
                </a:solidFill>
                <a:latin typeface="Times New Roman" charset="0"/>
                <a:ea typeface="ÇlÇr ñæí©" charset="0"/>
                <a:sym typeface="Symbol" charset="0"/>
              </a:rPr>
              <a:t>	</a:t>
            </a:r>
            <a:r>
              <a:rPr lang="fr-FR" b="1" dirty="0">
                <a:solidFill>
                  <a:schemeClr val="bg1"/>
                </a:solidFill>
                <a:sym typeface="Symbol"/>
              </a:rPr>
              <a:t>	</a:t>
            </a:r>
            <a:endParaRPr lang="fr-FR" dirty="0"/>
          </a:p>
        </p:txBody>
      </p:sp>
      <p:sp>
        <p:nvSpPr>
          <p:cNvPr id="10" name="Rectangle 9">
            <a:extLst>
              <a:ext uri="{FF2B5EF4-FFF2-40B4-BE49-F238E27FC236}">
                <a16:creationId xmlns:a16="http://schemas.microsoft.com/office/drawing/2014/main" id="{7F43C3BA-53E1-5B4A-BEB4-FDA1A5D4098A}"/>
              </a:ext>
            </a:extLst>
          </p:cNvPr>
          <p:cNvSpPr/>
          <p:nvPr/>
        </p:nvSpPr>
        <p:spPr>
          <a:xfrm>
            <a:off x="201440" y="3967230"/>
            <a:ext cx="3607661" cy="646331"/>
          </a:xfrm>
          <a:prstGeom prst="rect">
            <a:avLst/>
          </a:prstGeom>
        </p:spPr>
        <p:txBody>
          <a:bodyPr wrap="square">
            <a:spAutoFit/>
          </a:bodyPr>
          <a:lstStyle/>
          <a:p>
            <a:r>
              <a:rPr lang="fr-FR" dirty="0">
                <a:solidFill>
                  <a:srgbClr val="FF0000"/>
                </a:solidFill>
              </a:rPr>
              <a:t>Sud</a:t>
            </a:r>
            <a:r>
              <a:rPr lang="fr-FR" dirty="0">
                <a:solidFill>
                  <a:srgbClr val="92D050"/>
                </a:solidFill>
              </a:rPr>
              <a:t>	Ouest</a:t>
            </a:r>
            <a:r>
              <a:rPr lang="fr-FR" dirty="0">
                <a:solidFill>
                  <a:srgbClr val="FF0000"/>
                </a:solidFill>
              </a:rPr>
              <a:t>	Nord</a:t>
            </a:r>
            <a:r>
              <a:rPr lang="fr-FR" dirty="0">
                <a:solidFill>
                  <a:srgbClr val="92D050"/>
                </a:solidFill>
              </a:rPr>
              <a:t>	Est</a:t>
            </a:r>
          </a:p>
          <a:p>
            <a:r>
              <a:rPr lang="fr-FR" dirty="0"/>
              <a:t>1</a:t>
            </a:r>
            <a:r>
              <a:rPr lang="en-GB" b="1" dirty="0">
                <a:solidFill>
                  <a:srgbClr val="000000"/>
                </a:solidFill>
                <a:sym typeface="Symbol"/>
              </a:rPr>
              <a:t></a:t>
            </a:r>
            <a:r>
              <a:rPr lang="fr-FR" b="1" dirty="0">
                <a:solidFill>
                  <a:schemeClr val="bg1"/>
                </a:solidFill>
                <a:sym typeface="Symbol"/>
              </a:rPr>
              <a:t>     	 </a:t>
            </a:r>
            <a:r>
              <a:rPr lang="fr-FR" b="1" dirty="0">
                <a:sym typeface="Symbol"/>
              </a:rPr>
              <a:t>?</a:t>
            </a:r>
            <a:r>
              <a:rPr lang="en-GB" b="1" dirty="0">
                <a:solidFill>
                  <a:srgbClr val="FF0000"/>
                </a:solidFill>
                <a:latin typeface="Times New Roman" charset="0"/>
                <a:ea typeface="ÇlÇr ñæí©" charset="0"/>
                <a:sym typeface="Symbol" charset="0"/>
              </a:rPr>
              <a:t>	</a:t>
            </a:r>
            <a:r>
              <a:rPr lang="fr-FR" b="1" dirty="0">
                <a:solidFill>
                  <a:schemeClr val="bg1"/>
                </a:solidFill>
                <a:sym typeface="Symbol"/>
              </a:rPr>
              <a:t>	</a:t>
            </a:r>
            <a:endParaRPr lang="fr-FR" dirty="0"/>
          </a:p>
        </p:txBody>
      </p:sp>
      <p:sp>
        <p:nvSpPr>
          <p:cNvPr id="11" name="Text Box 1">
            <a:extLst>
              <a:ext uri="{FF2B5EF4-FFF2-40B4-BE49-F238E27FC236}">
                <a16:creationId xmlns:a16="http://schemas.microsoft.com/office/drawing/2014/main" id="{31202B8B-38E4-D445-BC67-EB3507C3A09A}"/>
              </a:ext>
            </a:extLst>
          </p:cNvPr>
          <p:cNvSpPr txBox="1">
            <a:spLocks noChangeArrowheads="1"/>
          </p:cNvSpPr>
          <p:nvPr/>
        </p:nvSpPr>
        <p:spPr bwMode="auto">
          <a:xfrm>
            <a:off x="133723" y="2553522"/>
            <a:ext cx="914400"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A</a:t>
            </a:r>
            <a:r>
              <a:rPr kumimoji="0" lang="en-GB" sz="1100" b="0" i="0" u="none" strike="noStrike" cap="none" normalizeH="0" baseline="0" dirty="0">
                <a:ln>
                  <a:noFill/>
                </a:ln>
                <a:solidFill>
                  <a:srgbClr val="000000"/>
                </a:solidFill>
                <a:effectLst/>
                <a:latin typeface="Arial" charset="0"/>
                <a:ea typeface="ÇlÇr ñæí©" charset="0"/>
              </a:rPr>
              <a:t>D742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4</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AX987</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V2</a:t>
            </a:r>
            <a:endParaRPr kumimoji="0" lang="fr-FR" sz="2400" b="0" i="0" u="none" strike="noStrike" cap="none" normalizeH="0" baseline="0" dirty="0">
              <a:ln>
                <a:noFill/>
              </a:ln>
              <a:solidFill>
                <a:srgbClr val="000000"/>
              </a:solidFill>
              <a:effectLst/>
              <a:latin typeface="Arial" charset="0"/>
            </a:endParaRPr>
          </a:p>
        </p:txBody>
      </p:sp>
      <p:sp>
        <p:nvSpPr>
          <p:cNvPr id="12" name="Text Box 1">
            <a:extLst>
              <a:ext uri="{FF2B5EF4-FFF2-40B4-BE49-F238E27FC236}">
                <a16:creationId xmlns:a16="http://schemas.microsoft.com/office/drawing/2014/main" id="{C701CDFB-8192-C044-ADBF-CD8741CE0F6D}"/>
              </a:ext>
            </a:extLst>
          </p:cNvPr>
          <p:cNvSpPr txBox="1">
            <a:spLocks noChangeArrowheads="1"/>
          </p:cNvSpPr>
          <p:nvPr/>
        </p:nvSpPr>
        <p:spPr bwMode="auto">
          <a:xfrm>
            <a:off x="1571931" y="2553522"/>
            <a:ext cx="914400"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AVX92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V9872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X9</a:t>
            </a:r>
            <a:endParaRPr kumimoji="0" lang="fr-FR" sz="2400" b="0" i="0" u="none" strike="noStrike" cap="none" normalizeH="0" baseline="0" dirty="0">
              <a:ln>
                <a:noFill/>
              </a:ln>
              <a:solidFill>
                <a:srgbClr val="000000"/>
              </a:solidFill>
              <a:effectLst/>
              <a:latin typeface="Arial" charset="0"/>
            </a:endParaRPr>
          </a:p>
        </p:txBody>
      </p:sp>
      <p:sp>
        <p:nvSpPr>
          <p:cNvPr id="13" name="Text Box 1">
            <a:extLst>
              <a:ext uri="{FF2B5EF4-FFF2-40B4-BE49-F238E27FC236}">
                <a16:creationId xmlns:a16="http://schemas.microsoft.com/office/drawing/2014/main" id="{4D000A3F-9C4E-AE45-8A8C-DDAF9CC3F013}"/>
              </a:ext>
            </a:extLst>
          </p:cNvPr>
          <p:cNvSpPr txBox="1">
            <a:spLocks noChangeArrowheads="1"/>
          </p:cNvSpPr>
          <p:nvPr/>
        </p:nvSpPr>
        <p:spPr bwMode="auto">
          <a:xfrm>
            <a:off x="3023783" y="2553522"/>
            <a:ext cx="996837"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A6</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RDX32</a:t>
            </a:r>
          </a:p>
          <a:p>
            <a:pPr lvl="0"/>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AVX92</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7</a:t>
            </a:r>
            <a:endParaRPr kumimoji="0" lang="fr-FR" sz="2400" b="0" i="0" u="none" strike="noStrike" cap="none" normalizeH="0" baseline="0" dirty="0">
              <a:ln>
                <a:noFill/>
              </a:ln>
              <a:solidFill>
                <a:srgbClr val="000000"/>
              </a:solidFill>
              <a:effectLst/>
              <a:latin typeface="Arial" charset="0"/>
            </a:endParaRPr>
          </a:p>
        </p:txBody>
      </p:sp>
      <p:sp>
        <p:nvSpPr>
          <p:cNvPr id="14" name="Text Box 1">
            <a:extLst>
              <a:ext uri="{FF2B5EF4-FFF2-40B4-BE49-F238E27FC236}">
                <a16:creationId xmlns:a16="http://schemas.microsoft.com/office/drawing/2014/main" id="{6DB371CE-FF56-5249-84D3-F8FD6474B4F4}"/>
              </a:ext>
            </a:extLst>
          </p:cNvPr>
          <p:cNvSpPr txBox="1">
            <a:spLocks noChangeArrowheads="1"/>
          </p:cNvSpPr>
          <p:nvPr/>
        </p:nvSpPr>
        <p:spPr bwMode="auto">
          <a:xfrm>
            <a:off x="4475637" y="2545114"/>
            <a:ext cx="914400"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RX92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ADV432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D8</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lang="en-GB" sz="1100" dirty="0">
                <a:solidFill>
                  <a:srgbClr val="000000"/>
                </a:solidFill>
                <a:ea typeface="ÇlÇr ñæí©" charset="0"/>
              </a:rPr>
              <a:t>A</a:t>
            </a:r>
            <a:endParaRPr kumimoji="0" lang="fr-FR" sz="2400" b="0" i="0" u="none" strike="noStrike" cap="none" normalizeH="0" baseline="0" dirty="0">
              <a:ln>
                <a:noFill/>
              </a:ln>
              <a:solidFill>
                <a:srgbClr val="000000"/>
              </a:solidFill>
              <a:effectLst/>
              <a:latin typeface="Arial" charset="0"/>
            </a:endParaRPr>
          </a:p>
        </p:txBody>
      </p:sp>
      <p:sp>
        <p:nvSpPr>
          <p:cNvPr id="15" name="Text Box 1">
            <a:extLst>
              <a:ext uri="{FF2B5EF4-FFF2-40B4-BE49-F238E27FC236}">
                <a16:creationId xmlns:a16="http://schemas.microsoft.com/office/drawing/2014/main" id="{661D6133-CA69-6D4A-9385-D38C42B7D051}"/>
              </a:ext>
            </a:extLst>
          </p:cNvPr>
          <p:cNvSpPr txBox="1">
            <a:spLocks noChangeArrowheads="1"/>
          </p:cNvSpPr>
          <p:nvPr/>
        </p:nvSpPr>
        <p:spPr bwMode="auto">
          <a:xfrm>
            <a:off x="5927490" y="2536706"/>
            <a:ext cx="914400"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932</a:t>
            </a:r>
            <a:endParaRPr kumimoji="0" lang="en-GB" sz="1100" b="0" i="0" u="none" strike="noStrike" cap="none" normalizeH="0" baseline="0" dirty="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ARV42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lang="en-GB" sz="1100" dirty="0">
                <a:solidFill>
                  <a:srgbClr val="FF0000"/>
                </a:solidFill>
                <a:latin typeface="Cambria" charset="0"/>
                <a:ea typeface="ÇlÇr ñæí©" charset="0"/>
              </a:rPr>
              <a:t>-</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ARVX9</a:t>
            </a:r>
            <a:endParaRPr kumimoji="0" lang="fr-FR" sz="2400" b="0" i="0" u="none" strike="noStrike" cap="none" normalizeH="0" baseline="0" dirty="0">
              <a:ln>
                <a:noFill/>
              </a:ln>
              <a:solidFill>
                <a:srgbClr val="000000"/>
              </a:solidFill>
              <a:effectLst/>
              <a:latin typeface="Arial" charset="0"/>
            </a:endParaRPr>
          </a:p>
        </p:txBody>
      </p:sp>
      <p:sp>
        <p:nvSpPr>
          <p:cNvPr id="16" name="Text Box 1">
            <a:extLst>
              <a:ext uri="{FF2B5EF4-FFF2-40B4-BE49-F238E27FC236}">
                <a16:creationId xmlns:a16="http://schemas.microsoft.com/office/drawing/2014/main" id="{7D083C4C-654B-E542-ADDF-A1717D7EFD2C}"/>
              </a:ext>
            </a:extLst>
          </p:cNvPr>
          <p:cNvSpPr txBox="1">
            <a:spLocks noChangeArrowheads="1"/>
          </p:cNvSpPr>
          <p:nvPr/>
        </p:nvSpPr>
        <p:spPr bwMode="auto">
          <a:xfrm>
            <a:off x="7296906" y="2535555"/>
            <a:ext cx="1029503"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V</a:t>
            </a:r>
            <a:r>
              <a:rPr kumimoji="0" lang="en-GB" sz="1100" b="0" i="0" u="none" strike="noStrike" cap="none" normalizeH="0" baseline="0" dirty="0">
                <a:ln>
                  <a:noFill/>
                </a:ln>
                <a:solidFill>
                  <a:srgbClr val="000000"/>
                </a:solidFill>
                <a:effectLst/>
                <a:latin typeface="Arial" charset="0"/>
                <a:ea typeface="ÇlÇr ñæí©" charset="0"/>
              </a:rPr>
              <a:t>9743</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ADX</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ADV98</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endParaRPr kumimoji="0" lang="fr-FR" sz="2400" b="0" i="0" u="none" strike="noStrike" cap="none" normalizeH="0" baseline="0" dirty="0">
              <a:ln>
                <a:noFill/>
              </a:ln>
              <a:solidFill>
                <a:srgbClr val="000000"/>
              </a:solidFill>
              <a:effectLst/>
              <a:latin typeface="Arial" charset="0"/>
            </a:endParaRPr>
          </a:p>
        </p:txBody>
      </p:sp>
      <p:sp>
        <p:nvSpPr>
          <p:cNvPr id="17" name="ZoneTexte 16">
            <a:extLst>
              <a:ext uri="{FF2B5EF4-FFF2-40B4-BE49-F238E27FC236}">
                <a16:creationId xmlns:a16="http://schemas.microsoft.com/office/drawing/2014/main" id="{EC422A70-CC45-BA45-A90F-5FCBCABE0C63}"/>
              </a:ext>
            </a:extLst>
          </p:cNvPr>
          <p:cNvSpPr txBox="1"/>
          <p:nvPr/>
        </p:nvSpPr>
        <p:spPr>
          <a:xfrm>
            <a:off x="351114" y="3461115"/>
            <a:ext cx="429926" cy="369332"/>
          </a:xfrm>
          <a:prstGeom prst="rect">
            <a:avLst/>
          </a:prstGeom>
          <a:noFill/>
        </p:spPr>
        <p:txBody>
          <a:bodyPr wrap="none" rtlCol="0">
            <a:spAutoFit/>
          </a:bodyPr>
          <a:lstStyle/>
          <a:p>
            <a:r>
              <a:rPr lang="fr-FR" dirty="0"/>
              <a:t>1</a:t>
            </a:r>
            <a:r>
              <a:rPr lang="en-GB" b="1" dirty="0">
                <a:solidFill>
                  <a:srgbClr val="000000"/>
                </a:solidFill>
                <a:sym typeface="Symbol"/>
              </a:rPr>
              <a:t></a:t>
            </a:r>
            <a:endParaRPr lang="fr-FR" dirty="0"/>
          </a:p>
        </p:txBody>
      </p:sp>
      <p:sp>
        <p:nvSpPr>
          <p:cNvPr id="19" name="ZoneTexte 18">
            <a:extLst>
              <a:ext uri="{FF2B5EF4-FFF2-40B4-BE49-F238E27FC236}">
                <a16:creationId xmlns:a16="http://schemas.microsoft.com/office/drawing/2014/main" id="{9EC6EC69-E1AB-4441-806F-5C50AEAB8FD8}"/>
              </a:ext>
            </a:extLst>
          </p:cNvPr>
          <p:cNvSpPr txBox="1"/>
          <p:nvPr/>
        </p:nvSpPr>
        <p:spPr>
          <a:xfrm>
            <a:off x="1565427" y="3444872"/>
            <a:ext cx="723660" cy="369332"/>
          </a:xfrm>
          <a:prstGeom prst="rect">
            <a:avLst/>
          </a:prstGeom>
          <a:noFill/>
        </p:spPr>
        <p:txBody>
          <a:bodyPr wrap="none" rtlCol="0">
            <a:spAutoFit/>
          </a:bodyPr>
          <a:lstStyle/>
          <a:p>
            <a:r>
              <a:rPr lang="fr-FR" dirty="0"/>
              <a:t>Passe</a:t>
            </a:r>
          </a:p>
        </p:txBody>
      </p:sp>
      <p:sp>
        <p:nvSpPr>
          <p:cNvPr id="21" name="ZoneTexte 20">
            <a:extLst>
              <a:ext uri="{FF2B5EF4-FFF2-40B4-BE49-F238E27FC236}">
                <a16:creationId xmlns:a16="http://schemas.microsoft.com/office/drawing/2014/main" id="{8CDC423E-6A2F-9441-8AA3-A4A63DDB02AB}"/>
              </a:ext>
            </a:extLst>
          </p:cNvPr>
          <p:cNvSpPr txBox="1"/>
          <p:nvPr/>
        </p:nvSpPr>
        <p:spPr>
          <a:xfrm>
            <a:off x="3311098" y="3461115"/>
            <a:ext cx="569387" cy="369332"/>
          </a:xfrm>
          <a:prstGeom prst="rect">
            <a:avLst/>
          </a:prstGeom>
          <a:noFill/>
        </p:spPr>
        <p:txBody>
          <a:bodyPr wrap="none" rtlCol="0">
            <a:spAutoFit/>
          </a:bodyPr>
          <a:lstStyle/>
          <a:p>
            <a:r>
              <a:rPr lang="fr-FR" dirty="0"/>
              <a:t>2SA</a:t>
            </a:r>
          </a:p>
        </p:txBody>
      </p:sp>
      <p:sp>
        <p:nvSpPr>
          <p:cNvPr id="22" name="ZoneTexte 21">
            <a:extLst>
              <a:ext uri="{FF2B5EF4-FFF2-40B4-BE49-F238E27FC236}">
                <a16:creationId xmlns:a16="http://schemas.microsoft.com/office/drawing/2014/main" id="{EF925757-E5B9-0849-8EC1-F124483A05E6}"/>
              </a:ext>
            </a:extLst>
          </p:cNvPr>
          <p:cNvSpPr txBox="1"/>
          <p:nvPr/>
        </p:nvSpPr>
        <p:spPr>
          <a:xfrm>
            <a:off x="4701043" y="3414647"/>
            <a:ext cx="429926" cy="369332"/>
          </a:xfrm>
          <a:prstGeom prst="rect">
            <a:avLst/>
          </a:prstGeom>
          <a:noFill/>
        </p:spPr>
        <p:txBody>
          <a:bodyPr wrap="none" rtlCol="0">
            <a:spAutoFit/>
          </a:bodyPr>
          <a:lstStyle/>
          <a:p>
            <a:r>
              <a:rPr lang="fr-FR" dirty="0"/>
              <a:t>1</a:t>
            </a:r>
            <a:r>
              <a:rPr lang="en-GB" b="1" dirty="0">
                <a:solidFill>
                  <a:srgbClr val="FF0000"/>
                </a:solidFill>
                <a:latin typeface="Times New Roman" charset="0"/>
                <a:ea typeface="ÇlÇr ñæí©" charset="0"/>
                <a:sym typeface="Symbol" charset="0"/>
              </a:rPr>
              <a:t></a:t>
            </a:r>
            <a:endParaRPr lang="fr-FR" dirty="0"/>
          </a:p>
        </p:txBody>
      </p:sp>
      <p:sp>
        <p:nvSpPr>
          <p:cNvPr id="23" name="ZoneTexte 22">
            <a:extLst>
              <a:ext uri="{FF2B5EF4-FFF2-40B4-BE49-F238E27FC236}">
                <a16:creationId xmlns:a16="http://schemas.microsoft.com/office/drawing/2014/main" id="{0FA03FBD-DAB7-EC43-8BD0-E51D8BD41946}"/>
              </a:ext>
            </a:extLst>
          </p:cNvPr>
          <p:cNvSpPr txBox="1"/>
          <p:nvPr/>
        </p:nvSpPr>
        <p:spPr>
          <a:xfrm>
            <a:off x="6121984" y="3453849"/>
            <a:ext cx="429926" cy="369332"/>
          </a:xfrm>
          <a:prstGeom prst="rect">
            <a:avLst/>
          </a:prstGeom>
          <a:noFill/>
        </p:spPr>
        <p:txBody>
          <a:bodyPr wrap="none" rtlCol="0">
            <a:spAutoFit/>
          </a:bodyPr>
          <a:lstStyle/>
          <a:p>
            <a:r>
              <a:rPr lang="fr-FR" dirty="0"/>
              <a:t>1</a:t>
            </a:r>
            <a:r>
              <a:rPr lang="en-GB" b="1" dirty="0">
                <a:solidFill>
                  <a:srgbClr val="FF0000"/>
                </a:solidFill>
                <a:latin typeface="Times New Roman" charset="0"/>
                <a:ea typeface="ÇlÇr ñæí©" charset="0"/>
                <a:sym typeface="Symbol" charset="0"/>
              </a:rPr>
              <a:t></a:t>
            </a:r>
            <a:endParaRPr lang="fr-FR" dirty="0"/>
          </a:p>
        </p:txBody>
      </p:sp>
      <p:sp>
        <p:nvSpPr>
          <p:cNvPr id="24" name="ZoneTexte 23">
            <a:extLst>
              <a:ext uri="{FF2B5EF4-FFF2-40B4-BE49-F238E27FC236}">
                <a16:creationId xmlns:a16="http://schemas.microsoft.com/office/drawing/2014/main" id="{4C9D252C-5F0E-3C41-8BA3-2D4109656F55}"/>
              </a:ext>
            </a:extLst>
          </p:cNvPr>
          <p:cNvSpPr txBox="1"/>
          <p:nvPr/>
        </p:nvSpPr>
        <p:spPr>
          <a:xfrm>
            <a:off x="7542925" y="3444872"/>
            <a:ext cx="429926" cy="369332"/>
          </a:xfrm>
          <a:prstGeom prst="rect">
            <a:avLst/>
          </a:prstGeom>
          <a:noFill/>
        </p:spPr>
        <p:txBody>
          <a:bodyPr wrap="none" rtlCol="0">
            <a:spAutoFit/>
          </a:bodyPr>
          <a:lstStyle/>
          <a:p>
            <a:r>
              <a:rPr lang="fr-FR" dirty="0"/>
              <a:t>1</a:t>
            </a:r>
            <a:r>
              <a:rPr lang="en-GB" b="1" dirty="0">
                <a:solidFill>
                  <a:srgbClr val="000000"/>
                </a:solidFill>
                <a:sym typeface="Symbol"/>
              </a:rPr>
              <a:t></a:t>
            </a:r>
            <a:endParaRPr lang="fr-FR" dirty="0"/>
          </a:p>
        </p:txBody>
      </p:sp>
      <p:sp>
        <p:nvSpPr>
          <p:cNvPr id="25" name="Text Box 1">
            <a:extLst>
              <a:ext uri="{FF2B5EF4-FFF2-40B4-BE49-F238E27FC236}">
                <a16:creationId xmlns:a16="http://schemas.microsoft.com/office/drawing/2014/main" id="{F35AADA0-4F51-3F4D-8CDF-C9C587662605}"/>
              </a:ext>
            </a:extLst>
          </p:cNvPr>
          <p:cNvSpPr txBox="1">
            <a:spLocks noChangeArrowheads="1"/>
          </p:cNvSpPr>
          <p:nvPr/>
        </p:nvSpPr>
        <p:spPr bwMode="auto">
          <a:xfrm>
            <a:off x="126759" y="5056215"/>
            <a:ext cx="914400"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A</a:t>
            </a:r>
            <a:r>
              <a:rPr kumimoji="0" lang="en-GB" sz="1100" b="0" i="0" u="none" strike="noStrike" cap="none" normalizeH="0" baseline="0" dirty="0">
                <a:ln>
                  <a:noFill/>
                </a:ln>
                <a:solidFill>
                  <a:srgbClr val="000000"/>
                </a:solidFill>
                <a:effectLst/>
                <a:latin typeface="Arial" charset="0"/>
                <a:ea typeface="ÇlÇr ñæí©" charset="0"/>
              </a:rPr>
              <a:t>D7</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42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ARDX98</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D5</a:t>
            </a:r>
            <a:endParaRPr kumimoji="0" lang="fr-FR" sz="2400" b="0" i="0" u="none" strike="noStrike" cap="none" normalizeH="0" baseline="0" dirty="0">
              <a:ln>
                <a:noFill/>
              </a:ln>
              <a:solidFill>
                <a:srgbClr val="000000"/>
              </a:solidFill>
              <a:effectLst/>
              <a:latin typeface="Arial" charset="0"/>
            </a:endParaRPr>
          </a:p>
        </p:txBody>
      </p:sp>
      <p:sp>
        <p:nvSpPr>
          <p:cNvPr id="26" name="Text Box 1">
            <a:extLst>
              <a:ext uri="{FF2B5EF4-FFF2-40B4-BE49-F238E27FC236}">
                <a16:creationId xmlns:a16="http://schemas.microsoft.com/office/drawing/2014/main" id="{82204813-AF97-A14F-8504-640536B3F09A}"/>
              </a:ext>
            </a:extLst>
          </p:cNvPr>
          <p:cNvSpPr txBox="1">
            <a:spLocks noChangeArrowheads="1"/>
          </p:cNvSpPr>
          <p:nvPr/>
        </p:nvSpPr>
        <p:spPr bwMode="auto">
          <a:xfrm>
            <a:off x="1564967" y="5056215"/>
            <a:ext cx="914400"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A</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V9872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AD762</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R9</a:t>
            </a:r>
            <a:endParaRPr kumimoji="0" lang="fr-FR" sz="2400" b="0" i="0" u="none" strike="noStrike" cap="none" normalizeH="0" baseline="0" dirty="0">
              <a:ln>
                <a:noFill/>
              </a:ln>
              <a:solidFill>
                <a:srgbClr val="000000"/>
              </a:solidFill>
              <a:effectLst/>
              <a:latin typeface="Arial" charset="0"/>
            </a:endParaRPr>
          </a:p>
        </p:txBody>
      </p:sp>
      <p:sp>
        <p:nvSpPr>
          <p:cNvPr id="27" name="Text Box 1">
            <a:extLst>
              <a:ext uri="{FF2B5EF4-FFF2-40B4-BE49-F238E27FC236}">
                <a16:creationId xmlns:a16="http://schemas.microsoft.com/office/drawing/2014/main" id="{03270E98-BEB2-2F45-952C-0927D5BE4953}"/>
              </a:ext>
            </a:extLst>
          </p:cNvPr>
          <p:cNvSpPr txBox="1">
            <a:spLocks noChangeArrowheads="1"/>
          </p:cNvSpPr>
          <p:nvPr/>
        </p:nvSpPr>
        <p:spPr bwMode="auto">
          <a:xfrm>
            <a:off x="3016819" y="5056215"/>
            <a:ext cx="996837"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76</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RVX32</a:t>
            </a:r>
          </a:p>
          <a:p>
            <a:pPr lvl="0"/>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AVX92</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7</a:t>
            </a:r>
            <a:endParaRPr kumimoji="0" lang="fr-FR" sz="2400" b="0" i="0" u="none" strike="noStrike" cap="none" normalizeH="0" baseline="0" dirty="0">
              <a:ln>
                <a:noFill/>
              </a:ln>
              <a:solidFill>
                <a:srgbClr val="000000"/>
              </a:solidFill>
              <a:effectLst/>
              <a:latin typeface="Arial" charset="0"/>
            </a:endParaRPr>
          </a:p>
        </p:txBody>
      </p:sp>
      <p:sp>
        <p:nvSpPr>
          <p:cNvPr id="28" name="Text Box 1">
            <a:extLst>
              <a:ext uri="{FF2B5EF4-FFF2-40B4-BE49-F238E27FC236}">
                <a16:creationId xmlns:a16="http://schemas.microsoft.com/office/drawing/2014/main" id="{43843893-60BC-E147-A98A-1BDD4FC99361}"/>
              </a:ext>
            </a:extLst>
          </p:cNvPr>
          <p:cNvSpPr txBox="1">
            <a:spLocks noChangeArrowheads="1"/>
          </p:cNvSpPr>
          <p:nvPr/>
        </p:nvSpPr>
        <p:spPr bwMode="auto">
          <a:xfrm>
            <a:off x="4468673" y="5047807"/>
            <a:ext cx="914400"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RX</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ADV432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DX987</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lang="en-GB" sz="1100" dirty="0">
                <a:solidFill>
                  <a:srgbClr val="000000"/>
                </a:solidFill>
                <a:ea typeface="ÇlÇr ñæí©" charset="0"/>
              </a:rPr>
              <a:t>-</a:t>
            </a:r>
            <a:endParaRPr kumimoji="0" lang="fr-FR" sz="2400" b="0" i="0" u="none" strike="noStrike" cap="none" normalizeH="0" baseline="0" dirty="0">
              <a:ln>
                <a:noFill/>
              </a:ln>
              <a:solidFill>
                <a:srgbClr val="000000"/>
              </a:solidFill>
              <a:effectLst/>
              <a:latin typeface="Arial" charset="0"/>
            </a:endParaRPr>
          </a:p>
        </p:txBody>
      </p:sp>
      <p:sp>
        <p:nvSpPr>
          <p:cNvPr id="29" name="Text Box 1">
            <a:extLst>
              <a:ext uri="{FF2B5EF4-FFF2-40B4-BE49-F238E27FC236}">
                <a16:creationId xmlns:a16="http://schemas.microsoft.com/office/drawing/2014/main" id="{5B30C82D-7CAD-B64C-9372-DF54F251CDB0}"/>
              </a:ext>
            </a:extLst>
          </p:cNvPr>
          <p:cNvSpPr txBox="1">
            <a:spLocks noChangeArrowheads="1"/>
          </p:cNvSpPr>
          <p:nvPr/>
        </p:nvSpPr>
        <p:spPr bwMode="auto">
          <a:xfrm>
            <a:off x="5920526" y="5039399"/>
            <a:ext cx="914400"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92</a:t>
            </a:r>
            <a:endParaRPr kumimoji="0" lang="en-GB" sz="1100" b="0" i="0" u="none" strike="noStrike" cap="none" normalizeH="0" baseline="0" dirty="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ARV42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X</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ARVX9</a:t>
            </a:r>
            <a:endParaRPr kumimoji="0" lang="fr-FR" sz="2400" b="0" i="0" u="none" strike="noStrike" cap="none" normalizeH="0" baseline="0" dirty="0">
              <a:ln>
                <a:noFill/>
              </a:ln>
              <a:solidFill>
                <a:srgbClr val="000000"/>
              </a:solidFill>
              <a:effectLst/>
              <a:latin typeface="Arial" charset="0"/>
            </a:endParaRPr>
          </a:p>
        </p:txBody>
      </p:sp>
      <p:sp>
        <p:nvSpPr>
          <p:cNvPr id="30" name="Text Box 1">
            <a:extLst>
              <a:ext uri="{FF2B5EF4-FFF2-40B4-BE49-F238E27FC236}">
                <a16:creationId xmlns:a16="http://schemas.microsoft.com/office/drawing/2014/main" id="{723301DA-7667-4E47-B2B1-F468A5B14E3F}"/>
              </a:ext>
            </a:extLst>
          </p:cNvPr>
          <p:cNvSpPr txBox="1">
            <a:spLocks noChangeArrowheads="1"/>
          </p:cNvSpPr>
          <p:nvPr/>
        </p:nvSpPr>
        <p:spPr bwMode="auto">
          <a:xfrm>
            <a:off x="7289942" y="5038248"/>
            <a:ext cx="1029503"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V</a:t>
            </a:r>
            <a:r>
              <a:rPr kumimoji="0" lang="en-GB" sz="1100" b="0" i="0" u="none" strike="noStrike" cap="none" normalizeH="0" baseline="0" dirty="0">
                <a:ln>
                  <a:noFill/>
                </a:ln>
                <a:solidFill>
                  <a:srgbClr val="000000"/>
                </a:solidFill>
                <a:effectLst/>
                <a:latin typeface="Arial" charset="0"/>
                <a:ea typeface="ÇlÇr ñæí©" charset="0"/>
              </a:rPr>
              <a:t>9743</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ADX</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AD9</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X9</a:t>
            </a:r>
            <a:endParaRPr kumimoji="0" lang="fr-FR" sz="2400" b="0" i="0" u="none" strike="noStrike" cap="none" normalizeH="0" baseline="0" dirty="0">
              <a:ln>
                <a:noFill/>
              </a:ln>
              <a:solidFill>
                <a:srgbClr val="000000"/>
              </a:solidFill>
              <a:effectLst/>
              <a:latin typeface="Arial" charset="0"/>
            </a:endParaRPr>
          </a:p>
        </p:txBody>
      </p:sp>
      <p:sp>
        <p:nvSpPr>
          <p:cNvPr id="31" name="ZoneTexte 30">
            <a:extLst>
              <a:ext uri="{FF2B5EF4-FFF2-40B4-BE49-F238E27FC236}">
                <a16:creationId xmlns:a16="http://schemas.microsoft.com/office/drawing/2014/main" id="{226905B6-42E2-2344-BD0D-55C55997421C}"/>
              </a:ext>
            </a:extLst>
          </p:cNvPr>
          <p:cNvSpPr txBox="1"/>
          <p:nvPr/>
        </p:nvSpPr>
        <p:spPr>
          <a:xfrm>
            <a:off x="344150" y="5963808"/>
            <a:ext cx="529312" cy="369332"/>
          </a:xfrm>
          <a:prstGeom prst="rect">
            <a:avLst/>
          </a:prstGeom>
          <a:noFill/>
        </p:spPr>
        <p:txBody>
          <a:bodyPr wrap="none" rtlCol="0">
            <a:spAutoFit/>
          </a:bodyPr>
          <a:lstStyle/>
          <a:p>
            <a:r>
              <a:rPr lang="fr-FR" dirty="0"/>
              <a:t>1SA</a:t>
            </a:r>
          </a:p>
        </p:txBody>
      </p:sp>
      <p:sp>
        <p:nvSpPr>
          <p:cNvPr id="32" name="ZoneTexte 31">
            <a:extLst>
              <a:ext uri="{FF2B5EF4-FFF2-40B4-BE49-F238E27FC236}">
                <a16:creationId xmlns:a16="http://schemas.microsoft.com/office/drawing/2014/main" id="{D13A3C16-9619-6548-B9A2-BF597B0C9018}"/>
              </a:ext>
            </a:extLst>
          </p:cNvPr>
          <p:cNvSpPr txBox="1"/>
          <p:nvPr/>
        </p:nvSpPr>
        <p:spPr>
          <a:xfrm>
            <a:off x="1692257" y="5963808"/>
            <a:ext cx="463588" cy="369332"/>
          </a:xfrm>
          <a:prstGeom prst="rect">
            <a:avLst/>
          </a:prstGeom>
          <a:noFill/>
        </p:spPr>
        <p:txBody>
          <a:bodyPr wrap="none" rtlCol="0">
            <a:spAutoFit/>
          </a:bodyPr>
          <a:lstStyle/>
          <a:p>
            <a:r>
              <a:rPr lang="fr-FR" b="1" dirty="0">
                <a:sym typeface="Symbol"/>
              </a:rPr>
              <a:t>3</a:t>
            </a:r>
            <a:r>
              <a:rPr lang="en-GB" b="1" dirty="0">
                <a:solidFill>
                  <a:srgbClr val="000000"/>
                </a:solidFill>
                <a:latin typeface="Times New Roman" charset="0"/>
                <a:ea typeface="ÇlÇr ñæí©" charset="0"/>
                <a:sym typeface="Symbol" charset="0"/>
              </a:rPr>
              <a:t></a:t>
            </a:r>
            <a:endParaRPr lang="fr-FR" dirty="0"/>
          </a:p>
        </p:txBody>
      </p:sp>
      <p:sp>
        <p:nvSpPr>
          <p:cNvPr id="33" name="ZoneTexte 32">
            <a:extLst>
              <a:ext uri="{FF2B5EF4-FFF2-40B4-BE49-F238E27FC236}">
                <a16:creationId xmlns:a16="http://schemas.microsoft.com/office/drawing/2014/main" id="{ED3B0574-6E60-A24E-ABC4-6F79C6958110}"/>
              </a:ext>
            </a:extLst>
          </p:cNvPr>
          <p:cNvSpPr txBox="1"/>
          <p:nvPr/>
        </p:nvSpPr>
        <p:spPr>
          <a:xfrm>
            <a:off x="3304134" y="5963808"/>
            <a:ext cx="470000" cy="369332"/>
          </a:xfrm>
          <a:prstGeom prst="rect">
            <a:avLst/>
          </a:prstGeom>
          <a:noFill/>
        </p:spPr>
        <p:txBody>
          <a:bodyPr wrap="none" rtlCol="0">
            <a:spAutoFit/>
          </a:bodyPr>
          <a:lstStyle/>
          <a:p>
            <a:r>
              <a:rPr lang="fr-FR" b="1" dirty="0">
                <a:sym typeface="Symbol"/>
              </a:rPr>
              <a:t>3</a:t>
            </a:r>
            <a:r>
              <a:rPr lang="en-GB" b="1" dirty="0">
                <a:solidFill>
                  <a:srgbClr val="000000"/>
                </a:solidFill>
                <a:latin typeface="Times New Roman" charset="0"/>
                <a:ea typeface="ÇlÇr ñæí©" charset="0"/>
                <a:sym typeface="Symbol" charset="0"/>
              </a:rPr>
              <a:t></a:t>
            </a:r>
            <a:endParaRPr lang="fr-FR" dirty="0"/>
          </a:p>
        </p:txBody>
      </p:sp>
      <p:sp>
        <p:nvSpPr>
          <p:cNvPr id="34" name="ZoneTexte 33">
            <a:extLst>
              <a:ext uri="{FF2B5EF4-FFF2-40B4-BE49-F238E27FC236}">
                <a16:creationId xmlns:a16="http://schemas.microsoft.com/office/drawing/2014/main" id="{1DC994EE-D980-DE4D-90A0-FEFCFCFE3EFB}"/>
              </a:ext>
            </a:extLst>
          </p:cNvPr>
          <p:cNvSpPr txBox="1"/>
          <p:nvPr/>
        </p:nvSpPr>
        <p:spPr>
          <a:xfrm>
            <a:off x="4694079" y="5917340"/>
            <a:ext cx="470000" cy="369332"/>
          </a:xfrm>
          <a:prstGeom prst="rect">
            <a:avLst/>
          </a:prstGeom>
          <a:noFill/>
        </p:spPr>
        <p:txBody>
          <a:bodyPr wrap="none" rtlCol="0">
            <a:spAutoFit/>
          </a:bodyPr>
          <a:lstStyle/>
          <a:p>
            <a:r>
              <a:rPr lang="fr-FR" dirty="0"/>
              <a:t>2</a:t>
            </a:r>
            <a:r>
              <a:rPr lang="en-GB" b="1" dirty="0">
                <a:solidFill>
                  <a:srgbClr val="FF0000"/>
                </a:solidFill>
                <a:latin typeface="Times New Roman" charset="0"/>
                <a:ea typeface="ÇlÇr ñæí©" charset="0"/>
                <a:sym typeface="Symbol" charset="0"/>
              </a:rPr>
              <a:t></a:t>
            </a:r>
            <a:endParaRPr lang="fr-FR" dirty="0"/>
          </a:p>
        </p:txBody>
      </p:sp>
      <p:sp>
        <p:nvSpPr>
          <p:cNvPr id="35" name="ZoneTexte 34">
            <a:extLst>
              <a:ext uri="{FF2B5EF4-FFF2-40B4-BE49-F238E27FC236}">
                <a16:creationId xmlns:a16="http://schemas.microsoft.com/office/drawing/2014/main" id="{E2169C92-5775-B345-9B19-BB71CFBD9CF1}"/>
              </a:ext>
            </a:extLst>
          </p:cNvPr>
          <p:cNvSpPr txBox="1"/>
          <p:nvPr/>
        </p:nvSpPr>
        <p:spPr>
          <a:xfrm>
            <a:off x="6016890" y="5947565"/>
            <a:ext cx="470000" cy="369332"/>
          </a:xfrm>
          <a:prstGeom prst="rect">
            <a:avLst/>
          </a:prstGeom>
          <a:noFill/>
        </p:spPr>
        <p:txBody>
          <a:bodyPr wrap="none" rtlCol="0">
            <a:spAutoFit/>
          </a:bodyPr>
          <a:lstStyle/>
          <a:p>
            <a:r>
              <a:rPr lang="fr-FR" dirty="0"/>
              <a:t>2</a:t>
            </a:r>
            <a:r>
              <a:rPr lang="en-GB" b="1" dirty="0">
                <a:solidFill>
                  <a:srgbClr val="000000"/>
                </a:solidFill>
                <a:sym typeface="Symbol"/>
              </a:rPr>
              <a:t></a:t>
            </a:r>
            <a:endParaRPr lang="fr-FR" dirty="0"/>
          </a:p>
        </p:txBody>
      </p:sp>
      <p:sp>
        <p:nvSpPr>
          <p:cNvPr id="36" name="ZoneTexte 35">
            <a:extLst>
              <a:ext uri="{FF2B5EF4-FFF2-40B4-BE49-F238E27FC236}">
                <a16:creationId xmlns:a16="http://schemas.microsoft.com/office/drawing/2014/main" id="{891224F0-37D3-8647-80D5-709788ACCDC9}"/>
              </a:ext>
            </a:extLst>
          </p:cNvPr>
          <p:cNvSpPr txBox="1"/>
          <p:nvPr/>
        </p:nvSpPr>
        <p:spPr>
          <a:xfrm>
            <a:off x="7535961" y="5947565"/>
            <a:ext cx="723660" cy="369332"/>
          </a:xfrm>
          <a:prstGeom prst="rect">
            <a:avLst/>
          </a:prstGeom>
          <a:noFill/>
        </p:spPr>
        <p:txBody>
          <a:bodyPr wrap="none" rtlCol="0">
            <a:spAutoFit/>
          </a:bodyPr>
          <a:lstStyle/>
          <a:p>
            <a:r>
              <a:rPr lang="fr-FR" dirty="0"/>
              <a:t>Passe</a:t>
            </a:r>
          </a:p>
        </p:txBody>
      </p:sp>
    </p:spTree>
    <p:extLst>
      <p:ext uri="{BB962C8B-B14F-4D97-AF65-F5344CB8AC3E}">
        <p14:creationId xmlns:p14="http://schemas.microsoft.com/office/powerpoint/2010/main" val="31176329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3"/>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5"/>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1"/>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3"/>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4"/>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25"/>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26"/>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27"/>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28"/>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29"/>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30"/>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grpId="0" nodeType="clickEffect">
                                  <p:stCondLst>
                                    <p:cond delay="0"/>
                                  </p:stCondLst>
                                  <p:childTnLst>
                                    <p:set>
                                      <p:cBhvr>
                                        <p:cTn id="64" dur="1" fill="hold">
                                          <p:stCondLst>
                                            <p:cond delay="0"/>
                                          </p:stCondLst>
                                        </p:cTn>
                                        <p:tgtEl>
                                          <p:spTgt spid="31"/>
                                        </p:tgtEl>
                                        <p:attrNameLst>
                                          <p:attrName>style.visibility</p:attrName>
                                        </p:attrNameLst>
                                      </p:cBhvr>
                                      <p:to>
                                        <p:strVal val="visible"/>
                                      </p:to>
                                    </p:set>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grpId="0" nodeType="clickEffect">
                                  <p:stCondLst>
                                    <p:cond delay="0"/>
                                  </p:stCondLst>
                                  <p:childTnLst>
                                    <p:set>
                                      <p:cBhvr>
                                        <p:cTn id="68" dur="1" fill="hold">
                                          <p:stCondLst>
                                            <p:cond delay="0"/>
                                          </p:stCondLst>
                                        </p:cTn>
                                        <p:tgtEl>
                                          <p:spTgt spid="32"/>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grpId="0" nodeType="clickEffect">
                                  <p:stCondLst>
                                    <p:cond delay="0"/>
                                  </p:stCondLst>
                                  <p:childTnLst>
                                    <p:set>
                                      <p:cBhvr>
                                        <p:cTn id="72" dur="1" fill="hold">
                                          <p:stCondLst>
                                            <p:cond delay="0"/>
                                          </p:stCondLst>
                                        </p:cTn>
                                        <p:tgtEl>
                                          <p:spTgt spid="33"/>
                                        </p:tgtEl>
                                        <p:attrNameLst>
                                          <p:attrName>style.visibility</p:attrName>
                                        </p:attrNameLst>
                                      </p:cBhvr>
                                      <p:to>
                                        <p:strVal val="visible"/>
                                      </p:to>
                                    </p:set>
                                  </p:childTnLst>
                                </p:cTn>
                              </p:par>
                            </p:childTnLst>
                          </p:cTn>
                        </p:par>
                      </p:childTnLst>
                    </p:cTn>
                  </p:par>
                  <p:par>
                    <p:cTn id="73" fill="hold">
                      <p:stCondLst>
                        <p:cond delay="indefinite"/>
                      </p:stCondLst>
                      <p:childTnLst>
                        <p:par>
                          <p:cTn id="74" fill="hold">
                            <p:stCondLst>
                              <p:cond delay="0"/>
                            </p:stCondLst>
                            <p:childTnLst>
                              <p:par>
                                <p:cTn id="75" presetID="1" presetClass="entr" presetSubtype="0" fill="hold" grpId="0" nodeType="clickEffect">
                                  <p:stCondLst>
                                    <p:cond delay="0"/>
                                  </p:stCondLst>
                                  <p:childTnLst>
                                    <p:set>
                                      <p:cBhvr>
                                        <p:cTn id="76" dur="1" fill="hold">
                                          <p:stCondLst>
                                            <p:cond delay="0"/>
                                          </p:stCondLst>
                                        </p:cTn>
                                        <p:tgtEl>
                                          <p:spTgt spid="34"/>
                                        </p:tgtEl>
                                        <p:attrNameLst>
                                          <p:attrName>style.visibility</p:attrName>
                                        </p:attrNameLst>
                                      </p:cBhvr>
                                      <p:to>
                                        <p:strVal val="visible"/>
                                      </p:to>
                                    </p:set>
                                  </p:childTnLst>
                                </p:cTn>
                              </p:par>
                            </p:childTnLst>
                          </p:cTn>
                        </p:par>
                      </p:childTnLst>
                    </p:cTn>
                  </p:par>
                  <p:par>
                    <p:cTn id="77" fill="hold">
                      <p:stCondLst>
                        <p:cond delay="indefinite"/>
                      </p:stCondLst>
                      <p:childTnLst>
                        <p:par>
                          <p:cTn id="78" fill="hold">
                            <p:stCondLst>
                              <p:cond delay="0"/>
                            </p:stCondLst>
                            <p:childTnLst>
                              <p:par>
                                <p:cTn id="79" presetID="1" presetClass="entr" presetSubtype="0" fill="hold" grpId="0" nodeType="clickEffect">
                                  <p:stCondLst>
                                    <p:cond delay="0"/>
                                  </p:stCondLst>
                                  <p:childTnLst>
                                    <p:set>
                                      <p:cBhvr>
                                        <p:cTn id="80" dur="1" fill="hold">
                                          <p:stCondLst>
                                            <p:cond delay="0"/>
                                          </p:stCondLst>
                                        </p:cTn>
                                        <p:tgtEl>
                                          <p:spTgt spid="35"/>
                                        </p:tgtEl>
                                        <p:attrNameLst>
                                          <p:attrName>style.visibility</p:attrName>
                                        </p:attrNameLst>
                                      </p:cBhvr>
                                      <p:to>
                                        <p:strVal val="visible"/>
                                      </p:to>
                                    </p:set>
                                  </p:childTnLst>
                                </p:cTn>
                              </p:par>
                            </p:childTnLst>
                          </p:cTn>
                        </p:par>
                      </p:childTnLst>
                    </p:cTn>
                  </p:par>
                  <p:par>
                    <p:cTn id="81" fill="hold">
                      <p:stCondLst>
                        <p:cond delay="indefinite"/>
                      </p:stCondLst>
                      <p:childTnLst>
                        <p:par>
                          <p:cTn id="82" fill="hold">
                            <p:stCondLst>
                              <p:cond delay="0"/>
                            </p:stCondLst>
                            <p:childTnLst>
                              <p:par>
                                <p:cTn id="83" presetID="1" presetClass="entr" presetSubtype="0" fill="hold" grpId="0" nodeType="clickEffect">
                                  <p:stCondLst>
                                    <p:cond delay="0"/>
                                  </p:stCondLst>
                                  <p:childTnLst>
                                    <p:set>
                                      <p:cBhvr>
                                        <p:cTn id="84" dur="1" fill="hold">
                                          <p:stCondLst>
                                            <p:cond delay="0"/>
                                          </p:stCondLst>
                                        </p:cTn>
                                        <p:tgtEl>
                                          <p:spTgt spid="3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animBg="1"/>
      <p:bldP spid="12" grpId="0" animBg="1"/>
      <p:bldP spid="13" grpId="0" animBg="1"/>
      <p:bldP spid="14" grpId="0" animBg="1"/>
      <p:bldP spid="15" grpId="0" animBg="1"/>
      <p:bldP spid="16" grpId="0" animBg="1"/>
      <p:bldP spid="17" grpId="0"/>
      <p:bldP spid="19" grpId="0"/>
      <p:bldP spid="21" grpId="0"/>
      <p:bldP spid="22" grpId="0"/>
      <p:bldP spid="23" grpId="0"/>
      <p:bldP spid="24" grpId="0"/>
      <p:bldP spid="25" grpId="0" animBg="1"/>
      <p:bldP spid="26" grpId="0" animBg="1"/>
      <p:bldP spid="27" grpId="0" animBg="1"/>
      <p:bldP spid="28" grpId="0" animBg="1"/>
      <p:bldP spid="29" grpId="0" animBg="1"/>
      <p:bldP spid="30" grpId="0" animBg="1"/>
      <p:bldP spid="31" grpId="0"/>
      <p:bldP spid="32" grpId="0"/>
      <p:bldP spid="33" grpId="0"/>
      <p:bldP spid="34" grpId="0"/>
      <p:bldP spid="35" grpId="0"/>
      <p:bldP spid="36"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955703" y="90714"/>
            <a:ext cx="879868" cy="369332"/>
          </a:xfrm>
          <a:prstGeom prst="rect">
            <a:avLst/>
          </a:prstGeom>
        </p:spPr>
        <p:txBody>
          <a:bodyPr wrap="none">
            <a:spAutoFit/>
          </a:bodyPr>
          <a:lstStyle/>
          <a:p>
            <a:r>
              <a:rPr lang="fr-FR" b="1" dirty="0">
                <a:solidFill>
                  <a:schemeClr val="bg1"/>
                </a:solidFill>
                <a:sym typeface="Symbol"/>
              </a:rPr>
              <a:t></a:t>
            </a:r>
            <a:r>
              <a:rPr lang="fr-FR" b="1" dirty="0">
                <a:solidFill>
                  <a:srgbClr val="FF0000"/>
                </a:solidFill>
                <a:sym typeface="Symbol"/>
              </a:rPr>
              <a:t></a:t>
            </a:r>
            <a:r>
              <a:rPr lang="fr-FR" b="1" dirty="0">
                <a:solidFill>
                  <a:srgbClr val="000000"/>
                </a:solidFill>
                <a:sym typeface="Symbol"/>
              </a:rPr>
              <a:t></a:t>
            </a:r>
            <a:endParaRPr lang="fr-FR" dirty="0">
              <a:solidFill>
                <a:srgbClr val="000000"/>
              </a:solidFill>
            </a:endParaRPr>
          </a:p>
        </p:txBody>
      </p:sp>
      <p:sp>
        <p:nvSpPr>
          <p:cNvPr id="5" name="ZoneTexte 4"/>
          <p:cNvSpPr txBox="1"/>
          <p:nvPr/>
        </p:nvSpPr>
        <p:spPr>
          <a:xfrm>
            <a:off x="0" y="6304897"/>
            <a:ext cx="1864428" cy="461665"/>
          </a:xfrm>
          <a:prstGeom prst="rect">
            <a:avLst/>
          </a:prstGeom>
          <a:noFill/>
        </p:spPr>
        <p:txBody>
          <a:bodyPr wrap="none" rtlCol="0">
            <a:spAutoFit/>
          </a:bodyPr>
          <a:lstStyle/>
          <a:p>
            <a:r>
              <a:rPr lang="fr-FR" sz="2400" dirty="0">
                <a:solidFill>
                  <a:schemeClr val="tx2">
                    <a:lumMod val="75000"/>
                  </a:schemeClr>
                </a:solidFill>
                <a:latin typeface="Apple Chancery"/>
                <a:cs typeface="Apple Chancery"/>
              </a:rPr>
              <a:t>Bridge ENS</a:t>
            </a:r>
          </a:p>
        </p:txBody>
      </p:sp>
      <p:sp>
        <p:nvSpPr>
          <p:cNvPr id="2" name="Espace réservé du numéro de diapositive 1">
            <a:extLst>
              <a:ext uri="{FF2B5EF4-FFF2-40B4-BE49-F238E27FC236}">
                <a16:creationId xmlns:a16="http://schemas.microsoft.com/office/drawing/2014/main" id="{6DA18260-05AA-8547-BC73-C04ADBAAFBBE}"/>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16</a:t>
            </a:fld>
            <a:endParaRPr kumimoji="0" lang="en-US"/>
          </a:p>
        </p:txBody>
      </p:sp>
      <p:sp>
        <p:nvSpPr>
          <p:cNvPr id="18" name="ZoneTexte 17">
            <a:extLst>
              <a:ext uri="{FF2B5EF4-FFF2-40B4-BE49-F238E27FC236}">
                <a16:creationId xmlns:a16="http://schemas.microsoft.com/office/drawing/2014/main" id="{4AEB062F-E54D-B046-BC3C-B7576C0268E3}"/>
              </a:ext>
            </a:extLst>
          </p:cNvPr>
          <p:cNvSpPr txBox="1"/>
          <p:nvPr/>
        </p:nvSpPr>
        <p:spPr>
          <a:xfrm>
            <a:off x="3741384" y="6376090"/>
            <a:ext cx="1105880" cy="369332"/>
          </a:xfrm>
          <a:prstGeom prst="rect">
            <a:avLst/>
          </a:prstGeom>
          <a:noFill/>
        </p:spPr>
        <p:txBody>
          <a:bodyPr wrap="none" rtlCol="0">
            <a:spAutoFit/>
          </a:bodyPr>
          <a:lstStyle/>
          <a:p>
            <a:r>
              <a:rPr lang="fr-FR" dirty="0"/>
              <a:t>Séance 12</a:t>
            </a:r>
          </a:p>
        </p:txBody>
      </p:sp>
      <p:sp>
        <p:nvSpPr>
          <p:cNvPr id="20" name="Titre 2">
            <a:extLst>
              <a:ext uri="{FF2B5EF4-FFF2-40B4-BE49-F238E27FC236}">
                <a16:creationId xmlns:a16="http://schemas.microsoft.com/office/drawing/2014/main" id="{AF5BAC94-B0F3-0544-A673-DD191F2DC74B}"/>
              </a:ext>
            </a:extLst>
          </p:cNvPr>
          <p:cNvSpPr txBox="1">
            <a:spLocks/>
          </p:cNvSpPr>
          <p:nvPr/>
        </p:nvSpPr>
        <p:spPr>
          <a:xfrm>
            <a:off x="201440" y="-235226"/>
            <a:ext cx="8818735" cy="1219200"/>
          </a:xfrm>
          <a:prstGeom prst="rect">
            <a:avLst/>
          </a:prstGeom>
          <a:ln w="6350" cap="rnd">
            <a:noFill/>
          </a:ln>
        </p:spPr>
        <p:txBody>
          <a:bodyPr vert="horz" rtlCol="0" anchor="b" anchorCtr="0">
            <a:normAutofit/>
          </a:bodyPr>
          <a:lst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a:lstStyle>
          <a:p>
            <a:r>
              <a:rPr lang="fr-FR" dirty="0"/>
              <a:t>Les interventions par contre</a:t>
            </a:r>
          </a:p>
        </p:txBody>
      </p:sp>
      <p:sp>
        <p:nvSpPr>
          <p:cNvPr id="7" name="ZoneTexte 6">
            <a:extLst>
              <a:ext uri="{FF2B5EF4-FFF2-40B4-BE49-F238E27FC236}">
                <a16:creationId xmlns:a16="http://schemas.microsoft.com/office/drawing/2014/main" id="{FC17E651-E062-494B-956B-5A7DFEDDF3AE}"/>
              </a:ext>
            </a:extLst>
          </p:cNvPr>
          <p:cNvSpPr txBox="1"/>
          <p:nvPr/>
        </p:nvSpPr>
        <p:spPr>
          <a:xfrm>
            <a:off x="390132" y="1119346"/>
            <a:ext cx="8630043" cy="1477328"/>
          </a:xfrm>
          <a:prstGeom prst="rect">
            <a:avLst/>
          </a:prstGeom>
          <a:noFill/>
        </p:spPr>
        <p:txBody>
          <a:bodyPr wrap="square" rtlCol="0">
            <a:spAutoFit/>
          </a:bodyPr>
          <a:lstStyle/>
          <a:p>
            <a:r>
              <a:rPr lang="fr-FR" dirty="0"/>
              <a:t>Elles indiquent une main de 13HL et plus avec :</a:t>
            </a:r>
          </a:p>
          <a:p>
            <a:r>
              <a:rPr lang="fr-FR" dirty="0"/>
              <a:t>	- Dans la zone 13-18HL : support pour les 3 autres. </a:t>
            </a:r>
          </a:p>
          <a:p>
            <a:r>
              <a:rPr lang="fr-FR" dirty="0"/>
              <a:t>	- 19HL et plus : </a:t>
            </a:r>
            <a:r>
              <a:rPr lang="fr-FR" dirty="0">
                <a:solidFill>
                  <a:srgbClr val="FFFF00"/>
                </a:solidFill>
              </a:rPr>
              <a:t>contre toute distribution</a:t>
            </a:r>
            <a:r>
              <a:rPr lang="fr-FR" dirty="0"/>
              <a:t>.</a:t>
            </a:r>
          </a:p>
          <a:p>
            <a:r>
              <a:rPr lang="fr-FR" dirty="0">
                <a:solidFill>
                  <a:srgbClr val="FFFF00"/>
                </a:solidFill>
              </a:rPr>
              <a:t>Attention</a:t>
            </a:r>
            <a:r>
              <a:rPr lang="fr-FR" dirty="0"/>
              <a:t>, cette enchère doit être faite si vous n’avez pas d’enchère naturelle à votre disposition dans la zone 13-18HL.</a:t>
            </a:r>
          </a:p>
        </p:txBody>
      </p:sp>
      <p:sp>
        <p:nvSpPr>
          <p:cNvPr id="8" name="Rectangle 7">
            <a:extLst>
              <a:ext uri="{FF2B5EF4-FFF2-40B4-BE49-F238E27FC236}">
                <a16:creationId xmlns:a16="http://schemas.microsoft.com/office/drawing/2014/main" id="{39CEB180-F560-5C48-B1DB-E19C2CD7B077}"/>
              </a:ext>
            </a:extLst>
          </p:cNvPr>
          <p:cNvSpPr/>
          <p:nvPr/>
        </p:nvSpPr>
        <p:spPr>
          <a:xfrm>
            <a:off x="191142" y="3537159"/>
            <a:ext cx="3607661" cy="646331"/>
          </a:xfrm>
          <a:prstGeom prst="rect">
            <a:avLst/>
          </a:prstGeom>
        </p:spPr>
        <p:txBody>
          <a:bodyPr wrap="square">
            <a:spAutoFit/>
          </a:bodyPr>
          <a:lstStyle/>
          <a:p>
            <a:r>
              <a:rPr lang="fr-FR" dirty="0">
                <a:solidFill>
                  <a:srgbClr val="92D050"/>
                </a:solidFill>
              </a:rPr>
              <a:t>Sud	</a:t>
            </a:r>
            <a:r>
              <a:rPr lang="fr-FR" dirty="0">
                <a:solidFill>
                  <a:srgbClr val="FF0000"/>
                </a:solidFill>
              </a:rPr>
              <a:t>Ouest	</a:t>
            </a:r>
            <a:r>
              <a:rPr lang="fr-FR" dirty="0">
                <a:solidFill>
                  <a:srgbClr val="92D050"/>
                </a:solidFill>
              </a:rPr>
              <a:t>Nord	</a:t>
            </a:r>
            <a:r>
              <a:rPr lang="fr-FR" dirty="0">
                <a:solidFill>
                  <a:srgbClr val="FF0000"/>
                </a:solidFill>
              </a:rPr>
              <a:t>Est</a:t>
            </a:r>
          </a:p>
          <a:p>
            <a:r>
              <a:rPr lang="fr-FR" dirty="0"/>
              <a:t>1</a:t>
            </a:r>
            <a:r>
              <a:rPr lang="en-GB" b="1" dirty="0">
                <a:solidFill>
                  <a:srgbClr val="000000"/>
                </a:solidFill>
                <a:latin typeface="Times New Roman" charset="0"/>
                <a:ea typeface="ÇlÇr ñæí©" charset="0"/>
                <a:sym typeface="Symbol" charset="0"/>
              </a:rPr>
              <a:t></a:t>
            </a:r>
            <a:r>
              <a:rPr lang="fr-FR" b="1" dirty="0">
                <a:solidFill>
                  <a:schemeClr val="bg1"/>
                </a:solidFill>
                <a:sym typeface="Symbol"/>
              </a:rPr>
              <a:t>     	 </a:t>
            </a:r>
            <a:r>
              <a:rPr lang="fr-FR" b="1" dirty="0">
                <a:sym typeface="Symbol"/>
              </a:rPr>
              <a:t>?</a:t>
            </a:r>
            <a:r>
              <a:rPr lang="en-GB" b="1" dirty="0">
                <a:solidFill>
                  <a:srgbClr val="FF0000"/>
                </a:solidFill>
                <a:latin typeface="Times New Roman" charset="0"/>
                <a:ea typeface="ÇlÇr ñæí©" charset="0"/>
                <a:sym typeface="Symbol" charset="0"/>
              </a:rPr>
              <a:t>	</a:t>
            </a:r>
            <a:r>
              <a:rPr lang="fr-FR" b="1" dirty="0">
                <a:solidFill>
                  <a:schemeClr val="bg1"/>
                </a:solidFill>
                <a:sym typeface="Symbol"/>
              </a:rPr>
              <a:t>	</a:t>
            </a:r>
            <a:endParaRPr lang="fr-FR" dirty="0"/>
          </a:p>
        </p:txBody>
      </p:sp>
      <p:sp>
        <p:nvSpPr>
          <p:cNvPr id="9" name="Text Box 1">
            <a:extLst>
              <a:ext uri="{FF2B5EF4-FFF2-40B4-BE49-F238E27FC236}">
                <a16:creationId xmlns:a16="http://schemas.microsoft.com/office/drawing/2014/main" id="{5655CB87-586E-F84D-A581-BF45327CE8B7}"/>
              </a:ext>
            </a:extLst>
          </p:cNvPr>
          <p:cNvSpPr txBox="1">
            <a:spLocks noChangeArrowheads="1"/>
          </p:cNvSpPr>
          <p:nvPr/>
        </p:nvSpPr>
        <p:spPr bwMode="auto">
          <a:xfrm>
            <a:off x="201440" y="4445897"/>
            <a:ext cx="914400"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A</a:t>
            </a:r>
            <a:r>
              <a:rPr kumimoji="0" lang="en-GB" sz="1100" b="0" i="0" u="none" strike="noStrike" cap="none" normalizeH="0" baseline="0" dirty="0">
                <a:ln>
                  <a:noFill/>
                </a:ln>
                <a:solidFill>
                  <a:srgbClr val="000000"/>
                </a:solidFill>
                <a:effectLst/>
                <a:latin typeface="Arial" charset="0"/>
                <a:ea typeface="ÇlÇr ñæí©" charset="0"/>
              </a:rPr>
              <a:t>D742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4</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AX987</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V2</a:t>
            </a:r>
            <a:endParaRPr kumimoji="0" lang="fr-FR" sz="2400" b="0" i="0" u="none" strike="noStrike" cap="none" normalizeH="0" baseline="0" dirty="0">
              <a:ln>
                <a:noFill/>
              </a:ln>
              <a:solidFill>
                <a:srgbClr val="000000"/>
              </a:solidFill>
              <a:effectLst/>
              <a:latin typeface="Arial" charset="0"/>
            </a:endParaRPr>
          </a:p>
        </p:txBody>
      </p:sp>
      <p:sp>
        <p:nvSpPr>
          <p:cNvPr id="10" name="Text Box 1">
            <a:extLst>
              <a:ext uri="{FF2B5EF4-FFF2-40B4-BE49-F238E27FC236}">
                <a16:creationId xmlns:a16="http://schemas.microsoft.com/office/drawing/2014/main" id="{2992DA42-DAE8-B24A-85B6-2F31E5B67945}"/>
              </a:ext>
            </a:extLst>
          </p:cNvPr>
          <p:cNvSpPr txBox="1">
            <a:spLocks noChangeArrowheads="1"/>
          </p:cNvSpPr>
          <p:nvPr/>
        </p:nvSpPr>
        <p:spPr bwMode="auto">
          <a:xfrm>
            <a:off x="1639648" y="4445897"/>
            <a:ext cx="914400"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AVX2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V98</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ARV</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X98</a:t>
            </a:r>
            <a:endParaRPr kumimoji="0" lang="fr-FR" sz="2400" b="0" i="0" u="none" strike="noStrike" cap="none" normalizeH="0" baseline="0" dirty="0">
              <a:ln>
                <a:noFill/>
              </a:ln>
              <a:solidFill>
                <a:srgbClr val="000000"/>
              </a:solidFill>
              <a:effectLst/>
              <a:latin typeface="Arial" charset="0"/>
            </a:endParaRPr>
          </a:p>
        </p:txBody>
      </p:sp>
      <p:sp>
        <p:nvSpPr>
          <p:cNvPr id="11" name="Text Box 1">
            <a:extLst>
              <a:ext uri="{FF2B5EF4-FFF2-40B4-BE49-F238E27FC236}">
                <a16:creationId xmlns:a16="http://schemas.microsoft.com/office/drawing/2014/main" id="{6185EBFC-F1FB-0445-9A26-2B36928288BA}"/>
              </a:ext>
            </a:extLst>
          </p:cNvPr>
          <p:cNvSpPr txBox="1">
            <a:spLocks noChangeArrowheads="1"/>
          </p:cNvSpPr>
          <p:nvPr/>
        </p:nvSpPr>
        <p:spPr bwMode="auto">
          <a:xfrm>
            <a:off x="3091500" y="4445897"/>
            <a:ext cx="996837"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ADV6</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RX</a:t>
            </a:r>
          </a:p>
          <a:p>
            <a:pPr lvl="0"/>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AVX9</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ADV</a:t>
            </a:r>
            <a:endParaRPr kumimoji="0" lang="fr-FR" sz="2400" b="0" i="0" u="none" strike="noStrike" cap="none" normalizeH="0" baseline="0" dirty="0">
              <a:ln>
                <a:noFill/>
              </a:ln>
              <a:solidFill>
                <a:srgbClr val="000000"/>
              </a:solidFill>
              <a:effectLst/>
              <a:latin typeface="Arial" charset="0"/>
            </a:endParaRPr>
          </a:p>
        </p:txBody>
      </p:sp>
      <p:sp>
        <p:nvSpPr>
          <p:cNvPr id="12" name="Text Box 1">
            <a:extLst>
              <a:ext uri="{FF2B5EF4-FFF2-40B4-BE49-F238E27FC236}">
                <a16:creationId xmlns:a16="http://schemas.microsoft.com/office/drawing/2014/main" id="{67C4648A-E0C7-B147-BCAD-1A9F918060DA}"/>
              </a:ext>
            </a:extLst>
          </p:cNvPr>
          <p:cNvSpPr txBox="1">
            <a:spLocks noChangeArrowheads="1"/>
          </p:cNvSpPr>
          <p:nvPr/>
        </p:nvSpPr>
        <p:spPr bwMode="auto">
          <a:xfrm>
            <a:off x="4543354" y="4437489"/>
            <a:ext cx="914400"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RX92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ADV43</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D8</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lang="en-GB" sz="1100" dirty="0">
                <a:solidFill>
                  <a:srgbClr val="000000"/>
                </a:solidFill>
                <a:ea typeface="ÇlÇr ñæí©" charset="0"/>
              </a:rPr>
              <a:t>AD</a:t>
            </a:r>
            <a:endParaRPr kumimoji="0" lang="fr-FR" sz="2400" b="0" i="0" u="none" strike="noStrike" cap="none" normalizeH="0" baseline="0" dirty="0">
              <a:ln>
                <a:noFill/>
              </a:ln>
              <a:solidFill>
                <a:srgbClr val="000000"/>
              </a:solidFill>
              <a:effectLst/>
              <a:latin typeface="Arial" charset="0"/>
            </a:endParaRPr>
          </a:p>
        </p:txBody>
      </p:sp>
      <p:sp>
        <p:nvSpPr>
          <p:cNvPr id="13" name="Text Box 1">
            <a:extLst>
              <a:ext uri="{FF2B5EF4-FFF2-40B4-BE49-F238E27FC236}">
                <a16:creationId xmlns:a16="http://schemas.microsoft.com/office/drawing/2014/main" id="{0903CB70-511E-8F46-950C-A5E8BBBD701A}"/>
              </a:ext>
            </a:extLst>
          </p:cNvPr>
          <p:cNvSpPr txBox="1">
            <a:spLocks noChangeArrowheads="1"/>
          </p:cNvSpPr>
          <p:nvPr/>
        </p:nvSpPr>
        <p:spPr bwMode="auto">
          <a:xfrm>
            <a:off x="5995207" y="4429081"/>
            <a:ext cx="914400"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932</a:t>
            </a:r>
            <a:endParaRPr kumimoji="0" lang="en-GB" sz="1100" b="0" i="0" u="none" strike="noStrike" cap="none" normalizeH="0" baseline="0" dirty="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ARV42</a:t>
            </a:r>
          </a:p>
          <a:p>
            <a:pPr lvl="0"/>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lang="en-GB" sz="1100" dirty="0">
                <a:solidFill>
                  <a:srgbClr val="FF0000"/>
                </a:solidFill>
                <a:ea typeface="ÇlÇr ñæí©" charset="0"/>
              </a:rPr>
              <a:t>A</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ARVX</a:t>
            </a:r>
            <a:endParaRPr kumimoji="0" lang="fr-FR" sz="2400" b="0" i="0" u="none" strike="noStrike" cap="none" normalizeH="0" baseline="0" dirty="0">
              <a:ln>
                <a:noFill/>
              </a:ln>
              <a:solidFill>
                <a:srgbClr val="000000"/>
              </a:solidFill>
              <a:effectLst/>
              <a:latin typeface="Arial" charset="0"/>
            </a:endParaRPr>
          </a:p>
        </p:txBody>
      </p:sp>
      <p:sp>
        <p:nvSpPr>
          <p:cNvPr id="14" name="Text Box 1">
            <a:extLst>
              <a:ext uri="{FF2B5EF4-FFF2-40B4-BE49-F238E27FC236}">
                <a16:creationId xmlns:a16="http://schemas.microsoft.com/office/drawing/2014/main" id="{8ED86C74-03CE-FC41-A371-D034ADF172CF}"/>
              </a:ext>
            </a:extLst>
          </p:cNvPr>
          <p:cNvSpPr txBox="1">
            <a:spLocks noChangeArrowheads="1"/>
          </p:cNvSpPr>
          <p:nvPr/>
        </p:nvSpPr>
        <p:spPr bwMode="auto">
          <a:xfrm>
            <a:off x="7364623" y="4427930"/>
            <a:ext cx="1029503"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V</a:t>
            </a:r>
            <a:r>
              <a:rPr kumimoji="0" lang="en-GB" sz="1100" b="0" i="0" u="none" strike="noStrike" cap="none" normalizeH="0" baseline="0" dirty="0">
                <a:ln>
                  <a:noFill/>
                </a:ln>
                <a:solidFill>
                  <a:srgbClr val="000000"/>
                </a:solidFill>
                <a:effectLst/>
                <a:latin typeface="Arial" charset="0"/>
                <a:ea typeface="ÇlÇr ñæí©" charset="0"/>
              </a:rPr>
              <a:t>97</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ADX</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ARDV8</a:t>
            </a:r>
            <a:endParaRPr kumimoji="0" lang="en-GB" sz="1100" b="0" i="0" u="none" strike="noStrike" cap="none" normalizeH="0" baseline="0" dirty="0">
              <a:ln>
                <a:noFill/>
              </a:ln>
              <a:solidFill>
                <a:srgbClr val="FF0000"/>
              </a:solidFill>
              <a:effectLst/>
              <a:latin typeface="Times New Roman" charset="0"/>
              <a:ea typeface="ÇlÇr ñæí©" charset="0"/>
            </a:endParaRPr>
          </a:p>
          <a:p>
            <a:pPr lvl="0"/>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lang="en-GB" sz="1100" dirty="0">
                <a:solidFill>
                  <a:srgbClr val="000000"/>
                </a:solidFill>
                <a:ea typeface="ÇlÇr ñæí©" charset="0"/>
              </a:rPr>
              <a:t>X98</a:t>
            </a:r>
            <a:endParaRPr kumimoji="0" lang="fr-FR" sz="2400" b="0" i="0" u="none" strike="noStrike" cap="none" normalizeH="0" baseline="0" dirty="0">
              <a:ln>
                <a:noFill/>
              </a:ln>
              <a:solidFill>
                <a:srgbClr val="000000"/>
              </a:solidFill>
              <a:effectLst/>
              <a:latin typeface="Arial" charset="0"/>
            </a:endParaRPr>
          </a:p>
        </p:txBody>
      </p:sp>
      <p:sp>
        <p:nvSpPr>
          <p:cNvPr id="15" name="ZoneTexte 14">
            <a:extLst>
              <a:ext uri="{FF2B5EF4-FFF2-40B4-BE49-F238E27FC236}">
                <a16:creationId xmlns:a16="http://schemas.microsoft.com/office/drawing/2014/main" id="{95A5DBDA-8767-3040-91FC-16C33A11D1FB}"/>
              </a:ext>
            </a:extLst>
          </p:cNvPr>
          <p:cNvSpPr txBox="1"/>
          <p:nvPr/>
        </p:nvSpPr>
        <p:spPr>
          <a:xfrm>
            <a:off x="418831" y="5353490"/>
            <a:ext cx="429926" cy="369332"/>
          </a:xfrm>
          <a:prstGeom prst="rect">
            <a:avLst/>
          </a:prstGeom>
          <a:noFill/>
        </p:spPr>
        <p:txBody>
          <a:bodyPr wrap="none" rtlCol="0">
            <a:spAutoFit/>
          </a:bodyPr>
          <a:lstStyle/>
          <a:p>
            <a:r>
              <a:rPr lang="fr-FR" dirty="0"/>
              <a:t>1</a:t>
            </a:r>
            <a:r>
              <a:rPr lang="en-GB" b="1" dirty="0">
                <a:solidFill>
                  <a:srgbClr val="000000"/>
                </a:solidFill>
                <a:sym typeface="Symbol"/>
              </a:rPr>
              <a:t></a:t>
            </a:r>
            <a:endParaRPr lang="fr-FR" dirty="0"/>
          </a:p>
        </p:txBody>
      </p:sp>
      <p:sp>
        <p:nvSpPr>
          <p:cNvPr id="16" name="ZoneTexte 15">
            <a:extLst>
              <a:ext uri="{FF2B5EF4-FFF2-40B4-BE49-F238E27FC236}">
                <a16:creationId xmlns:a16="http://schemas.microsoft.com/office/drawing/2014/main" id="{9699BAF6-FB93-1840-AC12-D2E960A3962F}"/>
              </a:ext>
            </a:extLst>
          </p:cNvPr>
          <p:cNvSpPr txBox="1"/>
          <p:nvPr/>
        </p:nvSpPr>
        <p:spPr>
          <a:xfrm>
            <a:off x="1633144" y="5337247"/>
            <a:ext cx="869341" cy="369332"/>
          </a:xfrm>
          <a:prstGeom prst="rect">
            <a:avLst/>
          </a:prstGeom>
          <a:noFill/>
        </p:spPr>
        <p:txBody>
          <a:bodyPr wrap="none" rtlCol="0">
            <a:spAutoFit/>
          </a:bodyPr>
          <a:lstStyle/>
          <a:p>
            <a:r>
              <a:rPr lang="fr-FR" dirty="0"/>
              <a:t>Contre</a:t>
            </a:r>
          </a:p>
        </p:txBody>
      </p:sp>
      <p:sp>
        <p:nvSpPr>
          <p:cNvPr id="17" name="ZoneTexte 16">
            <a:extLst>
              <a:ext uri="{FF2B5EF4-FFF2-40B4-BE49-F238E27FC236}">
                <a16:creationId xmlns:a16="http://schemas.microsoft.com/office/drawing/2014/main" id="{AB298750-B0B6-AE4D-A71D-536EC1196976}"/>
              </a:ext>
            </a:extLst>
          </p:cNvPr>
          <p:cNvSpPr txBox="1"/>
          <p:nvPr/>
        </p:nvSpPr>
        <p:spPr>
          <a:xfrm>
            <a:off x="3155247" y="5368460"/>
            <a:ext cx="869341" cy="369332"/>
          </a:xfrm>
          <a:prstGeom prst="rect">
            <a:avLst/>
          </a:prstGeom>
          <a:noFill/>
        </p:spPr>
        <p:txBody>
          <a:bodyPr wrap="none" rtlCol="0">
            <a:spAutoFit/>
          </a:bodyPr>
          <a:lstStyle/>
          <a:p>
            <a:r>
              <a:rPr lang="fr-FR" dirty="0"/>
              <a:t>Contre</a:t>
            </a:r>
          </a:p>
        </p:txBody>
      </p:sp>
      <p:sp>
        <p:nvSpPr>
          <p:cNvPr id="19" name="ZoneTexte 18">
            <a:extLst>
              <a:ext uri="{FF2B5EF4-FFF2-40B4-BE49-F238E27FC236}">
                <a16:creationId xmlns:a16="http://schemas.microsoft.com/office/drawing/2014/main" id="{056F1134-0D57-F34F-9F4A-2B18FB163535}"/>
              </a:ext>
            </a:extLst>
          </p:cNvPr>
          <p:cNvSpPr txBox="1"/>
          <p:nvPr/>
        </p:nvSpPr>
        <p:spPr>
          <a:xfrm>
            <a:off x="4565883" y="5368460"/>
            <a:ext cx="869341" cy="369332"/>
          </a:xfrm>
          <a:prstGeom prst="rect">
            <a:avLst/>
          </a:prstGeom>
          <a:noFill/>
        </p:spPr>
        <p:txBody>
          <a:bodyPr wrap="none" rtlCol="0">
            <a:spAutoFit/>
          </a:bodyPr>
          <a:lstStyle/>
          <a:p>
            <a:r>
              <a:rPr lang="fr-FR" dirty="0"/>
              <a:t>Contre</a:t>
            </a:r>
          </a:p>
        </p:txBody>
      </p:sp>
      <p:sp>
        <p:nvSpPr>
          <p:cNvPr id="21" name="ZoneTexte 20">
            <a:extLst>
              <a:ext uri="{FF2B5EF4-FFF2-40B4-BE49-F238E27FC236}">
                <a16:creationId xmlns:a16="http://schemas.microsoft.com/office/drawing/2014/main" id="{1DEF5E3A-DAC7-2F4F-9C04-ED84CB733AE1}"/>
              </a:ext>
            </a:extLst>
          </p:cNvPr>
          <p:cNvSpPr txBox="1"/>
          <p:nvPr/>
        </p:nvSpPr>
        <p:spPr>
          <a:xfrm>
            <a:off x="6189701" y="5346224"/>
            <a:ext cx="869341" cy="369332"/>
          </a:xfrm>
          <a:prstGeom prst="rect">
            <a:avLst/>
          </a:prstGeom>
          <a:noFill/>
        </p:spPr>
        <p:txBody>
          <a:bodyPr wrap="none" rtlCol="0">
            <a:spAutoFit/>
          </a:bodyPr>
          <a:lstStyle/>
          <a:p>
            <a:r>
              <a:rPr lang="fr-FR" dirty="0"/>
              <a:t>Contre</a:t>
            </a:r>
          </a:p>
        </p:txBody>
      </p:sp>
      <p:sp>
        <p:nvSpPr>
          <p:cNvPr id="22" name="ZoneTexte 21">
            <a:extLst>
              <a:ext uri="{FF2B5EF4-FFF2-40B4-BE49-F238E27FC236}">
                <a16:creationId xmlns:a16="http://schemas.microsoft.com/office/drawing/2014/main" id="{4AB7E552-683C-0749-9D81-22845B7B63A4}"/>
              </a:ext>
            </a:extLst>
          </p:cNvPr>
          <p:cNvSpPr txBox="1"/>
          <p:nvPr/>
        </p:nvSpPr>
        <p:spPr>
          <a:xfrm>
            <a:off x="7610642" y="5337247"/>
            <a:ext cx="429926" cy="369332"/>
          </a:xfrm>
          <a:prstGeom prst="rect">
            <a:avLst/>
          </a:prstGeom>
          <a:noFill/>
        </p:spPr>
        <p:txBody>
          <a:bodyPr wrap="none" rtlCol="0">
            <a:spAutoFit/>
          </a:bodyPr>
          <a:lstStyle/>
          <a:p>
            <a:r>
              <a:rPr lang="fr-FR" dirty="0"/>
              <a:t>1</a:t>
            </a:r>
            <a:r>
              <a:rPr lang="en-GB" b="1" dirty="0">
                <a:solidFill>
                  <a:srgbClr val="FF0000"/>
                </a:solidFill>
                <a:latin typeface="Times New Roman" charset="0"/>
                <a:ea typeface="ÇlÇr ñæí©" charset="0"/>
                <a:sym typeface="Symbol" charset="0"/>
              </a:rPr>
              <a:t></a:t>
            </a:r>
            <a:endParaRPr lang="fr-FR" dirty="0"/>
          </a:p>
        </p:txBody>
      </p:sp>
      <p:sp>
        <p:nvSpPr>
          <p:cNvPr id="23" name="ZoneTexte 22">
            <a:extLst>
              <a:ext uri="{FF2B5EF4-FFF2-40B4-BE49-F238E27FC236}">
                <a16:creationId xmlns:a16="http://schemas.microsoft.com/office/drawing/2014/main" id="{45DA9F9C-7DDF-B943-84F7-59F4453DC84E}"/>
              </a:ext>
            </a:extLst>
          </p:cNvPr>
          <p:cNvSpPr txBox="1"/>
          <p:nvPr/>
        </p:nvSpPr>
        <p:spPr>
          <a:xfrm>
            <a:off x="171275" y="2621430"/>
            <a:ext cx="2961645" cy="369332"/>
          </a:xfrm>
          <a:prstGeom prst="rect">
            <a:avLst/>
          </a:prstGeom>
          <a:noFill/>
        </p:spPr>
        <p:txBody>
          <a:bodyPr wrap="none" rtlCol="0">
            <a:spAutoFit/>
          </a:bodyPr>
          <a:lstStyle/>
          <a:p>
            <a:r>
              <a:rPr lang="fr-FR" u="sng" dirty="0">
                <a:solidFill>
                  <a:srgbClr val="FFFF00"/>
                </a:solidFill>
              </a:rPr>
              <a:t>Voyons quelques Exemples :</a:t>
            </a:r>
          </a:p>
        </p:txBody>
      </p:sp>
      <p:sp>
        <p:nvSpPr>
          <p:cNvPr id="3" name="ZoneTexte 2">
            <a:extLst>
              <a:ext uri="{FF2B5EF4-FFF2-40B4-BE49-F238E27FC236}">
                <a16:creationId xmlns:a16="http://schemas.microsoft.com/office/drawing/2014/main" id="{3CE6BCF0-C180-8A47-ACD3-EA6742D31C2A}"/>
              </a:ext>
            </a:extLst>
          </p:cNvPr>
          <p:cNvSpPr txBox="1"/>
          <p:nvPr/>
        </p:nvSpPr>
        <p:spPr>
          <a:xfrm>
            <a:off x="1368295" y="3010326"/>
            <a:ext cx="1253356" cy="369332"/>
          </a:xfrm>
          <a:prstGeom prst="rect">
            <a:avLst/>
          </a:prstGeom>
          <a:noFill/>
        </p:spPr>
        <p:txBody>
          <a:bodyPr wrap="none" rtlCol="0">
            <a:spAutoFit/>
          </a:bodyPr>
          <a:lstStyle/>
          <a:p>
            <a:r>
              <a:rPr lang="fr-FR" dirty="0"/>
              <a:t>Séquence 1</a:t>
            </a:r>
          </a:p>
        </p:txBody>
      </p:sp>
      <p:sp>
        <p:nvSpPr>
          <p:cNvPr id="24" name="Rectangle 23">
            <a:extLst>
              <a:ext uri="{FF2B5EF4-FFF2-40B4-BE49-F238E27FC236}">
                <a16:creationId xmlns:a16="http://schemas.microsoft.com/office/drawing/2014/main" id="{3488C986-680B-9E40-B205-277B121D6AB5}"/>
              </a:ext>
            </a:extLst>
          </p:cNvPr>
          <p:cNvSpPr/>
          <p:nvPr/>
        </p:nvSpPr>
        <p:spPr>
          <a:xfrm>
            <a:off x="5412514" y="3482670"/>
            <a:ext cx="3607661" cy="646331"/>
          </a:xfrm>
          <a:prstGeom prst="rect">
            <a:avLst/>
          </a:prstGeom>
        </p:spPr>
        <p:txBody>
          <a:bodyPr wrap="square">
            <a:spAutoFit/>
          </a:bodyPr>
          <a:lstStyle/>
          <a:p>
            <a:r>
              <a:rPr lang="fr-FR" dirty="0">
                <a:solidFill>
                  <a:srgbClr val="92D050"/>
                </a:solidFill>
              </a:rPr>
              <a:t>Sud	Ouest	Nord	Est</a:t>
            </a:r>
          </a:p>
          <a:p>
            <a:r>
              <a:rPr lang="fr-FR" dirty="0"/>
              <a:t>1</a:t>
            </a:r>
            <a:r>
              <a:rPr lang="en-GB" b="1" dirty="0">
                <a:solidFill>
                  <a:srgbClr val="FF0000"/>
                </a:solidFill>
                <a:latin typeface="Times New Roman" charset="0"/>
                <a:ea typeface="ÇlÇr ñæí©" charset="0"/>
                <a:sym typeface="Symbol" charset="0"/>
              </a:rPr>
              <a:t></a:t>
            </a:r>
            <a:r>
              <a:rPr lang="fr-FR" b="1" dirty="0">
                <a:solidFill>
                  <a:schemeClr val="bg1"/>
                </a:solidFill>
                <a:sym typeface="Symbol"/>
              </a:rPr>
              <a:t>     	 </a:t>
            </a:r>
            <a:r>
              <a:rPr lang="fr-FR" b="1" dirty="0">
                <a:sym typeface="Symbol"/>
              </a:rPr>
              <a:t>?</a:t>
            </a:r>
            <a:r>
              <a:rPr lang="en-GB" b="1" dirty="0">
                <a:solidFill>
                  <a:srgbClr val="FF0000"/>
                </a:solidFill>
                <a:latin typeface="Times New Roman" charset="0"/>
                <a:ea typeface="ÇlÇr ñæí©" charset="0"/>
                <a:sym typeface="Symbol" charset="0"/>
              </a:rPr>
              <a:t>	</a:t>
            </a:r>
            <a:r>
              <a:rPr lang="fr-FR" b="1" dirty="0">
                <a:solidFill>
                  <a:schemeClr val="bg1"/>
                </a:solidFill>
                <a:sym typeface="Symbol"/>
              </a:rPr>
              <a:t>	</a:t>
            </a:r>
            <a:endParaRPr lang="fr-FR" dirty="0"/>
          </a:p>
        </p:txBody>
      </p:sp>
      <p:sp>
        <p:nvSpPr>
          <p:cNvPr id="25" name="ZoneTexte 24">
            <a:extLst>
              <a:ext uri="{FF2B5EF4-FFF2-40B4-BE49-F238E27FC236}">
                <a16:creationId xmlns:a16="http://schemas.microsoft.com/office/drawing/2014/main" id="{CE973632-F7AD-5645-901E-058B073FAEBC}"/>
              </a:ext>
            </a:extLst>
          </p:cNvPr>
          <p:cNvSpPr txBox="1"/>
          <p:nvPr/>
        </p:nvSpPr>
        <p:spPr>
          <a:xfrm>
            <a:off x="6572249" y="3034395"/>
            <a:ext cx="1293431" cy="369332"/>
          </a:xfrm>
          <a:prstGeom prst="rect">
            <a:avLst/>
          </a:prstGeom>
          <a:noFill/>
        </p:spPr>
        <p:txBody>
          <a:bodyPr wrap="none" rtlCol="0">
            <a:spAutoFit/>
          </a:bodyPr>
          <a:lstStyle/>
          <a:p>
            <a:r>
              <a:rPr lang="fr-FR" dirty="0"/>
              <a:t>Séquence 2</a:t>
            </a:r>
          </a:p>
        </p:txBody>
      </p:sp>
      <p:sp>
        <p:nvSpPr>
          <p:cNvPr id="26" name="ZoneTexte 25">
            <a:extLst>
              <a:ext uri="{FF2B5EF4-FFF2-40B4-BE49-F238E27FC236}">
                <a16:creationId xmlns:a16="http://schemas.microsoft.com/office/drawing/2014/main" id="{263ACEC8-3BBD-DB49-899D-36FA493F6A62}"/>
              </a:ext>
            </a:extLst>
          </p:cNvPr>
          <p:cNvSpPr txBox="1"/>
          <p:nvPr/>
        </p:nvSpPr>
        <p:spPr>
          <a:xfrm>
            <a:off x="425335" y="5920671"/>
            <a:ext cx="429926" cy="369332"/>
          </a:xfrm>
          <a:prstGeom prst="rect">
            <a:avLst/>
          </a:prstGeom>
          <a:noFill/>
        </p:spPr>
        <p:txBody>
          <a:bodyPr wrap="none" rtlCol="0">
            <a:spAutoFit/>
          </a:bodyPr>
          <a:lstStyle/>
          <a:p>
            <a:r>
              <a:rPr lang="fr-FR" dirty="0"/>
              <a:t>1</a:t>
            </a:r>
            <a:r>
              <a:rPr lang="en-GB" b="1" dirty="0">
                <a:solidFill>
                  <a:srgbClr val="000000"/>
                </a:solidFill>
                <a:sym typeface="Symbol"/>
              </a:rPr>
              <a:t></a:t>
            </a:r>
            <a:endParaRPr lang="fr-FR" dirty="0"/>
          </a:p>
        </p:txBody>
      </p:sp>
      <p:sp>
        <p:nvSpPr>
          <p:cNvPr id="27" name="ZoneTexte 26">
            <a:extLst>
              <a:ext uri="{FF2B5EF4-FFF2-40B4-BE49-F238E27FC236}">
                <a16:creationId xmlns:a16="http://schemas.microsoft.com/office/drawing/2014/main" id="{93DB406F-F0FF-8F4F-801A-85F2A04F4D61}"/>
              </a:ext>
            </a:extLst>
          </p:cNvPr>
          <p:cNvSpPr txBox="1"/>
          <p:nvPr/>
        </p:nvSpPr>
        <p:spPr>
          <a:xfrm>
            <a:off x="1639648" y="5904428"/>
            <a:ext cx="869341" cy="369332"/>
          </a:xfrm>
          <a:prstGeom prst="rect">
            <a:avLst/>
          </a:prstGeom>
          <a:noFill/>
        </p:spPr>
        <p:txBody>
          <a:bodyPr wrap="none" rtlCol="0">
            <a:spAutoFit/>
          </a:bodyPr>
          <a:lstStyle/>
          <a:p>
            <a:r>
              <a:rPr lang="fr-FR" dirty="0"/>
              <a:t>Contre</a:t>
            </a:r>
          </a:p>
        </p:txBody>
      </p:sp>
      <p:sp>
        <p:nvSpPr>
          <p:cNvPr id="28" name="ZoneTexte 27">
            <a:extLst>
              <a:ext uri="{FF2B5EF4-FFF2-40B4-BE49-F238E27FC236}">
                <a16:creationId xmlns:a16="http://schemas.microsoft.com/office/drawing/2014/main" id="{BDDEFC69-3849-CE40-B2E6-0C5B1FD57D13}"/>
              </a:ext>
            </a:extLst>
          </p:cNvPr>
          <p:cNvSpPr txBox="1"/>
          <p:nvPr/>
        </p:nvSpPr>
        <p:spPr>
          <a:xfrm>
            <a:off x="3161751" y="5935641"/>
            <a:ext cx="869341" cy="369332"/>
          </a:xfrm>
          <a:prstGeom prst="rect">
            <a:avLst/>
          </a:prstGeom>
          <a:noFill/>
        </p:spPr>
        <p:txBody>
          <a:bodyPr wrap="none" rtlCol="0">
            <a:spAutoFit/>
          </a:bodyPr>
          <a:lstStyle/>
          <a:p>
            <a:r>
              <a:rPr lang="fr-FR" dirty="0"/>
              <a:t>Contre</a:t>
            </a:r>
          </a:p>
        </p:txBody>
      </p:sp>
      <p:sp>
        <p:nvSpPr>
          <p:cNvPr id="29" name="ZoneTexte 28">
            <a:extLst>
              <a:ext uri="{FF2B5EF4-FFF2-40B4-BE49-F238E27FC236}">
                <a16:creationId xmlns:a16="http://schemas.microsoft.com/office/drawing/2014/main" id="{618A6CBD-06F8-BF47-8743-E00EBF2FAC9A}"/>
              </a:ext>
            </a:extLst>
          </p:cNvPr>
          <p:cNvSpPr txBox="1"/>
          <p:nvPr/>
        </p:nvSpPr>
        <p:spPr>
          <a:xfrm>
            <a:off x="4572387" y="5935641"/>
            <a:ext cx="869341" cy="369332"/>
          </a:xfrm>
          <a:prstGeom prst="rect">
            <a:avLst/>
          </a:prstGeom>
          <a:noFill/>
        </p:spPr>
        <p:txBody>
          <a:bodyPr wrap="none" rtlCol="0">
            <a:spAutoFit/>
          </a:bodyPr>
          <a:lstStyle/>
          <a:p>
            <a:r>
              <a:rPr lang="fr-FR" dirty="0"/>
              <a:t>Contre</a:t>
            </a:r>
          </a:p>
        </p:txBody>
      </p:sp>
      <p:sp>
        <p:nvSpPr>
          <p:cNvPr id="30" name="ZoneTexte 29">
            <a:extLst>
              <a:ext uri="{FF2B5EF4-FFF2-40B4-BE49-F238E27FC236}">
                <a16:creationId xmlns:a16="http://schemas.microsoft.com/office/drawing/2014/main" id="{0F525FB4-8BD9-BE44-AFEA-275E3A0BC7BB}"/>
              </a:ext>
            </a:extLst>
          </p:cNvPr>
          <p:cNvSpPr txBox="1"/>
          <p:nvPr/>
        </p:nvSpPr>
        <p:spPr>
          <a:xfrm>
            <a:off x="6196205" y="5913405"/>
            <a:ext cx="869341" cy="369332"/>
          </a:xfrm>
          <a:prstGeom prst="rect">
            <a:avLst/>
          </a:prstGeom>
          <a:noFill/>
        </p:spPr>
        <p:txBody>
          <a:bodyPr wrap="none" rtlCol="0">
            <a:spAutoFit/>
          </a:bodyPr>
          <a:lstStyle/>
          <a:p>
            <a:r>
              <a:rPr lang="fr-FR" dirty="0"/>
              <a:t>Contre</a:t>
            </a:r>
          </a:p>
        </p:txBody>
      </p:sp>
      <p:sp>
        <p:nvSpPr>
          <p:cNvPr id="31" name="ZoneTexte 30">
            <a:extLst>
              <a:ext uri="{FF2B5EF4-FFF2-40B4-BE49-F238E27FC236}">
                <a16:creationId xmlns:a16="http://schemas.microsoft.com/office/drawing/2014/main" id="{45F893D1-9B6A-CB42-81DB-46C123D814B9}"/>
              </a:ext>
            </a:extLst>
          </p:cNvPr>
          <p:cNvSpPr txBox="1"/>
          <p:nvPr/>
        </p:nvSpPr>
        <p:spPr>
          <a:xfrm>
            <a:off x="7617146" y="5904428"/>
            <a:ext cx="532518" cy="369332"/>
          </a:xfrm>
          <a:prstGeom prst="rect">
            <a:avLst/>
          </a:prstGeom>
          <a:noFill/>
        </p:spPr>
        <p:txBody>
          <a:bodyPr wrap="none" rtlCol="0">
            <a:spAutoFit/>
          </a:bodyPr>
          <a:lstStyle/>
          <a:p>
            <a:r>
              <a:rPr lang="fr-FR" dirty="0"/>
              <a:t>1</a:t>
            </a:r>
            <a:r>
              <a:rPr lang="en-GB" dirty="0">
                <a:sym typeface="Symbol"/>
              </a:rPr>
              <a:t>SA</a:t>
            </a:r>
            <a:endParaRPr lang="fr-FR" dirty="0"/>
          </a:p>
        </p:txBody>
      </p:sp>
      <p:sp>
        <p:nvSpPr>
          <p:cNvPr id="6" name="ZoneTexte 5">
            <a:extLst>
              <a:ext uri="{FF2B5EF4-FFF2-40B4-BE49-F238E27FC236}">
                <a16:creationId xmlns:a16="http://schemas.microsoft.com/office/drawing/2014/main" id="{AD78FFEC-E618-C74F-876A-33D66086972D}"/>
              </a:ext>
            </a:extLst>
          </p:cNvPr>
          <p:cNvSpPr txBox="1"/>
          <p:nvPr/>
        </p:nvSpPr>
        <p:spPr>
          <a:xfrm>
            <a:off x="17044" y="5229525"/>
            <a:ext cx="312906" cy="584775"/>
          </a:xfrm>
          <a:prstGeom prst="rect">
            <a:avLst/>
          </a:prstGeom>
          <a:noFill/>
        </p:spPr>
        <p:txBody>
          <a:bodyPr wrap="none" rtlCol="0">
            <a:spAutoFit/>
          </a:bodyPr>
          <a:lstStyle/>
          <a:p>
            <a:r>
              <a:rPr lang="fr-FR" sz="3200" dirty="0"/>
              <a:t>1</a:t>
            </a:r>
          </a:p>
        </p:txBody>
      </p:sp>
      <p:sp>
        <p:nvSpPr>
          <p:cNvPr id="32" name="ZoneTexte 31">
            <a:extLst>
              <a:ext uri="{FF2B5EF4-FFF2-40B4-BE49-F238E27FC236}">
                <a16:creationId xmlns:a16="http://schemas.microsoft.com/office/drawing/2014/main" id="{5C94DCD7-4A81-EE4E-864E-DBF4050B01BF}"/>
              </a:ext>
            </a:extLst>
          </p:cNvPr>
          <p:cNvSpPr txBox="1"/>
          <p:nvPr/>
        </p:nvSpPr>
        <p:spPr>
          <a:xfrm>
            <a:off x="17974" y="5805683"/>
            <a:ext cx="383438" cy="584775"/>
          </a:xfrm>
          <a:prstGeom prst="rect">
            <a:avLst/>
          </a:prstGeom>
          <a:noFill/>
        </p:spPr>
        <p:txBody>
          <a:bodyPr wrap="none" rtlCol="0">
            <a:spAutoFit/>
          </a:bodyPr>
          <a:lstStyle/>
          <a:p>
            <a:r>
              <a:rPr lang="fr-FR" sz="3200" dirty="0"/>
              <a:t>2</a:t>
            </a:r>
          </a:p>
        </p:txBody>
      </p:sp>
    </p:spTree>
    <p:extLst>
      <p:ext uri="{BB962C8B-B14F-4D97-AF65-F5344CB8AC3E}">
        <p14:creationId xmlns:p14="http://schemas.microsoft.com/office/powerpoint/2010/main" val="19546244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6"/>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7"/>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9"/>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1"/>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22"/>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26"/>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27"/>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28"/>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grpId="0" nodeType="clickEffect">
                                  <p:stCondLst>
                                    <p:cond delay="0"/>
                                  </p:stCondLst>
                                  <p:childTnLst>
                                    <p:set>
                                      <p:cBhvr>
                                        <p:cTn id="56" dur="1" fill="hold">
                                          <p:stCondLst>
                                            <p:cond delay="0"/>
                                          </p:stCondLst>
                                        </p:cTn>
                                        <p:tgtEl>
                                          <p:spTgt spid="29"/>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grpId="0" nodeType="clickEffect">
                                  <p:stCondLst>
                                    <p:cond delay="0"/>
                                  </p:stCondLst>
                                  <p:childTnLst>
                                    <p:set>
                                      <p:cBhvr>
                                        <p:cTn id="60" dur="1" fill="hold">
                                          <p:stCondLst>
                                            <p:cond delay="0"/>
                                          </p:stCondLst>
                                        </p:cTn>
                                        <p:tgtEl>
                                          <p:spTgt spid="30"/>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grpId="0" nodeType="clickEffect">
                                  <p:stCondLst>
                                    <p:cond delay="0"/>
                                  </p:stCondLst>
                                  <p:childTnLst>
                                    <p:set>
                                      <p:cBhvr>
                                        <p:cTn id="64" dur="1" fill="hold">
                                          <p:stCondLst>
                                            <p:cond delay="0"/>
                                          </p:stCondLst>
                                        </p:cTn>
                                        <p:tgtEl>
                                          <p:spTgt spid="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P spid="11" grpId="0" animBg="1"/>
      <p:bldP spid="12" grpId="0" animBg="1"/>
      <p:bldP spid="13" grpId="0" animBg="1"/>
      <p:bldP spid="14" grpId="0" animBg="1"/>
      <p:bldP spid="15" grpId="0"/>
      <p:bldP spid="16" grpId="0"/>
      <p:bldP spid="17" grpId="0"/>
      <p:bldP spid="19" grpId="0"/>
      <p:bldP spid="21" grpId="0"/>
      <p:bldP spid="22" grpId="0"/>
      <p:bldP spid="26" grpId="0"/>
      <p:bldP spid="27" grpId="0"/>
      <p:bldP spid="28" grpId="0"/>
      <p:bldP spid="29" grpId="0"/>
      <p:bldP spid="30" grpId="0"/>
      <p:bldP spid="31"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a:extLst>
              <a:ext uri="{FF2B5EF4-FFF2-40B4-BE49-F238E27FC236}">
                <a16:creationId xmlns:a16="http://schemas.microsoft.com/office/drawing/2014/main" id="{B5E34495-2B8C-574B-9A39-40D2DDF153C1}"/>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17</a:t>
            </a:fld>
            <a:endParaRPr kumimoji="0" lang="en-US"/>
          </a:p>
        </p:txBody>
      </p:sp>
      <p:sp>
        <p:nvSpPr>
          <p:cNvPr id="6" name="Rectangle 5">
            <a:extLst>
              <a:ext uri="{FF2B5EF4-FFF2-40B4-BE49-F238E27FC236}">
                <a16:creationId xmlns:a16="http://schemas.microsoft.com/office/drawing/2014/main" id="{F4387FC7-DF6C-D54B-818B-391E8EC32087}"/>
              </a:ext>
            </a:extLst>
          </p:cNvPr>
          <p:cNvSpPr/>
          <p:nvPr/>
        </p:nvSpPr>
        <p:spPr>
          <a:xfrm>
            <a:off x="7955703" y="90714"/>
            <a:ext cx="879868" cy="369332"/>
          </a:xfrm>
          <a:prstGeom prst="rect">
            <a:avLst/>
          </a:prstGeom>
        </p:spPr>
        <p:txBody>
          <a:bodyPr wrap="none">
            <a:spAutoFit/>
          </a:bodyPr>
          <a:lstStyle/>
          <a:p>
            <a:r>
              <a:rPr lang="fr-FR" b="1" dirty="0">
                <a:solidFill>
                  <a:schemeClr val="bg1"/>
                </a:solidFill>
                <a:sym typeface="Symbol"/>
              </a:rPr>
              <a:t></a:t>
            </a:r>
            <a:r>
              <a:rPr lang="fr-FR" b="1" dirty="0">
                <a:solidFill>
                  <a:srgbClr val="FF0000"/>
                </a:solidFill>
                <a:sym typeface="Symbol"/>
              </a:rPr>
              <a:t></a:t>
            </a:r>
            <a:r>
              <a:rPr lang="fr-FR" b="1" dirty="0">
                <a:solidFill>
                  <a:srgbClr val="000000"/>
                </a:solidFill>
                <a:sym typeface="Symbol"/>
              </a:rPr>
              <a:t></a:t>
            </a:r>
            <a:endParaRPr lang="fr-FR" dirty="0">
              <a:solidFill>
                <a:srgbClr val="000000"/>
              </a:solidFill>
            </a:endParaRPr>
          </a:p>
        </p:txBody>
      </p:sp>
      <p:sp>
        <p:nvSpPr>
          <p:cNvPr id="7" name="ZoneTexte 6">
            <a:extLst>
              <a:ext uri="{FF2B5EF4-FFF2-40B4-BE49-F238E27FC236}">
                <a16:creationId xmlns:a16="http://schemas.microsoft.com/office/drawing/2014/main" id="{5D0C90D9-86CF-7845-A2E4-D9D5E236AEAC}"/>
              </a:ext>
            </a:extLst>
          </p:cNvPr>
          <p:cNvSpPr txBox="1"/>
          <p:nvPr/>
        </p:nvSpPr>
        <p:spPr>
          <a:xfrm>
            <a:off x="3741384" y="6376090"/>
            <a:ext cx="1105880" cy="369332"/>
          </a:xfrm>
          <a:prstGeom prst="rect">
            <a:avLst/>
          </a:prstGeom>
          <a:noFill/>
        </p:spPr>
        <p:txBody>
          <a:bodyPr wrap="none" rtlCol="0">
            <a:spAutoFit/>
          </a:bodyPr>
          <a:lstStyle/>
          <a:p>
            <a:r>
              <a:rPr lang="fr-FR" dirty="0"/>
              <a:t>Séance 12</a:t>
            </a:r>
          </a:p>
        </p:txBody>
      </p:sp>
      <p:sp>
        <p:nvSpPr>
          <p:cNvPr id="8" name="ZoneTexte 7">
            <a:extLst>
              <a:ext uri="{FF2B5EF4-FFF2-40B4-BE49-F238E27FC236}">
                <a16:creationId xmlns:a16="http://schemas.microsoft.com/office/drawing/2014/main" id="{6B67DC1E-4254-5C42-BA60-84B1E7E75089}"/>
              </a:ext>
            </a:extLst>
          </p:cNvPr>
          <p:cNvSpPr txBox="1"/>
          <p:nvPr/>
        </p:nvSpPr>
        <p:spPr>
          <a:xfrm>
            <a:off x="0" y="6304897"/>
            <a:ext cx="1864428" cy="461665"/>
          </a:xfrm>
          <a:prstGeom prst="rect">
            <a:avLst/>
          </a:prstGeom>
          <a:noFill/>
        </p:spPr>
        <p:txBody>
          <a:bodyPr wrap="none" rtlCol="0">
            <a:spAutoFit/>
          </a:bodyPr>
          <a:lstStyle/>
          <a:p>
            <a:r>
              <a:rPr lang="fr-FR" sz="2400" dirty="0">
                <a:solidFill>
                  <a:schemeClr val="tx2">
                    <a:lumMod val="75000"/>
                  </a:schemeClr>
                </a:solidFill>
                <a:latin typeface="Apple Chancery"/>
                <a:cs typeface="Apple Chancery"/>
              </a:rPr>
              <a:t>Bridge ENS</a:t>
            </a:r>
          </a:p>
        </p:txBody>
      </p:sp>
      <p:sp>
        <p:nvSpPr>
          <p:cNvPr id="19" name="Titre 2">
            <a:extLst>
              <a:ext uri="{FF2B5EF4-FFF2-40B4-BE49-F238E27FC236}">
                <a16:creationId xmlns:a16="http://schemas.microsoft.com/office/drawing/2014/main" id="{6FAC39D7-A678-5844-BDF7-582537581654}"/>
              </a:ext>
            </a:extLst>
          </p:cNvPr>
          <p:cNvSpPr txBox="1">
            <a:spLocks/>
          </p:cNvSpPr>
          <p:nvPr/>
        </p:nvSpPr>
        <p:spPr>
          <a:xfrm>
            <a:off x="201440" y="-235226"/>
            <a:ext cx="8818735" cy="1219200"/>
          </a:xfrm>
          <a:prstGeom prst="rect">
            <a:avLst/>
          </a:prstGeom>
          <a:ln w="6350" cap="rnd">
            <a:noFill/>
          </a:ln>
        </p:spPr>
        <p:txBody>
          <a:bodyPr vert="horz" rtlCol="0" anchor="b" anchorCtr="0">
            <a:normAutofit/>
          </a:bodyPr>
          <a:lst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a:lstStyle>
          <a:p>
            <a:r>
              <a:rPr lang="fr-FR" dirty="0"/>
              <a:t>Les interventions par contre</a:t>
            </a:r>
            <a:r>
              <a:rPr lang="fr-FR" sz="2400" dirty="0"/>
              <a:t>(les réponses)</a:t>
            </a:r>
            <a:endParaRPr lang="fr-FR" dirty="0"/>
          </a:p>
        </p:txBody>
      </p:sp>
      <p:sp>
        <p:nvSpPr>
          <p:cNvPr id="9" name="ZoneTexte 8">
            <a:extLst>
              <a:ext uri="{FF2B5EF4-FFF2-40B4-BE49-F238E27FC236}">
                <a16:creationId xmlns:a16="http://schemas.microsoft.com/office/drawing/2014/main" id="{AF323DF2-216D-3643-B3F7-C7DFBB14F617}"/>
              </a:ext>
            </a:extLst>
          </p:cNvPr>
          <p:cNvSpPr txBox="1"/>
          <p:nvPr/>
        </p:nvSpPr>
        <p:spPr>
          <a:xfrm>
            <a:off x="144468" y="1418973"/>
            <a:ext cx="8875707" cy="1477328"/>
          </a:xfrm>
          <a:prstGeom prst="rect">
            <a:avLst/>
          </a:prstGeom>
          <a:noFill/>
        </p:spPr>
        <p:txBody>
          <a:bodyPr wrap="square" rtlCol="0">
            <a:spAutoFit/>
          </a:bodyPr>
          <a:lstStyle/>
          <a:p>
            <a:r>
              <a:rPr lang="fr-FR" dirty="0"/>
              <a:t>On va déterminer 3 zones de main :</a:t>
            </a:r>
          </a:p>
          <a:p>
            <a:r>
              <a:rPr lang="fr-FR" dirty="0"/>
              <a:t>	- Zone 0-7H : enchère à bas palier.</a:t>
            </a:r>
          </a:p>
          <a:p>
            <a:r>
              <a:rPr lang="fr-FR" dirty="0"/>
              <a:t>	- Zone 8-10H : on fait un saut.</a:t>
            </a:r>
          </a:p>
          <a:p>
            <a:r>
              <a:rPr lang="fr-FR" dirty="0"/>
              <a:t>	- Zone 11H et plus on </a:t>
            </a:r>
            <a:r>
              <a:rPr lang="fr-FR" dirty="0" err="1"/>
              <a:t>Cue</a:t>
            </a:r>
            <a:r>
              <a:rPr lang="fr-FR" dirty="0"/>
              <a:t> </a:t>
            </a:r>
            <a:r>
              <a:rPr lang="fr-FR" dirty="0" err="1"/>
              <a:t>bid</a:t>
            </a:r>
            <a:r>
              <a:rPr lang="fr-FR" dirty="0"/>
              <a:t>., si pas d’enchère naturelle.</a:t>
            </a:r>
          </a:p>
          <a:p>
            <a:r>
              <a:rPr lang="fr-FR" dirty="0"/>
              <a:t>	- Sur ouverture mineure, vous avez les 2 Majeures, Faites un </a:t>
            </a:r>
            <a:r>
              <a:rPr lang="fr-FR" dirty="0" err="1"/>
              <a:t>Cue</a:t>
            </a:r>
            <a:r>
              <a:rPr lang="fr-FR" dirty="0"/>
              <a:t> </a:t>
            </a:r>
            <a:r>
              <a:rPr lang="fr-FR" dirty="0" err="1"/>
              <a:t>Bid</a:t>
            </a:r>
            <a:r>
              <a:rPr lang="fr-FR" dirty="0"/>
              <a:t> (zone 8+)</a:t>
            </a:r>
          </a:p>
        </p:txBody>
      </p:sp>
      <p:sp>
        <p:nvSpPr>
          <p:cNvPr id="2" name="ZoneTexte 1">
            <a:extLst>
              <a:ext uri="{FF2B5EF4-FFF2-40B4-BE49-F238E27FC236}">
                <a16:creationId xmlns:a16="http://schemas.microsoft.com/office/drawing/2014/main" id="{E6BE62B8-791F-6745-B47B-1A315D153EEE}"/>
              </a:ext>
            </a:extLst>
          </p:cNvPr>
          <p:cNvSpPr txBox="1"/>
          <p:nvPr/>
        </p:nvSpPr>
        <p:spPr>
          <a:xfrm>
            <a:off x="346229" y="983974"/>
            <a:ext cx="2888611" cy="369332"/>
          </a:xfrm>
          <a:prstGeom prst="rect">
            <a:avLst/>
          </a:prstGeom>
          <a:noFill/>
        </p:spPr>
        <p:txBody>
          <a:bodyPr wrap="none" rtlCol="0">
            <a:spAutoFit/>
          </a:bodyPr>
          <a:lstStyle/>
          <a:p>
            <a:r>
              <a:rPr lang="fr-FR" u="sng" dirty="0">
                <a:solidFill>
                  <a:srgbClr val="FFFF00"/>
                </a:solidFill>
              </a:rPr>
              <a:t>Cas N°1 : le Numéro 3 passe</a:t>
            </a:r>
          </a:p>
        </p:txBody>
      </p:sp>
      <p:sp>
        <p:nvSpPr>
          <p:cNvPr id="10" name="ZoneTexte 9">
            <a:extLst>
              <a:ext uri="{FF2B5EF4-FFF2-40B4-BE49-F238E27FC236}">
                <a16:creationId xmlns:a16="http://schemas.microsoft.com/office/drawing/2014/main" id="{2E9DA654-11F3-0D46-9E8B-00DDD162C416}"/>
              </a:ext>
            </a:extLst>
          </p:cNvPr>
          <p:cNvSpPr txBox="1"/>
          <p:nvPr/>
        </p:nvSpPr>
        <p:spPr>
          <a:xfrm>
            <a:off x="296657" y="2842093"/>
            <a:ext cx="2961645" cy="369332"/>
          </a:xfrm>
          <a:prstGeom prst="rect">
            <a:avLst/>
          </a:prstGeom>
          <a:noFill/>
        </p:spPr>
        <p:txBody>
          <a:bodyPr wrap="none" rtlCol="0">
            <a:spAutoFit/>
          </a:bodyPr>
          <a:lstStyle/>
          <a:p>
            <a:r>
              <a:rPr lang="fr-FR" u="sng" dirty="0">
                <a:solidFill>
                  <a:srgbClr val="FFFF00"/>
                </a:solidFill>
              </a:rPr>
              <a:t>Voyons quelques Exemples :</a:t>
            </a:r>
          </a:p>
        </p:txBody>
      </p:sp>
      <p:sp>
        <p:nvSpPr>
          <p:cNvPr id="11" name="Rectangle 10">
            <a:extLst>
              <a:ext uri="{FF2B5EF4-FFF2-40B4-BE49-F238E27FC236}">
                <a16:creationId xmlns:a16="http://schemas.microsoft.com/office/drawing/2014/main" id="{CE7A3DCB-E2AE-B541-8D24-0177BF56F0EB}"/>
              </a:ext>
            </a:extLst>
          </p:cNvPr>
          <p:cNvSpPr/>
          <p:nvPr/>
        </p:nvSpPr>
        <p:spPr>
          <a:xfrm>
            <a:off x="191142" y="3537159"/>
            <a:ext cx="3607661" cy="923330"/>
          </a:xfrm>
          <a:prstGeom prst="rect">
            <a:avLst/>
          </a:prstGeom>
        </p:spPr>
        <p:txBody>
          <a:bodyPr wrap="square">
            <a:spAutoFit/>
          </a:bodyPr>
          <a:lstStyle/>
          <a:p>
            <a:r>
              <a:rPr lang="fr-FR" dirty="0">
                <a:solidFill>
                  <a:srgbClr val="92D050"/>
                </a:solidFill>
              </a:rPr>
              <a:t>Sud	</a:t>
            </a:r>
            <a:r>
              <a:rPr lang="fr-FR" dirty="0">
                <a:solidFill>
                  <a:srgbClr val="FF0000"/>
                </a:solidFill>
              </a:rPr>
              <a:t>Ouest	</a:t>
            </a:r>
            <a:r>
              <a:rPr lang="fr-FR" dirty="0">
                <a:solidFill>
                  <a:srgbClr val="92D050"/>
                </a:solidFill>
              </a:rPr>
              <a:t>Nord	</a:t>
            </a:r>
            <a:r>
              <a:rPr lang="fr-FR" dirty="0">
                <a:solidFill>
                  <a:srgbClr val="FF0000"/>
                </a:solidFill>
              </a:rPr>
              <a:t>Est</a:t>
            </a:r>
          </a:p>
          <a:p>
            <a:r>
              <a:rPr lang="fr-FR" dirty="0"/>
              <a:t>1</a:t>
            </a:r>
            <a:r>
              <a:rPr lang="en-GB" b="1" dirty="0">
                <a:solidFill>
                  <a:srgbClr val="000000"/>
                </a:solidFill>
                <a:latin typeface="Times New Roman" charset="0"/>
                <a:ea typeface="ÇlÇr ñæí©" charset="0"/>
                <a:sym typeface="Symbol" charset="0"/>
              </a:rPr>
              <a:t></a:t>
            </a:r>
            <a:r>
              <a:rPr lang="fr-FR" b="1" dirty="0">
                <a:solidFill>
                  <a:schemeClr val="bg1"/>
                </a:solidFill>
                <a:sym typeface="Symbol"/>
              </a:rPr>
              <a:t>     	 </a:t>
            </a:r>
            <a:r>
              <a:rPr lang="fr-FR" b="1" dirty="0">
                <a:sym typeface="Symbol"/>
              </a:rPr>
              <a:t>contre	passe	?	</a:t>
            </a:r>
            <a:endParaRPr lang="fr-FR" dirty="0"/>
          </a:p>
        </p:txBody>
      </p:sp>
      <p:sp>
        <p:nvSpPr>
          <p:cNvPr id="12" name="Text Box 1">
            <a:extLst>
              <a:ext uri="{FF2B5EF4-FFF2-40B4-BE49-F238E27FC236}">
                <a16:creationId xmlns:a16="http://schemas.microsoft.com/office/drawing/2014/main" id="{BF4D8866-7AB7-8D43-A0F0-57B92B8B8736}"/>
              </a:ext>
            </a:extLst>
          </p:cNvPr>
          <p:cNvSpPr txBox="1">
            <a:spLocks noChangeArrowheads="1"/>
          </p:cNvSpPr>
          <p:nvPr/>
        </p:nvSpPr>
        <p:spPr bwMode="auto">
          <a:xfrm>
            <a:off x="201440" y="4445897"/>
            <a:ext cx="914400"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A</a:t>
            </a:r>
            <a:r>
              <a:rPr kumimoji="0" lang="en-GB" sz="1100" b="0" i="0" u="none" strike="noStrike" cap="none" normalizeH="0" baseline="0" dirty="0">
                <a:ln>
                  <a:noFill/>
                </a:ln>
                <a:solidFill>
                  <a:srgbClr val="000000"/>
                </a:solidFill>
                <a:effectLst/>
                <a:latin typeface="Arial" charset="0"/>
                <a:ea typeface="ÇlÇr ñæí©" charset="0"/>
              </a:rPr>
              <a:t>D742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4</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DX87</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V42</a:t>
            </a:r>
            <a:endParaRPr kumimoji="0" lang="fr-FR" sz="2400" b="0" i="0" u="none" strike="noStrike" cap="none" normalizeH="0" baseline="0" dirty="0">
              <a:ln>
                <a:noFill/>
              </a:ln>
              <a:solidFill>
                <a:srgbClr val="000000"/>
              </a:solidFill>
              <a:effectLst/>
              <a:latin typeface="Arial" charset="0"/>
            </a:endParaRPr>
          </a:p>
        </p:txBody>
      </p:sp>
      <p:sp>
        <p:nvSpPr>
          <p:cNvPr id="13" name="Text Box 1">
            <a:extLst>
              <a:ext uri="{FF2B5EF4-FFF2-40B4-BE49-F238E27FC236}">
                <a16:creationId xmlns:a16="http://schemas.microsoft.com/office/drawing/2014/main" id="{DD25C226-3E35-DF49-AFAA-923F48B8AE58}"/>
              </a:ext>
            </a:extLst>
          </p:cNvPr>
          <p:cNvSpPr txBox="1">
            <a:spLocks noChangeArrowheads="1"/>
          </p:cNvSpPr>
          <p:nvPr/>
        </p:nvSpPr>
        <p:spPr bwMode="auto">
          <a:xfrm>
            <a:off x="1639648" y="4445897"/>
            <a:ext cx="914400"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AVX2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V98</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ARV</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X98</a:t>
            </a:r>
            <a:endParaRPr kumimoji="0" lang="fr-FR" sz="2400" b="0" i="0" u="none" strike="noStrike" cap="none" normalizeH="0" baseline="0" dirty="0">
              <a:ln>
                <a:noFill/>
              </a:ln>
              <a:solidFill>
                <a:srgbClr val="000000"/>
              </a:solidFill>
              <a:effectLst/>
              <a:latin typeface="Arial" charset="0"/>
            </a:endParaRPr>
          </a:p>
        </p:txBody>
      </p:sp>
      <p:sp>
        <p:nvSpPr>
          <p:cNvPr id="14" name="Text Box 1">
            <a:extLst>
              <a:ext uri="{FF2B5EF4-FFF2-40B4-BE49-F238E27FC236}">
                <a16:creationId xmlns:a16="http://schemas.microsoft.com/office/drawing/2014/main" id="{56D5DAD8-04EF-8E44-BE0D-F4EA6BF6161D}"/>
              </a:ext>
            </a:extLst>
          </p:cNvPr>
          <p:cNvSpPr txBox="1">
            <a:spLocks noChangeArrowheads="1"/>
          </p:cNvSpPr>
          <p:nvPr/>
        </p:nvSpPr>
        <p:spPr bwMode="auto">
          <a:xfrm>
            <a:off x="3091500" y="4445897"/>
            <a:ext cx="996837"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ADV62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X9</a:t>
            </a:r>
          </a:p>
          <a:p>
            <a:pPr lvl="0"/>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AX9</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VX2</a:t>
            </a:r>
            <a:endParaRPr kumimoji="0" lang="fr-FR" sz="2400" b="0" i="0" u="none" strike="noStrike" cap="none" normalizeH="0" baseline="0" dirty="0">
              <a:ln>
                <a:noFill/>
              </a:ln>
              <a:solidFill>
                <a:srgbClr val="000000"/>
              </a:solidFill>
              <a:effectLst/>
              <a:latin typeface="Arial" charset="0"/>
            </a:endParaRPr>
          </a:p>
        </p:txBody>
      </p:sp>
      <p:sp>
        <p:nvSpPr>
          <p:cNvPr id="15" name="Text Box 1">
            <a:extLst>
              <a:ext uri="{FF2B5EF4-FFF2-40B4-BE49-F238E27FC236}">
                <a16:creationId xmlns:a16="http://schemas.microsoft.com/office/drawing/2014/main" id="{BCE635CA-F731-6942-96F5-174E07C6F967}"/>
              </a:ext>
            </a:extLst>
          </p:cNvPr>
          <p:cNvSpPr txBox="1">
            <a:spLocks noChangeArrowheads="1"/>
          </p:cNvSpPr>
          <p:nvPr/>
        </p:nvSpPr>
        <p:spPr bwMode="auto">
          <a:xfrm>
            <a:off x="4543354" y="4437489"/>
            <a:ext cx="914400"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RX92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lang="en-GB" sz="1100" dirty="0">
                <a:solidFill>
                  <a:srgbClr val="FF0000"/>
                </a:solidFill>
                <a:ea typeface="ÇlÇr ñæí©" charset="0"/>
              </a:rPr>
              <a:t>9</a:t>
            </a:r>
            <a:r>
              <a:rPr kumimoji="0" lang="en-GB" sz="1100" b="0" i="0" u="none" strike="noStrike" cap="none" normalizeH="0" baseline="0" dirty="0">
                <a:ln>
                  <a:noFill/>
                </a:ln>
                <a:solidFill>
                  <a:srgbClr val="FF0000"/>
                </a:solidFill>
                <a:effectLst/>
                <a:latin typeface="Arial" charset="0"/>
                <a:ea typeface="ÇlÇr ñæí©" charset="0"/>
              </a:rPr>
              <a:t>43</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D876</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lang="en-GB" sz="1100" dirty="0">
                <a:solidFill>
                  <a:srgbClr val="000000"/>
                </a:solidFill>
                <a:ea typeface="ÇlÇr ñæí©" charset="0"/>
              </a:rPr>
              <a:t>A32</a:t>
            </a:r>
            <a:endParaRPr kumimoji="0" lang="fr-FR" sz="2400" b="0" i="0" u="none" strike="noStrike" cap="none" normalizeH="0" baseline="0" dirty="0">
              <a:ln>
                <a:noFill/>
              </a:ln>
              <a:solidFill>
                <a:srgbClr val="000000"/>
              </a:solidFill>
              <a:effectLst/>
              <a:latin typeface="Arial" charset="0"/>
            </a:endParaRPr>
          </a:p>
        </p:txBody>
      </p:sp>
      <p:sp>
        <p:nvSpPr>
          <p:cNvPr id="16" name="Text Box 1">
            <a:extLst>
              <a:ext uri="{FF2B5EF4-FFF2-40B4-BE49-F238E27FC236}">
                <a16:creationId xmlns:a16="http://schemas.microsoft.com/office/drawing/2014/main" id="{015A651F-C87D-264B-ABCA-5C48930B83E0}"/>
              </a:ext>
            </a:extLst>
          </p:cNvPr>
          <p:cNvSpPr txBox="1">
            <a:spLocks noChangeArrowheads="1"/>
          </p:cNvSpPr>
          <p:nvPr/>
        </p:nvSpPr>
        <p:spPr bwMode="auto">
          <a:xfrm>
            <a:off x="5995207" y="4429081"/>
            <a:ext cx="914400"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9432</a:t>
            </a:r>
            <a:endParaRPr kumimoji="0" lang="en-GB" sz="1100" b="0" i="0" u="none" strike="noStrike" cap="none" normalizeH="0" baseline="0" dirty="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V42</a:t>
            </a:r>
          </a:p>
          <a:p>
            <a:pPr lvl="0"/>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lang="en-GB" sz="1100" dirty="0">
                <a:solidFill>
                  <a:srgbClr val="FF0000"/>
                </a:solidFill>
                <a:ea typeface="ÇlÇr ñæí©" charset="0"/>
              </a:rPr>
              <a:t>76</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RVX2</a:t>
            </a:r>
            <a:endParaRPr kumimoji="0" lang="fr-FR" sz="2400" b="0" i="0" u="none" strike="noStrike" cap="none" normalizeH="0" baseline="0" dirty="0">
              <a:ln>
                <a:noFill/>
              </a:ln>
              <a:solidFill>
                <a:srgbClr val="000000"/>
              </a:solidFill>
              <a:effectLst/>
              <a:latin typeface="Arial" charset="0"/>
            </a:endParaRPr>
          </a:p>
        </p:txBody>
      </p:sp>
      <p:sp>
        <p:nvSpPr>
          <p:cNvPr id="17" name="Text Box 1">
            <a:extLst>
              <a:ext uri="{FF2B5EF4-FFF2-40B4-BE49-F238E27FC236}">
                <a16:creationId xmlns:a16="http://schemas.microsoft.com/office/drawing/2014/main" id="{FEE56C38-610B-6A4E-92B9-2A578CC8A3A8}"/>
              </a:ext>
            </a:extLst>
          </p:cNvPr>
          <p:cNvSpPr txBox="1">
            <a:spLocks noChangeArrowheads="1"/>
          </p:cNvSpPr>
          <p:nvPr/>
        </p:nvSpPr>
        <p:spPr bwMode="auto">
          <a:xfrm>
            <a:off x="7364623" y="4427930"/>
            <a:ext cx="1029503"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D</a:t>
            </a:r>
            <a:r>
              <a:rPr kumimoji="0" lang="en-GB" sz="1100" b="0" i="0" u="none" strike="noStrike" cap="none" normalizeH="0" baseline="0" dirty="0">
                <a:ln>
                  <a:noFill/>
                </a:ln>
                <a:solidFill>
                  <a:srgbClr val="000000"/>
                </a:solidFill>
                <a:effectLst/>
                <a:latin typeface="Arial" charset="0"/>
                <a:ea typeface="ÇlÇr ñæí©" charset="0"/>
              </a:rPr>
              <a:t>972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ADX2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V82</a:t>
            </a:r>
            <a:endParaRPr kumimoji="0" lang="en-GB" sz="1100" b="0" i="0" u="none" strike="noStrike" cap="none" normalizeH="0" baseline="0" dirty="0">
              <a:ln>
                <a:noFill/>
              </a:ln>
              <a:solidFill>
                <a:srgbClr val="FF0000"/>
              </a:solidFill>
              <a:effectLst/>
              <a:latin typeface="Times New Roman" charset="0"/>
              <a:ea typeface="ÇlÇr ñæí©" charset="0"/>
            </a:endParaRPr>
          </a:p>
          <a:p>
            <a:pPr lvl="0"/>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lang="en-GB" sz="1100" dirty="0">
                <a:solidFill>
                  <a:srgbClr val="000000"/>
                </a:solidFill>
                <a:ea typeface="ÇlÇr ñæí©" charset="0"/>
              </a:rPr>
              <a:t>X8</a:t>
            </a:r>
            <a:endParaRPr kumimoji="0" lang="fr-FR" sz="2400" b="0" i="0" u="none" strike="noStrike" cap="none" normalizeH="0" baseline="0" dirty="0">
              <a:ln>
                <a:noFill/>
              </a:ln>
              <a:solidFill>
                <a:srgbClr val="000000"/>
              </a:solidFill>
              <a:effectLst/>
              <a:latin typeface="Arial" charset="0"/>
            </a:endParaRPr>
          </a:p>
        </p:txBody>
      </p:sp>
      <p:sp>
        <p:nvSpPr>
          <p:cNvPr id="18" name="ZoneTexte 17">
            <a:extLst>
              <a:ext uri="{FF2B5EF4-FFF2-40B4-BE49-F238E27FC236}">
                <a16:creationId xmlns:a16="http://schemas.microsoft.com/office/drawing/2014/main" id="{D9AAA23B-0A92-194C-A2B7-D628C319572C}"/>
              </a:ext>
            </a:extLst>
          </p:cNvPr>
          <p:cNvSpPr txBox="1"/>
          <p:nvPr/>
        </p:nvSpPr>
        <p:spPr>
          <a:xfrm>
            <a:off x="418831" y="5353490"/>
            <a:ext cx="463588" cy="369332"/>
          </a:xfrm>
          <a:prstGeom prst="rect">
            <a:avLst/>
          </a:prstGeom>
          <a:noFill/>
        </p:spPr>
        <p:txBody>
          <a:bodyPr wrap="none" rtlCol="0">
            <a:spAutoFit/>
          </a:bodyPr>
          <a:lstStyle/>
          <a:p>
            <a:r>
              <a:rPr lang="fr-FR" dirty="0"/>
              <a:t>3</a:t>
            </a:r>
            <a:r>
              <a:rPr lang="en-GB" b="1" dirty="0">
                <a:solidFill>
                  <a:srgbClr val="000000"/>
                </a:solidFill>
                <a:sym typeface="Symbol"/>
              </a:rPr>
              <a:t></a:t>
            </a:r>
            <a:endParaRPr lang="fr-FR" dirty="0"/>
          </a:p>
        </p:txBody>
      </p:sp>
      <p:sp>
        <p:nvSpPr>
          <p:cNvPr id="20" name="ZoneTexte 19">
            <a:extLst>
              <a:ext uri="{FF2B5EF4-FFF2-40B4-BE49-F238E27FC236}">
                <a16:creationId xmlns:a16="http://schemas.microsoft.com/office/drawing/2014/main" id="{0D84AE97-1F6F-2546-8D39-8A8823F3C572}"/>
              </a:ext>
            </a:extLst>
          </p:cNvPr>
          <p:cNvSpPr txBox="1"/>
          <p:nvPr/>
        </p:nvSpPr>
        <p:spPr>
          <a:xfrm>
            <a:off x="1759972" y="5348114"/>
            <a:ext cx="470000" cy="369332"/>
          </a:xfrm>
          <a:prstGeom prst="rect">
            <a:avLst/>
          </a:prstGeom>
          <a:noFill/>
        </p:spPr>
        <p:txBody>
          <a:bodyPr wrap="none" rtlCol="0">
            <a:spAutoFit/>
          </a:bodyPr>
          <a:lstStyle/>
          <a:p>
            <a:r>
              <a:rPr lang="fr-FR" dirty="0"/>
              <a:t>2</a:t>
            </a:r>
            <a:r>
              <a:rPr lang="en-GB" b="1" dirty="0">
                <a:solidFill>
                  <a:srgbClr val="000000"/>
                </a:solidFill>
                <a:latin typeface="Times New Roman" charset="0"/>
                <a:ea typeface="ÇlÇr ñæí©" charset="0"/>
                <a:sym typeface="Symbol" charset="0"/>
              </a:rPr>
              <a:t></a:t>
            </a:r>
            <a:endParaRPr lang="fr-FR" dirty="0"/>
          </a:p>
        </p:txBody>
      </p:sp>
      <p:sp>
        <p:nvSpPr>
          <p:cNvPr id="21" name="ZoneTexte 20">
            <a:extLst>
              <a:ext uri="{FF2B5EF4-FFF2-40B4-BE49-F238E27FC236}">
                <a16:creationId xmlns:a16="http://schemas.microsoft.com/office/drawing/2014/main" id="{439E76AB-BC72-F249-ADFC-E23E40547575}"/>
              </a:ext>
            </a:extLst>
          </p:cNvPr>
          <p:cNvSpPr txBox="1"/>
          <p:nvPr/>
        </p:nvSpPr>
        <p:spPr>
          <a:xfrm>
            <a:off x="3350949" y="5376224"/>
            <a:ext cx="479618" cy="369332"/>
          </a:xfrm>
          <a:prstGeom prst="rect">
            <a:avLst/>
          </a:prstGeom>
          <a:noFill/>
        </p:spPr>
        <p:txBody>
          <a:bodyPr wrap="square" rtlCol="0">
            <a:spAutoFit/>
          </a:bodyPr>
          <a:lstStyle/>
          <a:p>
            <a:r>
              <a:rPr lang="fr-FR" dirty="0"/>
              <a:t>4</a:t>
            </a:r>
            <a:r>
              <a:rPr lang="en-GB" b="1" dirty="0">
                <a:solidFill>
                  <a:srgbClr val="000000"/>
                </a:solidFill>
                <a:sym typeface="Symbol"/>
              </a:rPr>
              <a:t></a:t>
            </a:r>
            <a:endParaRPr lang="fr-FR" dirty="0"/>
          </a:p>
        </p:txBody>
      </p:sp>
      <p:sp>
        <p:nvSpPr>
          <p:cNvPr id="22" name="ZoneTexte 21">
            <a:extLst>
              <a:ext uri="{FF2B5EF4-FFF2-40B4-BE49-F238E27FC236}">
                <a16:creationId xmlns:a16="http://schemas.microsoft.com/office/drawing/2014/main" id="{21D31152-8F46-C147-BB77-8FB26A15C3AF}"/>
              </a:ext>
            </a:extLst>
          </p:cNvPr>
          <p:cNvSpPr txBox="1"/>
          <p:nvPr/>
        </p:nvSpPr>
        <p:spPr>
          <a:xfrm>
            <a:off x="4716544" y="5381816"/>
            <a:ext cx="470000" cy="369332"/>
          </a:xfrm>
          <a:prstGeom prst="rect">
            <a:avLst/>
          </a:prstGeom>
          <a:noFill/>
        </p:spPr>
        <p:txBody>
          <a:bodyPr wrap="none" rtlCol="0">
            <a:spAutoFit/>
          </a:bodyPr>
          <a:lstStyle/>
          <a:p>
            <a:r>
              <a:rPr lang="fr-FR" dirty="0"/>
              <a:t>2</a:t>
            </a:r>
            <a:r>
              <a:rPr lang="en-GB" b="1" dirty="0">
                <a:solidFill>
                  <a:srgbClr val="000000"/>
                </a:solidFill>
                <a:sym typeface="Symbol"/>
              </a:rPr>
              <a:t></a:t>
            </a:r>
            <a:endParaRPr lang="fr-FR" dirty="0"/>
          </a:p>
        </p:txBody>
      </p:sp>
      <p:sp>
        <p:nvSpPr>
          <p:cNvPr id="23" name="ZoneTexte 22">
            <a:extLst>
              <a:ext uri="{FF2B5EF4-FFF2-40B4-BE49-F238E27FC236}">
                <a16:creationId xmlns:a16="http://schemas.microsoft.com/office/drawing/2014/main" id="{1B4392CD-BF7A-5E44-8B46-B51FFBB1D5F2}"/>
              </a:ext>
            </a:extLst>
          </p:cNvPr>
          <p:cNvSpPr txBox="1"/>
          <p:nvPr/>
        </p:nvSpPr>
        <p:spPr>
          <a:xfrm>
            <a:off x="6268737" y="5370869"/>
            <a:ext cx="429926" cy="369332"/>
          </a:xfrm>
          <a:prstGeom prst="rect">
            <a:avLst/>
          </a:prstGeom>
          <a:noFill/>
        </p:spPr>
        <p:txBody>
          <a:bodyPr wrap="none" rtlCol="0">
            <a:spAutoFit/>
          </a:bodyPr>
          <a:lstStyle/>
          <a:p>
            <a:r>
              <a:rPr lang="fr-FR" dirty="0"/>
              <a:t>1</a:t>
            </a:r>
            <a:r>
              <a:rPr lang="en-GB" b="1" dirty="0">
                <a:solidFill>
                  <a:srgbClr val="000000"/>
                </a:solidFill>
                <a:sym typeface="Symbol"/>
              </a:rPr>
              <a:t></a:t>
            </a:r>
            <a:endParaRPr lang="fr-FR" dirty="0"/>
          </a:p>
        </p:txBody>
      </p:sp>
      <p:sp>
        <p:nvSpPr>
          <p:cNvPr id="24" name="ZoneTexte 23">
            <a:extLst>
              <a:ext uri="{FF2B5EF4-FFF2-40B4-BE49-F238E27FC236}">
                <a16:creationId xmlns:a16="http://schemas.microsoft.com/office/drawing/2014/main" id="{9E57DDA1-5A5A-A24E-A2A7-CBB256446DA1}"/>
              </a:ext>
            </a:extLst>
          </p:cNvPr>
          <p:cNvSpPr txBox="1"/>
          <p:nvPr/>
        </p:nvSpPr>
        <p:spPr>
          <a:xfrm>
            <a:off x="7610642" y="5337247"/>
            <a:ext cx="470000" cy="369332"/>
          </a:xfrm>
          <a:prstGeom prst="rect">
            <a:avLst/>
          </a:prstGeom>
          <a:noFill/>
        </p:spPr>
        <p:txBody>
          <a:bodyPr wrap="none" rtlCol="0">
            <a:spAutoFit/>
          </a:bodyPr>
          <a:lstStyle/>
          <a:p>
            <a:r>
              <a:rPr lang="fr-FR" dirty="0"/>
              <a:t>2</a:t>
            </a:r>
            <a:r>
              <a:rPr lang="en-GB" b="1" dirty="0">
                <a:solidFill>
                  <a:srgbClr val="000000"/>
                </a:solidFill>
                <a:latin typeface="Times New Roman" charset="0"/>
                <a:ea typeface="ÇlÇr ñæí©" charset="0"/>
                <a:sym typeface="Symbol" charset="0"/>
              </a:rPr>
              <a:t></a:t>
            </a:r>
            <a:endParaRPr lang="fr-FR" dirty="0"/>
          </a:p>
        </p:txBody>
      </p:sp>
      <p:sp>
        <p:nvSpPr>
          <p:cNvPr id="25" name="Rectangle 24">
            <a:extLst>
              <a:ext uri="{FF2B5EF4-FFF2-40B4-BE49-F238E27FC236}">
                <a16:creationId xmlns:a16="http://schemas.microsoft.com/office/drawing/2014/main" id="{BC300EE0-42AC-F24B-950C-87E9F601F694}"/>
              </a:ext>
            </a:extLst>
          </p:cNvPr>
          <p:cNvSpPr/>
          <p:nvPr/>
        </p:nvSpPr>
        <p:spPr>
          <a:xfrm>
            <a:off x="5412514" y="3482670"/>
            <a:ext cx="3607661" cy="646331"/>
          </a:xfrm>
          <a:prstGeom prst="rect">
            <a:avLst/>
          </a:prstGeom>
        </p:spPr>
        <p:txBody>
          <a:bodyPr wrap="square">
            <a:spAutoFit/>
          </a:bodyPr>
          <a:lstStyle/>
          <a:p>
            <a:r>
              <a:rPr lang="fr-FR" dirty="0">
                <a:solidFill>
                  <a:srgbClr val="92D050"/>
                </a:solidFill>
              </a:rPr>
              <a:t>Sud	Ouest	Nord	Est</a:t>
            </a:r>
          </a:p>
          <a:p>
            <a:r>
              <a:rPr lang="fr-FR" dirty="0"/>
              <a:t>1</a:t>
            </a:r>
            <a:r>
              <a:rPr lang="en-GB" b="1" dirty="0">
                <a:solidFill>
                  <a:srgbClr val="FF0000"/>
                </a:solidFill>
                <a:latin typeface="Times New Roman" charset="0"/>
                <a:ea typeface="ÇlÇr ñæí©" charset="0"/>
                <a:sym typeface="Symbol" charset="0"/>
              </a:rPr>
              <a:t></a:t>
            </a:r>
            <a:r>
              <a:rPr lang="fr-FR" b="1" dirty="0">
                <a:solidFill>
                  <a:schemeClr val="bg1"/>
                </a:solidFill>
                <a:sym typeface="Symbol"/>
              </a:rPr>
              <a:t>     	 </a:t>
            </a:r>
            <a:r>
              <a:rPr lang="fr-FR" b="1" dirty="0">
                <a:sym typeface="Symbol"/>
              </a:rPr>
              <a:t>contre	passe      ?</a:t>
            </a:r>
            <a:endParaRPr lang="fr-FR" dirty="0"/>
          </a:p>
        </p:txBody>
      </p:sp>
      <p:sp>
        <p:nvSpPr>
          <p:cNvPr id="26" name="ZoneTexte 25">
            <a:extLst>
              <a:ext uri="{FF2B5EF4-FFF2-40B4-BE49-F238E27FC236}">
                <a16:creationId xmlns:a16="http://schemas.microsoft.com/office/drawing/2014/main" id="{A6620BAF-684D-884D-BD35-2E2005BF3A94}"/>
              </a:ext>
            </a:extLst>
          </p:cNvPr>
          <p:cNvSpPr txBox="1"/>
          <p:nvPr/>
        </p:nvSpPr>
        <p:spPr>
          <a:xfrm>
            <a:off x="6572249" y="3034395"/>
            <a:ext cx="1293431" cy="369332"/>
          </a:xfrm>
          <a:prstGeom prst="rect">
            <a:avLst/>
          </a:prstGeom>
          <a:noFill/>
        </p:spPr>
        <p:txBody>
          <a:bodyPr wrap="none" rtlCol="0">
            <a:spAutoFit/>
          </a:bodyPr>
          <a:lstStyle/>
          <a:p>
            <a:r>
              <a:rPr lang="fr-FR" dirty="0"/>
              <a:t>Séquence 2</a:t>
            </a:r>
          </a:p>
        </p:txBody>
      </p:sp>
      <p:sp>
        <p:nvSpPr>
          <p:cNvPr id="27" name="ZoneTexte 26">
            <a:extLst>
              <a:ext uri="{FF2B5EF4-FFF2-40B4-BE49-F238E27FC236}">
                <a16:creationId xmlns:a16="http://schemas.microsoft.com/office/drawing/2014/main" id="{8E2297D4-DF6B-F142-9391-CC680EAF0ACA}"/>
              </a:ext>
            </a:extLst>
          </p:cNvPr>
          <p:cNvSpPr txBox="1"/>
          <p:nvPr/>
        </p:nvSpPr>
        <p:spPr>
          <a:xfrm>
            <a:off x="425335" y="5920671"/>
            <a:ext cx="463588" cy="369332"/>
          </a:xfrm>
          <a:prstGeom prst="rect">
            <a:avLst/>
          </a:prstGeom>
          <a:noFill/>
        </p:spPr>
        <p:txBody>
          <a:bodyPr wrap="none" rtlCol="0">
            <a:spAutoFit/>
          </a:bodyPr>
          <a:lstStyle/>
          <a:p>
            <a:r>
              <a:rPr lang="fr-FR" dirty="0"/>
              <a:t>3</a:t>
            </a:r>
            <a:r>
              <a:rPr lang="en-GB" b="1" dirty="0">
                <a:solidFill>
                  <a:srgbClr val="000000"/>
                </a:solidFill>
                <a:sym typeface="Symbol"/>
              </a:rPr>
              <a:t></a:t>
            </a:r>
            <a:endParaRPr lang="fr-FR" dirty="0"/>
          </a:p>
        </p:txBody>
      </p:sp>
      <p:sp>
        <p:nvSpPr>
          <p:cNvPr id="28" name="ZoneTexte 27">
            <a:extLst>
              <a:ext uri="{FF2B5EF4-FFF2-40B4-BE49-F238E27FC236}">
                <a16:creationId xmlns:a16="http://schemas.microsoft.com/office/drawing/2014/main" id="{EE84EB81-0B5A-AF4E-B566-CCBA9841858D}"/>
              </a:ext>
            </a:extLst>
          </p:cNvPr>
          <p:cNvSpPr txBox="1"/>
          <p:nvPr/>
        </p:nvSpPr>
        <p:spPr>
          <a:xfrm>
            <a:off x="1752511" y="5904428"/>
            <a:ext cx="470000" cy="369332"/>
          </a:xfrm>
          <a:prstGeom prst="rect">
            <a:avLst/>
          </a:prstGeom>
          <a:noFill/>
        </p:spPr>
        <p:txBody>
          <a:bodyPr wrap="none" rtlCol="0">
            <a:spAutoFit/>
          </a:bodyPr>
          <a:lstStyle/>
          <a:p>
            <a:r>
              <a:rPr lang="fr-FR" dirty="0"/>
              <a:t>2</a:t>
            </a:r>
            <a:r>
              <a:rPr lang="en-GB" b="1" dirty="0">
                <a:solidFill>
                  <a:srgbClr val="000000"/>
                </a:solidFill>
                <a:latin typeface="Times New Roman" charset="0"/>
                <a:ea typeface="ÇlÇr ñæí©" charset="0"/>
                <a:sym typeface="Symbol" charset="0"/>
              </a:rPr>
              <a:t></a:t>
            </a:r>
            <a:endParaRPr lang="fr-FR" dirty="0"/>
          </a:p>
        </p:txBody>
      </p:sp>
      <p:sp>
        <p:nvSpPr>
          <p:cNvPr id="29" name="ZoneTexte 28">
            <a:extLst>
              <a:ext uri="{FF2B5EF4-FFF2-40B4-BE49-F238E27FC236}">
                <a16:creationId xmlns:a16="http://schemas.microsoft.com/office/drawing/2014/main" id="{D93940CA-0D1B-B646-8223-3FBC9019089A}"/>
              </a:ext>
            </a:extLst>
          </p:cNvPr>
          <p:cNvSpPr txBox="1"/>
          <p:nvPr/>
        </p:nvSpPr>
        <p:spPr>
          <a:xfrm>
            <a:off x="3357073" y="5935641"/>
            <a:ext cx="479618" cy="369332"/>
          </a:xfrm>
          <a:prstGeom prst="rect">
            <a:avLst/>
          </a:prstGeom>
          <a:noFill/>
        </p:spPr>
        <p:txBody>
          <a:bodyPr wrap="none" rtlCol="0">
            <a:spAutoFit/>
          </a:bodyPr>
          <a:lstStyle/>
          <a:p>
            <a:r>
              <a:rPr lang="fr-FR" dirty="0"/>
              <a:t>4</a:t>
            </a:r>
            <a:r>
              <a:rPr lang="en-GB" b="1" dirty="0">
                <a:solidFill>
                  <a:srgbClr val="000000"/>
                </a:solidFill>
                <a:sym typeface="Symbol"/>
              </a:rPr>
              <a:t></a:t>
            </a:r>
            <a:endParaRPr lang="fr-FR" dirty="0"/>
          </a:p>
        </p:txBody>
      </p:sp>
      <p:sp>
        <p:nvSpPr>
          <p:cNvPr id="30" name="ZoneTexte 29">
            <a:extLst>
              <a:ext uri="{FF2B5EF4-FFF2-40B4-BE49-F238E27FC236}">
                <a16:creationId xmlns:a16="http://schemas.microsoft.com/office/drawing/2014/main" id="{D6E235E5-5A9C-7B45-A522-276B1FE86DEC}"/>
              </a:ext>
            </a:extLst>
          </p:cNvPr>
          <p:cNvSpPr txBox="1"/>
          <p:nvPr/>
        </p:nvSpPr>
        <p:spPr>
          <a:xfrm>
            <a:off x="4765554" y="5920671"/>
            <a:ext cx="470000" cy="369332"/>
          </a:xfrm>
          <a:prstGeom prst="rect">
            <a:avLst/>
          </a:prstGeom>
          <a:noFill/>
        </p:spPr>
        <p:txBody>
          <a:bodyPr wrap="none" rtlCol="0">
            <a:spAutoFit/>
          </a:bodyPr>
          <a:lstStyle/>
          <a:p>
            <a:r>
              <a:rPr lang="fr-FR" dirty="0"/>
              <a:t>2</a:t>
            </a:r>
            <a:r>
              <a:rPr lang="en-GB" b="1" dirty="0">
                <a:solidFill>
                  <a:srgbClr val="000000"/>
                </a:solidFill>
                <a:sym typeface="Symbol"/>
              </a:rPr>
              <a:t></a:t>
            </a:r>
            <a:endParaRPr lang="fr-FR" dirty="0"/>
          </a:p>
        </p:txBody>
      </p:sp>
      <p:sp>
        <p:nvSpPr>
          <p:cNvPr id="31" name="ZoneTexte 30">
            <a:extLst>
              <a:ext uri="{FF2B5EF4-FFF2-40B4-BE49-F238E27FC236}">
                <a16:creationId xmlns:a16="http://schemas.microsoft.com/office/drawing/2014/main" id="{8772573E-A413-8E45-8EC2-DB55F50E8E87}"/>
              </a:ext>
            </a:extLst>
          </p:cNvPr>
          <p:cNvSpPr txBox="1"/>
          <p:nvPr/>
        </p:nvSpPr>
        <p:spPr>
          <a:xfrm>
            <a:off x="6283558" y="5904428"/>
            <a:ext cx="429926" cy="369332"/>
          </a:xfrm>
          <a:prstGeom prst="rect">
            <a:avLst/>
          </a:prstGeom>
          <a:noFill/>
        </p:spPr>
        <p:txBody>
          <a:bodyPr wrap="none" rtlCol="0">
            <a:spAutoFit/>
          </a:bodyPr>
          <a:lstStyle/>
          <a:p>
            <a:r>
              <a:rPr lang="fr-FR" dirty="0"/>
              <a:t>1</a:t>
            </a:r>
            <a:r>
              <a:rPr lang="en-GB" b="1" dirty="0">
                <a:solidFill>
                  <a:srgbClr val="000000"/>
                </a:solidFill>
                <a:sym typeface="Symbol"/>
              </a:rPr>
              <a:t></a:t>
            </a:r>
            <a:endParaRPr lang="fr-FR" dirty="0"/>
          </a:p>
        </p:txBody>
      </p:sp>
      <p:sp>
        <p:nvSpPr>
          <p:cNvPr id="32" name="ZoneTexte 31">
            <a:extLst>
              <a:ext uri="{FF2B5EF4-FFF2-40B4-BE49-F238E27FC236}">
                <a16:creationId xmlns:a16="http://schemas.microsoft.com/office/drawing/2014/main" id="{244A02D5-FE6E-C343-9072-B0A293975E5C}"/>
              </a:ext>
            </a:extLst>
          </p:cNvPr>
          <p:cNvSpPr txBox="1"/>
          <p:nvPr/>
        </p:nvSpPr>
        <p:spPr>
          <a:xfrm>
            <a:off x="7617146" y="5904428"/>
            <a:ext cx="429926" cy="369332"/>
          </a:xfrm>
          <a:prstGeom prst="rect">
            <a:avLst/>
          </a:prstGeom>
          <a:noFill/>
        </p:spPr>
        <p:txBody>
          <a:bodyPr wrap="none" rtlCol="0">
            <a:spAutoFit/>
          </a:bodyPr>
          <a:lstStyle/>
          <a:p>
            <a:r>
              <a:rPr lang="fr-FR" dirty="0"/>
              <a:t>1</a:t>
            </a:r>
            <a:r>
              <a:rPr lang="en-GB" b="1" dirty="0">
                <a:solidFill>
                  <a:srgbClr val="000000"/>
                </a:solidFill>
                <a:sym typeface="Symbol"/>
              </a:rPr>
              <a:t></a:t>
            </a:r>
            <a:endParaRPr lang="fr-FR" dirty="0"/>
          </a:p>
        </p:txBody>
      </p:sp>
      <p:sp>
        <p:nvSpPr>
          <p:cNvPr id="33" name="ZoneTexte 32">
            <a:extLst>
              <a:ext uri="{FF2B5EF4-FFF2-40B4-BE49-F238E27FC236}">
                <a16:creationId xmlns:a16="http://schemas.microsoft.com/office/drawing/2014/main" id="{04627894-7AB4-4B47-8B84-33961FE22061}"/>
              </a:ext>
            </a:extLst>
          </p:cNvPr>
          <p:cNvSpPr txBox="1"/>
          <p:nvPr/>
        </p:nvSpPr>
        <p:spPr>
          <a:xfrm>
            <a:off x="17044" y="5229525"/>
            <a:ext cx="312906" cy="584775"/>
          </a:xfrm>
          <a:prstGeom prst="rect">
            <a:avLst/>
          </a:prstGeom>
          <a:noFill/>
        </p:spPr>
        <p:txBody>
          <a:bodyPr wrap="none" rtlCol="0">
            <a:spAutoFit/>
          </a:bodyPr>
          <a:lstStyle/>
          <a:p>
            <a:r>
              <a:rPr lang="fr-FR" sz="3200" dirty="0"/>
              <a:t>1</a:t>
            </a:r>
          </a:p>
        </p:txBody>
      </p:sp>
      <p:sp>
        <p:nvSpPr>
          <p:cNvPr id="34" name="ZoneTexte 33">
            <a:extLst>
              <a:ext uri="{FF2B5EF4-FFF2-40B4-BE49-F238E27FC236}">
                <a16:creationId xmlns:a16="http://schemas.microsoft.com/office/drawing/2014/main" id="{0959732F-5AAF-D549-9B18-F07E35CAE1D5}"/>
              </a:ext>
            </a:extLst>
          </p:cNvPr>
          <p:cNvSpPr txBox="1"/>
          <p:nvPr/>
        </p:nvSpPr>
        <p:spPr>
          <a:xfrm>
            <a:off x="17974" y="5805683"/>
            <a:ext cx="383438" cy="584775"/>
          </a:xfrm>
          <a:prstGeom prst="rect">
            <a:avLst/>
          </a:prstGeom>
          <a:noFill/>
        </p:spPr>
        <p:txBody>
          <a:bodyPr wrap="none" rtlCol="0">
            <a:spAutoFit/>
          </a:bodyPr>
          <a:lstStyle/>
          <a:p>
            <a:r>
              <a:rPr lang="fr-FR" sz="3200" dirty="0"/>
              <a:t>2</a:t>
            </a:r>
          </a:p>
        </p:txBody>
      </p:sp>
    </p:spTree>
    <p:extLst>
      <p:ext uri="{BB962C8B-B14F-4D97-AF65-F5344CB8AC3E}">
        <p14:creationId xmlns:p14="http://schemas.microsoft.com/office/powerpoint/2010/main" val="16517221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0"/>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21"/>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22"/>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3"/>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24"/>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27"/>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28"/>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29"/>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grpId="0" nodeType="clickEffect">
                                  <p:stCondLst>
                                    <p:cond delay="0"/>
                                  </p:stCondLst>
                                  <p:childTnLst>
                                    <p:set>
                                      <p:cBhvr>
                                        <p:cTn id="56" dur="1" fill="hold">
                                          <p:stCondLst>
                                            <p:cond delay="0"/>
                                          </p:stCondLst>
                                        </p:cTn>
                                        <p:tgtEl>
                                          <p:spTgt spid="30"/>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grpId="0" nodeType="clickEffect">
                                  <p:stCondLst>
                                    <p:cond delay="0"/>
                                  </p:stCondLst>
                                  <p:childTnLst>
                                    <p:set>
                                      <p:cBhvr>
                                        <p:cTn id="60" dur="1" fill="hold">
                                          <p:stCondLst>
                                            <p:cond delay="0"/>
                                          </p:stCondLst>
                                        </p:cTn>
                                        <p:tgtEl>
                                          <p:spTgt spid="31"/>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grpId="0" nodeType="clickEffect">
                                  <p:stCondLst>
                                    <p:cond delay="0"/>
                                  </p:stCondLst>
                                  <p:childTnLst>
                                    <p:set>
                                      <p:cBhvr>
                                        <p:cTn id="64" dur="1" fill="hold">
                                          <p:stCondLst>
                                            <p:cond delay="0"/>
                                          </p:stCondLst>
                                        </p:cTn>
                                        <p:tgtEl>
                                          <p:spTgt spid="3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P spid="14" grpId="0" animBg="1"/>
      <p:bldP spid="15" grpId="0" animBg="1"/>
      <p:bldP spid="16" grpId="0" animBg="1"/>
      <p:bldP spid="17" grpId="0" animBg="1"/>
      <p:bldP spid="18" grpId="0"/>
      <p:bldP spid="20" grpId="0"/>
      <p:bldP spid="21" grpId="0"/>
      <p:bldP spid="22" grpId="0"/>
      <p:bldP spid="23" grpId="0"/>
      <p:bldP spid="24" grpId="0"/>
      <p:bldP spid="27" grpId="0"/>
      <p:bldP spid="28" grpId="0"/>
      <p:bldP spid="29" grpId="0"/>
      <p:bldP spid="30" grpId="0"/>
      <p:bldP spid="31" grpId="0"/>
      <p:bldP spid="3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a:extLst>
              <a:ext uri="{FF2B5EF4-FFF2-40B4-BE49-F238E27FC236}">
                <a16:creationId xmlns:a16="http://schemas.microsoft.com/office/drawing/2014/main" id="{B5E34495-2B8C-574B-9A39-40D2DDF153C1}"/>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18</a:t>
            </a:fld>
            <a:endParaRPr kumimoji="0" lang="en-US"/>
          </a:p>
        </p:txBody>
      </p:sp>
      <p:sp>
        <p:nvSpPr>
          <p:cNvPr id="6" name="Rectangle 5">
            <a:extLst>
              <a:ext uri="{FF2B5EF4-FFF2-40B4-BE49-F238E27FC236}">
                <a16:creationId xmlns:a16="http://schemas.microsoft.com/office/drawing/2014/main" id="{F4387FC7-DF6C-D54B-818B-391E8EC32087}"/>
              </a:ext>
            </a:extLst>
          </p:cNvPr>
          <p:cNvSpPr/>
          <p:nvPr/>
        </p:nvSpPr>
        <p:spPr>
          <a:xfrm>
            <a:off x="7955703" y="90714"/>
            <a:ext cx="879868" cy="369332"/>
          </a:xfrm>
          <a:prstGeom prst="rect">
            <a:avLst/>
          </a:prstGeom>
        </p:spPr>
        <p:txBody>
          <a:bodyPr wrap="none">
            <a:spAutoFit/>
          </a:bodyPr>
          <a:lstStyle/>
          <a:p>
            <a:r>
              <a:rPr lang="fr-FR" b="1" dirty="0">
                <a:solidFill>
                  <a:schemeClr val="bg1"/>
                </a:solidFill>
                <a:sym typeface="Symbol"/>
              </a:rPr>
              <a:t></a:t>
            </a:r>
            <a:r>
              <a:rPr lang="fr-FR" b="1" dirty="0">
                <a:solidFill>
                  <a:srgbClr val="FF0000"/>
                </a:solidFill>
                <a:sym typeface="Symbol"/>
              </a:rPr>
              <a:t></a:t>
            </a:r>
            <a:r>
              <a:rPr lang="fr-FR" b="1" dirty="0">
                <a:solidFill>
                  <a:srgbClr val="000000"/>
                </a:solidFill>
                <a:sym typeface="Symbol"/>
              </a:rPr>
              <a:t></a:t>
            </a:r>
            <a:endParaRPr lang="fr-FR" dirty="0">
              <a:solidFill>
                <a:srgbClr val="000000"/>
              </a:solidFill>
            </a:endParaRPr>
          </a:p>
        </p:txBody>
      </p:sp>
      <p:sp>
        <p:nvSpPr>
          <p:cNvPr id="7" name="ZoneTexte 6">
            <a:extLst>
              <a:ext uri="{FF2B5EF4-FFF2-40B4-BE49-F238E27FC236}">
                <a16:creationId xmlns:a16="http://schemas.microsoft.com/office/drawing/2014/main" id="{5D0C90D9-86CF-7845-A2E4-D9D5E236AEAC}"/>
              </a:ext>
            </a:extLst>
          </p:cNvPr>
          <p:cNvSpPr txBox="1"/>
          <p:nvPr/>
        </p:nvSpPr>
        <p:spPr>
          <a:xfrm>
            <a:off x="3741384" y="6376090"/>
            <a:ext cx="1105880" cy="369332"/>
          </a:xfrm>
          <a:prstGeom prst="rect">
            <a:avLst/>
          </a:prstGeom>
          <a:noFill/>
        </p:spPr>
        <p:txBody>
          <a:bodyPr wrap="none" rtlCol="0">
            <a:spAutoFit/>
          </a:bodyPr>
          <a:lstStyle/>
          <a:p>
            <a:r>
              <a:rPr lang="fr-FR" dirty="0"/>
              <a:t>Séance 12</a:t>
            </a:r>
          </a:p>
        </p:txBody>
      </p:sp>
      <p:sp>
        <p:nvSpPr>
          <p:cNvPr id="8" name="ZoneTexte 7">
            <a:extLst>
              <a:ext uri="{FF2B5EF4-FFF2-40B4-BE49-F238E27FC236}">
                <a16:creationId xmlns:a16="http://schemas.microsoft.com/office/drawing/2014/main" id="{6B67DC1E-4254-5C42-BA60-84B1E7E75089}"/>
              </a:ext>
            </a:extLst>
          </p:cNvPr>
          <p:cNvSpPr txBox="1"/>
          <p:nvPr/>
        </p:nvSpPr>
        <p:spPr>
          <a:xfrm>
            <a:off x="0" y="6304897"/>
            <a:ext cx="1864428" cy="461665"/>
          </a:xfrm>
          <a:prstGeom prst="rect">
            <a:avLst/>
          </a:prstGeom>
          <a:noFill/>
        </p:spPr>
        <p:txBody>
          <a:bodyPr wrap="none" rtlCol="0">
            <a:spAutoFit/>
          </a:bodyPr>
          <a:lstStyle/>
          <a:p>
            <a:r>
              <a:rPr lang="fr-FR" sz="2400" dirty="0">
                <a:solidFill>
                  <a:schemeClr val="tx2">
                    <a:lumMod val="75000"/>
                  </a:schemeClr>
                </a:solidFill>
                <a:latin typeface="Apple Chancery"/>
                <a:cs typeface="Apple Chancery"/>
              </a:rPr>
              <a:t>Bridge ENS</a:t>
            </a:r>
          </a:p>
        </p:txBody>
      </p:sp>
      <p:sp>
        <p:nvSpPr>
          <p:cNvPr id="10" name="ZoneTexte 9">
            <a:extLst>
              <a:ext uri="{FF2B5EF4-FFF2-40B4-BE49-F238E27FC236}">
                <a16:creationId xmlns:a16="http://schemas.microsoft.com/office/drawing/2014/main" id="{3278CECC-445E-A14F-98ED-6915E9270379}"/>
              </a:ext>
            </a:extLst>
          </p:cNvPr>
          <p:cNvSpPr txBox="1"/>
          <p:nvPr/>
        </p:nvSpPr>
        <p:spPr>
          <a:xfrm>
            <a:off x="144468" y="1299561"/>
            <a:ext cx="3331168" cy="369332"/>
          </a:xfrm>
          <a:prstGeom prst="rect">
            <a:avLst/>
          </a:prstGeom>
          <a:noFill/>
        </p:spPr>
        <p:txBody>
          <a:bodyPr wrap="none" rtlCol="0">
            <a:spAutoFit/>
          </a:bodyPr>
          <a:lstStyle/>
          <a:p>
            <a:r>
              <a:rPr lang="fr-FR" u="sng" dirty="0">
                <a:solidFill>
                  <a:srgbClr val="FFFF00"/>
                </a:solidFill>
              </a:rPr>
              <a:t>Cas N°2 : le Numéro 3 enchérit :</a:t>
            </a:r>
          </a:p>
        </p:txBody>
      </p:sp>
      <p:sp>
        <p:nvSpPr>
          <p:cNvPr id="16" name="ZoneTexte 15">
            <a:extLst>
              <a:ext uri="{FF2B5EF4-FFF2-40B4-BE49-F238E27FC236}">
                <a16:creationId xmlns:a16="http://schemas.microsoft.com/office/drawing/2014/main" id="{5E03A2F5-C805-0842-8879-5F1B6A675944}"/>
              </a:ext>
            </a:extLst>
          </p:cNvPr>
          <p:cNvSpPr txBox="1"/>
          <p:nvPr/>
        </p:nvSpPr>
        <p:spPr>
          <a:xfrm>
            <a:off x="144468" y="1890921"/>
            <a:ext cx="8875707" cy="2862322"/>
          </a:xfrm>
          <a:prstGeom prst="rect">
            <a:avLst/>
          </a:prstGeom>
          <a:noFill/>
        </p:spPr>
        <p:txBody>
          <a:bodyPr wrap="square" rtlCol="0">
            <a:spAutoFit/>
          </a:bodyPr>
          <a:lstStyle/>
          <a:p>
            <a:pPr marL="342900" indent="-342900">
              <a:buAutoNum type="arabicPeriod"/>
            </a:pPr>
            <a:r>
              <a:rPr lang="fr-FR" dirty="0"/>
              <a:t>Par une couleur :</a:t>
            </a:r>
          </a:p>
          <a:p>
            <a:r>
              <a:rPr lang="fr-FR" dirty="0"/>
              <a:t>Vous êtes en enchères libres, c’est à dire que vous avez le droit de passer si vous n’avez pas de jeu (moins de 8H, ou pas d’enchère évidente). Toutefois les enchères à saut seront des barrages afin de compliquer la tache adverse :</a:t>
            </a:r>
          </a:p>
          <a:p>
            <a:r>
              <a:rPr lang="fr-FR" dirty="0"/>
              <a:t>	- Passe : RAS.</a:t>
            </a:r>
          </a:p>
          <a:p>
            <a:r>
              <a:rPr lang="fr-FR" dirty="0"/>
              <a:t>	- Contre : des points 8H+ pas d’enchère évidente.</a:t>
            </a:r>
          </a:p>
          <a:p>
            <a:r>
              <a:rPr lang="fr-FR" dirty="0"/>
              <a:t>	- Enchère à Sans Atout promet l’arrêt (vous êtes placé derrière).</a:t>
            </a:r>
          </a:p>
          <a:p>
            <a:pPr marL="342900" indent="-342900">
              <a:buAutoNum type="arabicPeriod" startAt="2"/>
            </a:pPr>
            <a:r>
              <a:rPr lang="fr-FR" dirty="0"/>
              <a:t>Par un surcontre</a:t>
            </a:r>
          </a:p>
          <a:p>
            <a:r>
              <a:rPr lang="fr-FR" dirty="0"/>
              <a:t>Cette enchère montre une main de 11H et plus. Le but maintenant est de trouver rapidement un Fit . Donc on enchérit toute couleur 5</a:t>
            </a:r>
            <a:r>
              <a:rPr lang="fr-FR" baseline="30000" dirty="0"/>
              <a:t>ème</a:t>
            </a:r>
            <a:r>
              <a:rPr lang="fr-FR" dirty="0"/>
              <a:t> même avec 0 point.</a:t>
            </a:r>
          </a:p>
        </p:txBody>
      </p:sp>
      <p:sp>
        <p:nvSpPr>
          <p:cNvPr id="17" name="Titre 2">
            <a:extLst>
              <a:ext uri="{FF2B5EF4-FFF2-40B4-BE49-F238E27FC236}">
                <a16:creationId xmlns:a16="http://schemas.microsoft.com/office/drawing/2014/main" id="{BDA7DFE9-6E05-C443-A863-8B0BCEB00FB5}"/>
              </a:ext>
            </a:extLst>
          </p:cNvPr>
          <p:cNvSpPr txBox="1">
            <a:spLocks/>
          </p:cNvSpPr>
          <p:nvPr/>
        </p:nvSpPr>
        <p:spPr>
          <a:xfrm>
            <a:off x="201440" y="-235226"/>
            <a:ext cx="8818735" cy="1219200"/>
          </a:xfrm>
          <a:prstGeom prst="rect">
            <a:avLst/>
          </a:prstGeom>
          <a:ln w="6350" cap="rnd">
            <a:noFill/>
          </a:ln>
        </p:spPr>
        <p:txBody>
          <a:bodyPr vert="horz" rtlCol="0" anchor="b" anchorCtr="0">
            <a:normAutofit/>
          </a:bodyPr>
          <a:lst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a:lstStyle>
          <a:p>
            <a:r>
              <a:rPr lang="fr-FR" dirty="0"/>
              <a:t>Les interventions par contre</a:t>
            </a:r>
            <a:r>
              <a:rPr lang="fr-FR" sz="2400" dirty="0"/>
              <a:t>(les réponses)</a:t>
            </a:r>
            <a:endParaRPr lang="fr-FR" dirty="0"/>
          </a:p>
        </p:txBody>
      </p:sp>
    </p:spTree>
    <p:extLst>
      <p:ext uri="{BB962C8B-B14F-4D97-AF65-F5344CB8AC3E}">
        <p14:creationId xmlns:p14="http://schemas.microsoft.com/office/powerpoint/2010/main" val="34606946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a:extLst>
              <a:ext uri="{FF2B5EF4-FFF2-40B4-BE49-F238E27FC236}">
                <a16:creationId xmlns:a16="http://schemas.microsoft.com/office/drawing/2014/main" id="{CBE2255E-59A9-F749-981D-C70B33F78921}"/>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19</a:t>
            </a:fld>
            <a:endParaRPr kumimoji="0" lang="en-US"/>
          </a:p>
        </p:txBody>
      </p:sp>
      <p:sp>
        <p:nvSpPr>
          <p:cNvPr id="5" name="ZoneTexte 4">
            <a:extLst>
              <a:ext uri="{FF2B5EF4-FFF2-40B4-BE49-F238E27FC236}">
                <a16:creationId xmlns:a16="http://schemas.microsoft.com/office/drawing/2014/main" id="{ABFDCFAC-9BF3-5144-BADC-4BD9936B2E41}"/>
              </a:ext>
            </a:extLst>
          </p:cNvPr>
          <p:cNvSpPr txBox="1"/>
          <p:nvPr/>
        </p:nvSpPr>
        <p:spPr>
          <a:xfrm>
            <a:off x="343302" y="460046"/>
            <a:ext cx="1177823" cy="369332"/>
          </a:xfrm>
          <a:prstGeom prst="rect">
            <a:avLst/>
          </a:prstGeom>
          <a:noFill/>
        </p:spPr>
        <p:txBody>
          <a:bodyPr wrap="none" rtlCol="0">
            <a:spAutoFit/>
          </a:bodyPr>
          <a:lstStyle/>
          <a:p>
            <a:r>
              <a:rPr lang="fr-FR" b="1" u="sng" dirty="0"/>
              <a:t>Donne 1 :</a:t>
            </a:r>
            <a:endParaRPr lang="fr-FR" dirty="0"/>
          </a:p>
        </p:txBody>
      </p:sp>
      <p:sp>
        <p:nvSpPr>
          <p:cNvPr id="6" name="ZoneTexte 5">
            <a:extLst>
              <a:ext uri="{FF2B5EF4-FFF2-40B4-BE49-F238E27FC236}">
                <a16:creationId xmlns:a16="http://schemas.microsoft.com/office/drawing/2014/main" id="{9B3C0DFC-777D-6F4B-A456-80B4DF22679B}"/>
              </a:ext>
            </a:extLst>
          </p:cNvPr>
          <p:cNvSpPr txBox="1"/>
          <p:nvPr/>
        </p:nvSpPr>
        <p:spPr>
          <a:xfrm>
            <a:off x="183120" y="3366905"/>
            <a:ext cx="1205073" cy="369332"/>
          </a:xfrm>
          <a:prstGeom prst="rect">
            <a:avLst/>
          </a:prstGeom>
          <a:noFill/>
        </p:spPr>
        <p:txBody>
          <a:bodyPr wrap="none" rtlCol="0">
            <a:spAutoFit/>
          </a:bodyPr>
          <a:lstStyle/>
          <a:p>
            <a:r>
              <a:rPr lang="fr-FR" b="1" u="sng" dirty="0"/>
              <a:t>Donne 2 :</a:t>
            </a:r>
            <a:endParaRPr lang="fr-FR" dirty="0"/>
          </a:p>
        </p:txBody>
      </p:sp>
      <p:pic>
        <p:nvPicPr>
          <p:cNvPr id="7" name="Image 6">
            <a:extLst>
              <a:ext uri="{FF2B5EF4-FFF2-40B4-BE49-F238E27FC236}">
                <a16:creationId xmlns:a16="http://schemas.microsoft.com/office/drawing/2014/main" id="{5795A680-338A-9849-AAE4-D84C74E4EE0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60891" y="1309839"/>
            <a:ext cx="1016000" cy="1016000"/>
          </a:xfrm>
          <a:prstGeom prst="rect">
            <a:avLst/>
          </a:prstGeom>
        </p:spPr>
      </p:pic>
      <p:sp>
        <p:nvSpPr>
          <p:cNvPr id="8" name="Text Box 1">
            <a:extLst>
              <a:ext uri="{FF2B5EF4-FFF2-40B4-BE49-F238E27FC236}">
                <a16:creationId xmlns:a16="http://schemas.microsoft.com/office/drawing/2014/main" id="{65A4162E-F2D0-E240-A978-30B61E0C1A78}"/>
              </a:ext>
            </a:extLst>
          </p:cNvPr>
          <p:cNvSpPr txBox="1">
            <a:spLocks noChangeArrowheads="1"/>
          </p:cNvSpPr>
          <p:nvPr/>
        </p:nvSpPr>
        <p:spPr bwMode="auto">
          <a:xfrm>
            <a:off x="6260891" y="345496"/>
            <a:ext cx="914400"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rgbClr val="000000"/>
                </a:solidFill>
                <a:ea typeface="ÇlÇr ñæí©" charset="0"/>
              </a:rPr>
              <a:t>DVX9</a:t>
            </a:r>
          </a:p>
          <a:p>
            <a:pPr lvl="0"/>
            <a:r>
              <a:rPr lang="en-GB" sz="1100" b="1" dirty="0">
                <a:solidFill>
                  <a:srgbClr val="FF0000"/>
                </a:solidFill>
                <a:latin typeface="Times New Roman" charset="0"/>
                <a:ea typeface="ÇlÇr ñæí©" charset="0"/>
                <a:sym typeface="Symbol" charset="0"/>
              </a:rPr>
              <a:t></a:t>
            </a:r>
            <a:r>
              <a:rPr lang="en-GB" sz="1100" b="1" dirty="0">
                <a:solidFill>
                  <a:srgbClr val="FF0000"/>
                </a:solidFill>
                <a:latin typeface="Cambria" charset="0"/>
                <a:ea typeface="ÇlÇr ñæí©" charset="0"/>
              </a:rPr>
              <a:t> </a:t>
            </a:r>
            <a:r>
              <a:rPr lang="en-GB" sz="1100" dirty="0">
                <a:solidFill>
                  <a:srgbClr val="FF0000"/>
                </a:solidFill>
                <a:ea typeface="ÇlÇr ñæí©" charset="0"/>
              </a:rPr>
              <a:t>102</a:t>
            </a:r>
          </a:p>
          <a:p>
            <a:pPr lvl="0"/>
            <a:r>
              <a:rPr lang="en-GB" sz="1100" b="1" dirty="0">
                <a:solidFill>
                  <a:srgbClr val="FF0000"/>
                </a:solidFill>
                <a:latin typeface="Times New Roman" charset="0"/>
                <a:ea typeface="ÇlÇr ñæí©" charset="0"/>
                <a:sym typeface="Symbol" charset="0"/>
              </a:rPr>
              <a:t></a:t>
            </a:r>
            <a:r>
              <a:rPr lang="en-GB" sz="1100" b="1" dirty="0">
                <a:solidFill>
                  <a:srgbClr val="FF0000"/>
                </a:solidFill>
                <a:latin typeface="Cambria" charset="0"/>
                <a:ea typeface="ÇlÇr ñæí©" charset="0"/>
              </a:rPr>
              <a:t> </a:t>
            </a:r>
            <a:r>
              <a:rPr lang="en-GB" sz="1100" dirty="0">
                <a:solidFill>
                  <a:srgbClr val="FF0000"/>
                </a:solidFill>
                <a:ea typeface="ÇlÇr ñæí©" charset="0"/>
              </a:rPr>
              <a:t>ARD</a:t>
            </a:r>
            <a:endParaRPr lang="en-GB" sz="1100" dirty="0">
              <a:solidFill>
                <a:srgbClr val="FF0000"/>
              </a:solidFill>
              <a:latin typeface="Times New Roman" charset="0"/>
              <a:ea typeface="ÇlÇr ñæí©" charset="0"/>
            </a:endParaRPr>
          </a:p>
          <a:p>
            <a:pPr lvl="0"/>
            <a:r>
              <a:rPr lang="en-GB" sz="1100" b="1" dirty="0">
                <a:solidFill>
                  <a:srgbClr val="000000"/>
                </a:solidFill>
                <a:latin typeface="Times New Roman" charset="0"/>
                <a:ea typeface="ÇlÇr ñæí©" charset="0"/>
                <a:sym typeface="Symbol" charset="0"/>
              </a:rPr>
              <a:t></a:t>
            </a:r>
            <a:r>
              <a:rPr lang="en-GB" sz="1100" b="1" dirty="0">
                <a:solidFill>
                  <a:srgbClr val="000000"/>
                </a:solidFill>
                <a:latin typeface="Cambria" charset="0"/>
                <a:ea typeface="ÇlÇr ñæí©" charset="0"/>
              </a:rPr>
              <a:t> </a:t>
            </a:r>
            <a:r>
              <a:rPr lang="en-GB" sz="1100" dirty="0">
                <a:solidFill>
                  <a:srgbClr val="000000"/>
                </a:solidFill>
                <a:ea typeface="ÇlÇr ñæí©" charset="0"/>
              </a:rPr>
              <a:t>RD65</a:t>
            </a:r>
            <a:endParaRPr kumimoji="0" lang="fr-FR" sz="2400" b="0" i="0" u="none" strike="noStrike" cap="none" normalizeH="0" baseline="0" dirty="0">
              <a:ln>
                <a:noFill/>
              </a:ln>
              <a:solidFill>
                <a:srgbClr val="000000"/>
              </a:solidFill>
              <a:effectLst/>
              <a:latin typeface="Arial" charset="0"/>
            </a:endParaRPr>
          </a:p>
        </p:txBody>
      </p:sp>
      <p:sp>
        <p:nvSpPr>
          <p:cNvPr id="12" name="Text Box 1">
            <a:extLst>
              <a:ext uri="{FF2B5EF4-FFF2-40B4-BE49-F238E27FC236}">
                <a16:creationId xmlns:a16="http://schemas.microsoft.com/office/drawing/2014/main" id="{E10C912A-5A2A-744C-A697-732E5C0DD1AE}"/>
              </a:ext>
            </a:extLst>
          </p:cNvPr>
          <p:cNvSpPr txBox="1">
            <a:spLocks noChangeArrowheads="1"/>
          </p:cNvSpPr>
          <p:nvPr/>
        </p:nvSpPr>
        <p:spPr bwMode="auto">
          <a:xfrm>
            <a:off x="6260891" y="3863434"/>
            <a:ext cx="977741" cy="838200"/>
          </a:xfrm>
          <a:prstGeom prst="rect">
            <a:avLst/>
          </a:prstGeom>
          <a:solidFill>
            <a:schemeClr val="tx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RV8</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A987</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X32</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ARV</a:t>
            </a:r>
            <a:endParaRPr kumimoji="0" lang="fr-FR" sz="2400" b="0" i="0" u="none" strike="noStrike" cap="none" normalizeH="0" baseline="0" dirty="0">
              <a:ln>
                <a:noFill/>
              </a:ln>
              <a:solidFill>
                <a:srgbClr val="000000"/>
              </a:solidFill>
              <a:effectLst/>
              <a:latin typeface="Arial" charset="0"/>
            </a:endParaRPr>
          </a:p>
        </p:txBody>
      </p:sp>
      <p:sp>
        <p:nvSpPr>
          <p:cNvPr id="15" name="Rectangle 14">
            <a:extLst>
              <a:ext uri="{FF2B5EF4-FFF2-40B4-BE49-F238E27FC236}">
                <a16:creationId xmlns:a16="http://schemas.microsoft.com/office/drawing/2014/main" id="{7226C9F2-E43E-0F43-97B0-EC1D278FE4FB}"/>
              </a:ext>
            </a:extLst>
          </p:cNvPr>
          <p:cNvSpPr/>
          <p:nvPr/>
        </p:nvSpPr>
        <p:spPr>
          <a:xfrm>
            <a:off x="7955703" y="90714"/>
            <a:ext cx="879868" cy="369332"/>
          </a:xfrm>
          <a:prstGeom prst="rect">
            <a:avLst/>
          </a:prstGeom>
        </p:spPr>
        <p:txBody>
          <a:bodyPr wrap="none">
            <a:spAutoFit/>
          </a:bodyPr>
          <a:lstStyle/>
          <a:p>
            <a:r>
              <a:rPr lang="fr-FR" b="1" dirty="0">
                <a:solidFill>
                  <a:schemeClr val="bg1"/>
                </a:solidFill>
                <a:sym typeface="Symbol"/>
              </a:rPr>
              <a:t></a:t>
            </a:r>
            <a:r>
              <a:rPr lang="fr-FR" b="1" dirty="0">
                <a:solidFill>
                  <a:srgbClr val="FF0000"/>
                </a:solidFill>
                <a:sym typeface="Symbol"/>
              </a:rPr>
              <a:t></a:t>
            </a:r>
            <a:r>
              <a:rPr lang="fr-FR" b="1" dirty="0">
                <a:solidFill>
                  <a:srgbClr val="000000"/>
                </a:solidFill>
                <a:sym typeface="Symbol"/>
              </a:rPr>
              <a:t></a:t>
            </a:r>
            <a:endParaRPr lang="fr-FR" dirty="0">
              <a:solidFill>
                <a:srgbClr val="000000"/>
              </a:solidFill>
            </a:endParaRPr>
          </a:p>
        </p:txBody>
      </p:sp>
      <p:sp>
        <p:nvSpPr>
          <p:cNvPr id="16" name="Espace réservé du numéro de diapositive 1">
            <a:extLst>
              <a:ext uri="{FF2B5EF4-FFF2-40B4-BE49-F238E27FC236}">
                <a16:creationId xmlns:a16="http://schemas.microsoft.com/office/drawing/2014/main" id="{3D63E336-C1AF-8E46-9EB2-EFE263173ED5}"/>
              </a:ext>
            </a:extLst>
          </p:cNvPr>
          <p:cNvSpPr txBox="1">
            <a:spLocks/>
          </p:cNvSpPr>
          <p:nvPr/>
        </p:nvSpPr>
        <p:spPr>
          <a:xfrm>
            <a:off x="8410575" y="6181531"/>
            <a:ext cx="609600" cy="457200"/>
          </a:xfrm>
          <a:prstGeom prst="rect">
            <a:avLst/>
          </a:prstGeom>
          <a:noFill/>
        </p:spPr>
        <p:txBody>
          <a:bodyPr vert="horz" lIns="0" tIns="0" rIns="0" bIns="0" anchor="ctr" anchorCtr="0">
            <a:noAutofit/>
          </a:bodyPr>
          <a:lstStyle>
            <a:defPPr>
              <a:defRPr lang="en-US"/>
            </a:defPPr>
            <a:lvl1pPr marL="0" algn="ctr" defTabSz="914400" rtl="0" eaLnBrk="1" latinLnBrk="0" hangingPunct="1">
              <a:defRPr kumimoji="0" sz="1600" kern="1200" baseline="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2E57653-3E58-4892-A7ED-712530ACC680}" type="slidenum">
              <a:rPr lang="en-US" smtClean="0"/>
              <a:pPr/>
              <a:t>19</a:t>
            </a:fld>
            <a:endParaRPr lang="en-US"/>
          </a:p>
        </p:txBody>
      </p:sp>
      <p:sp>
        <p:nvSpPr>
          <p:cNvPr id="17" name="ZoneTexte 16">
            <a:extLst>
              <a:ext uri="{FF2B5EF4-FFF2-40B4-BE49-F238E27FC236}">
                <a16:creationId xmlns:a16="http://schemas.microsoft.com/office/drawing/2014/main" id="{2C35CF5B-BF0D-C64D-8DCB-59BDB86EA4CB}"/>
              </a:ext>
            </a:extLst>
          </p:cNvPr>
          <p:cNvSpPr txBox="1"/>
          <p:nvPr/>
        </p:nvSpPr>
        <p:spPr>
          <a:xfrm>
            <a:off x="3741384" y="6376090"/>
            <a:ext cx="1105880" cy="369332"/>
          </a:xfrm>
          <a:prstGeom prst="rect">
            <a:avLst/>
          </a:prstGeom>
          <a:noFill/>
        </p:spPr>
        <p:txBody>
          <a:bodyPr wrap="none" rtlCol="0">
            <a:spAutoFit/>
          </a:bodyPr>
          <a:lstStyle/>
          <a:p>
            <a:r>
              <a:rPr lang="fr-FR" dirty="0"/>
              <a:t>Séance 12</a:t>
            </a:r>
          </a:p>
        </p:txBody>
      </p:sp>
      <p:sp>
        <p:nvSpPr>
          <p:cNvPr id="18" name="ZoneTexte 17">
            <a:extLst>
              <a:ext uri="{FF2B5EF4-FFF2-40B4-BE49-F238E27FC236}">
                <a16:creationId xmlns:a16="http://schemas.microsoft.com/office/drawing/2014/main" id="{82AF665F-A03E-DA4F-9387-4CF388B477F9}"/>
              </a:ext>
            </a:extLst>
          </p:cNvPr>
          <p:cNvSpPr txBox="1"/>
          <p:nvPr/>
        </p:nvSpPr>
        <p:spPr>
          <a:xfrm>
            <a:off x="0" y="6304897"/>
            <a:ext cx="1864428" cy="461665"/>
          </a:xfrm>
          <a:prstGeom prst="rect">
            <a:avLst/>
          </a:prstGeom>
          <a:noFill/>
        </p:spPr>
        <p:txBody>
          <a:bodyPr wrap="none" rtlCol="0">
            <a:spAutoFit/>
          </a:bodyPr>
          <a:lstStyle/>
          <a:p>
            <a:r>
              <a:rPr lang="fr-FR" sz="2400" dirty="0">
                <a:solidFill>
                  <a:schemeClr val="tx2">
                    <a:lumMod val="75000"/>
                  </a:schemeClr>
                </a:solidFill>
                <a:latin typeface="Apple Chancery"/>
                <a:cs typeface="Apple Chancery"/>
              </a:rPr>
              <a:t>Bridge ENS</a:t>
            </a:r>
          </a:p>
        </p:txBody>
      </p:sp>
      <p:sp>
        <p:nvSpPr>
          <p:cNvPr id="19" name="Rectangle 18">
            <a:extLst>
              <a:ext uri="{FF2B5EF4-FFF2-40B4-BE49-F238E27FC236}">
                <a16:creationId xmlns:a16="http://schemas.microsoft.com/office/drawing/2014/main" id="{41429752-AD9C-BF40-8668-6CC286D86E8D}"/>
              </a:ext>
            </a:extLst>
          </p:cNvPr>
          <p:cNvSpPr/>
          <p:nvPr/>
        </p:nvSpPr>
        <p:spPr>
          <a:xfrm>
            <a:off x="2362560" y="328879"/>
            <a:ext cx="3804216" cy="923330"/>
          </a:xfrm>
          <a:prstGeom prst="rect">
            <a:avLst/>
          </a:prstGeom>
        </p:spPr>
        <p:txBody>
          <a:bodyPr wrap="square">
            <a:spAutoFit/>
          </a:bodyPr>
          <a:lstStyle/>
          <a:p>
            <a:r>
              <a:rPr lang="fr-FR" dirty="0">
                <a:solidFill>
                  <a:srgbClr val="92D050"/>
                </a:solidFill>
              </a:rPr>
              <a:t>Sud	</a:t>
            </a:r>
            <a:r>
              <a:rPr lang="fr-FR" dirty="0">
                <a:solidFill>
                  <a:srgbClr val="FF0000"/>
                </a:solidFill>
              </a:rPr>
              <a:t>Ouest	</a:t>
            </a:r>
            <a:r>
              <a:rPr lang="fr-FR" dirty="0">
                <a:solidFill>
                  <a:srgbClr val="92D050"/>
                </a:solidFill>
              </a:rPr>
              <a:t>Nord	</a:t>
            </a:r>
            <a:r>
              <a:rPr lang="fr-FR" dirty="0">
                <a:solidFill>
                  <a:srgbClr val="FF0000"/>
                </a:solidFill>
              </a:rPr>
              <a:t>Est</a:t>
            </a:r>
          </a:p>
          <a:p>
            <a:r>
              <a:rPr lang="fr-FR" b="1" dirty="0">
                <a:sym typeface="Symbol"/>
              </a:rPr>
              <a:t>	 1</a:t>
            </a:r>
            <a:r>
              <a:rPr lang="en-GB" b="1" dirty="0">
                <a:solidFill>
                  <a:srgbClr val="FF0000"/>
                </a:solidFill>
                <a:latin typeface="Times New Roman" charset="0"/>
                <a:ea typeface="ÇlÇr ñæí©" charset="0"/>
                <a:sym typeface="Symbol" charset="0"/>
              </a:rPr>
              <a:t></a:t>
            </a:r>
            <a:r>
              <a:rPr lang="en-GB" b="1" dirty="0">
                <a:solidFill>
                  <a:srgbClr val="000000"/>
                </a:solidFill>
                <a:latin typeface="Times New Roman" charset="0"/>
                <a:ea typeface="ÇlÇr ñæí©" charset="0"/>
                <a:sym typeface="Symbol" charset="0"/>
              </a:rPr>
              <a:t> </a:t>
            </a:r>
            <a:r>
              <a:rPr lang="fr-FR" b="1" dirty="0">
                <a:sym typeface="Symbol"/>
              </a:rPr>
              <a:t>	 ?	 passe</a:t>
            </a:r>
          </a:p>
          <a:p>
            <a:r>
              <a:rPr lang="fr-FR" b="1" dirty="0">
                <a:sym typeface="Symbol"/>
              </a:rPr>
              <a:t>?</a:t>
            </a:r>
            <a:r>
              <a:rPr lang="fr-FR" b="1" dirty="0">
                <a:solidFill>
                  <a:srgbClr val="000000"/>
                </a:solidFill>
                <a:sym typeface="Symbol"/>
              </a:rPr>
              <a:t> </a:t>
            </a:r>
            <a:r>
              <a:rPr lang="fr-FR" b="1" dirty="0">
                <a:sym typeface="Symbol"/>
              </a:rPr>
              <a:t>	 passe 	 ?</a:t>
            </a:r>
            <a:r>
              <a:rPr lang="fr-FR" b="1" dirty="0">
                <a:solidFill>
                  <a:srgbClr val="000000"/>
                </a:solidFill>
                <a:sym typeface="Symbol"/>
              </a:rPr>
              <a:t>	</a:t>
            </a:r>
            <a:r>
              <a:rPr lang="fr-FR" b="1" dirty="0">
                <a:sym typeface="Symbol"/>
              </a:rPr>
              <a:t> Fin</a:t>
            </a:r>
          </a:p>
        </p:txBody>
      </p:sp>
      <p:sp>
        <p:nvSpPr>
          <p:cNvPr id="20" name="ZoneTexte 19">
            <a:extLst>
              <a:ext uri="{FF2B5EF4-FFF2-40B4-BE49-F238E27FC236}">
                <a16:creationId xmlns:a16="http://schemas.microsoft.com/office/drawing/2014/main" id="{E938F419-58D6-1C4B-9175-82CB6852F068}"/>
              </a:ext>
            </a:extLst>
          </p:cNvPr>
          <p:cNvSpPr txBox="1"/>
          <p:nvPr/>
        </p:nvSpPr>
        <p:spPr>
          <a:xfrm>
            <a:off x="183120" y="1432364"/>
            <a:ext cx="5309274" cy="1200329"/>
          </a:xfrm>
          <a:prstGeom prst="rect">
            <a:avLst/>
          </a:prstGeom>
          <a:noFill/>
        </p:spPr>
        <p:txBody>
          <a:bodyPr wrap="none" rtlCol="0">
            <a:spAutoFit/>
          </a:bodyPr>
          <a:lstStyle/>
          <a:p>
            <a:pPr marL="342900" indent="-342900">
              <a:buAutoNum type="arabicPeriod"/>
            </a:pPr>
            <a:r>
              <a:rPr lang="fr-FR" dirty="0"/>
              <a:t>Reconstituer la séquence d’enchères.</a:t>
            </a:r>
          </a:p>
          <a:p>
            <a:pPr marL="342900" indent="-342900">
              <a:buAutoNum type="arabicPeriod"/>
            </a:pPr>
            <a:r>
              <a:rPr lang="fr-FR" dirty="0"/>
              <a:t>Ouest entame de l’As de Cœur, le Valet en Est.</a:t>
            </a:r>
          </a:p>
          <a:p>
            <a:r>
              <a:rPr lang="fr-FR" dirty="0"/>
              <a:t>Il rejoue le Roi de Cœur, le 5 en Est puis As de Trèfle</a:t>
            </a:r>
          </a:p>
          <a:p>
            <a:r>
              <a:rPr lang="fr-FR" dirty="0"/>
              <a:t>et Trèfle. A vous!</a:t>
            </a:r>
          </a:p>
        </p:txBody>
      </p:sp>
      <p:sp>
        <p:nvSpPr>
          <p:cNvPr id="24" name="Rectangle 23">
            <a:extLst>
              <a:ext uri="{FF2B5EF4-FFF2-40B4-BE49-F238E27FC236}">
                <a16:creationId xmlns:a16="http://schemas.microsoft.com/office/drawing/2014/main" id="{2F56784A-D1ED-4946-9C25-3821BE5BF577}"/>
              </a:ext>
            </a:extLst>
          </p:cNvPr>
          <p:cNvSpPr/>
          <p:nvPr/>
        </p:nvSpPr>
        <p:spPr>
          <a:xfrm>
            <a:off x="183120" y="3820869"/>
            <a:ext cx="3804216" cy="923330"/>
          </a:xfrm>
          <a:prstGeom prst="rect">
            <a:avLst/>
          </a:prstGeom>
        </p:spPr>
        <p:txBody>
          <a:bodyPr wrap="square">
            <a:spAutoFit/>
          </a:bodyPr>
          <a:lstStyle/>
          <a:p>
            <a:r>
              <a:rPr lang="fr-FR" dirty="0">
                <a:solidFill>
                  <a:srgbClr val="92D050"/>
                </a:solidFill>
              </a:rPr>
              <a:t>Sud	</a:t>
            </a:r>
            <a:r>
              <a:rPr lang="fr-FR" dirty="0">
                <a:solidFill>
                  <a:srgbClr val="FF0000"/>
                </a:solidFill>
              </a:rPr>
              <a:t>Ouest	</a:t>
            </a:r>
            <a:r>
              <a:rPr lang="fr-FR" dirty="0">
                <a:solidFill>
                  <a:srgbClr val="92D050"/>
                </a:solidFill>
              </a:rPr>
              <a:t>Nord	</a:t>
            </a:r>
            <a:r>
              <a:rPr lang="fr-FR" dirty="0">
                <a:solidFill>
                  <a:srgbClr val="FF0000"/>
                </a:solidFill>
              </a:rPr>
              <a:t>Est</a:t>
            </a:r>
          </a:p>
          <a:p>
            <a:r>
              <a:rPr lang="fr-FR" b="1" dirty="0">
                <a:sym typeface="Symbol"/>
              </a:rPr>
              <a:t>	 1</a:t>
            </a:r>
            <a:r>
              <a:rPr lang="en-GB" b="1" dirty="0">
                <a:solidFill>
                  <a:srgbClr val="FF0000"/>
                </a:solidFill>
                <a:latin typeface="Times New Roman" charset="0"/>
                <a:ea typeface="ÇlÇr ñæí©" charset="0"/>
                <a:sym typeface="Symbol" charset="0"/>
              </a:rPr>
              <a:t></a:t>
            </a:r>
            <a:r>
              <a:rPr lang="en-GB" b="1" dirty="0">
                <a:solidFill>
                  <a:srgbClr val="000000"/>
                </a:solidFill>
                <a:latin typeface="Times New Roman" charset="0"/>
                <a:ea typeface="ÇlÇr ñæí©" charset="0"/>
                <a:sym typeface="Symbol" charset="0"/>
              </a:rPr>
              <a:t> </a:t>
            </a:r>
            <a:r>
              <a:rPr lang="fr-FR" b="1" dirty="0">
                <a:sym typeface="Symbol"/>
              </a:rPr>
              <a:t>	1SA	 passe</a:t>
            </a:r>
          </a:p>
          <a:p>
            <a:r>
              <a:rPr lang="fr-FR" b="1" dirty="0">
                <a:sym typeface="Symbol"/>
              </a:rPr>
              <a:t>4</a:t>
            </a:r>
            <a:r>
              <a:rPr lang="fr-FR" b="1" dirty="0">
                <a:solidFill>
                  <a:srgbClr val="000000"/>
                </a:solidFill>
                <a:sym typeface="Symbol"/>
              </a:rPr>
              <a:t> </a:t>
            </a:r>
            <a:r>
              <a:rPr lang="fr-FR" b="1" dirty="0">
                <a:sym typeface="Symbol"/>
              </a:rPr>
              <a:t>	 Fin</a:t>
            </a:r>
          </a:p>
        </p:txBody>
      </p:sp>
      <p:sp>
        <p:nvSpPr>
          <p:cNvPr id="4" name="ZoneTexte 3">
            <a:extLst>
              <a:ext uri="{FF2B5EF4-FFF2-40B4-BE49-F238E27FC236}">
                <a16:creationId xmlns:a16="http://schemas.microsoft.com/office/drawing/2014/main" id="{05F748C0-2CB9-744F-B75F-372821FE048F}"/>
              </a:ext>
            </a:extLst>
          </p:cNvPr>
          <p:cNvSpPr txBox="1"/>
          <p:nvPr/>
        </p:nvSpPr>
        <p:spPr>
          <a:xfrm>
            <a:off x="230951" y="5339882"/>
            <a:ext cx="4336765" cy="646331"/>
          </a:xfrm>
          <a:prstGeom prst="rect">
            <a:avLst/>
          </a:prstGeom>
          <a:noFill/>
        </p:spPr>
        <p:txBody>
          <a:bodyPr wrap="none" rtlCol="0">
            <a:spAutoFit/>
          </a:bodyPr>
          <a:lstStyle/>
          <a:p>
            <a:r>
              <a:rPr lang="fr-FR" dirty="0"/>
              <a:t>Ouest entame du Roi de Cœur, le 3 en Est.</a:t>
            </a:r>
          </a:p>
          <a:p>
            <a:r>
              <a:rPr lang="fr-FR" dirty="0"/>
              <a:t>Comment jouez vous?</a:t>
            </a:r>
          </a:p>
        </p:txBody>
      </p:sp>
      <p:sp>
        <p:nvSpPr>
          <p:cNvPr id="25" name="Text Box 1">
            <a:extLst>
              <a:ext uri="{FF2B5EF4-FFF2-40B4-BE49-F238E27FC236}">
                <a16:creationId xmlns:a16="http://schemas.microsoft.com/office/drawing/2014/main" id="{B8D5E7D7-B8B6-2240-9E69-9263D60A4D84}"/>
              </a:ext>
            </a:extLst>
          </p:cNvPr>
          <p:cNvSpPr txBox="1">
            <a:spLocks noChangeArrowheads="1"/>
          </p:cNvSpPr>
          <p:nvPr/>
        </p:nvSpPr>
        <p:spPr bwMode="auto">
          <a:xfrm>
            <a:off x="6311691" y="2451982"/>
            <a:ext cx="914400"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rgbClr val="000000"/>
                </a:solidFill>
                <a:ea typeface="ÇlÇr ñæí©" charset="0"/>
              </a:rPr>
              <a:t>A85432</a:t>
            </a:r>
          </a:p>
          <a:p>
            <a:pPr lvl="0"/>
            <a:r>
              <a:rPr lang="en-GB" sz="1100" b="1" dirty="0">
                <a:solidFill>
                  <a:srgbClr val="FF0000"/>
                </a:solidFill>
                <a:latin typeface="Times New Roman" charset="0"/>
                <a:ea typeface="ÇlÇr ñæí©" charset="0"/>
                <a:sym typeface="Symbol" charset="0"/>
              </a:rPr>
              <a:t></a:t>
            </a:r>
            <a:r>
              <a:rPr lang="en-GB" sz="1100" b="1" dirty="0">
                <a:solidFill>
                  <a:srgbClr val="FF0000"/>
                </a:solidFill>
                <a:latin typeface="Cambria" charset="0"/>
                <a:ea typeface="ÇlÇr ñæí©" charset="0"/>
              </a:rPr>
              <a:t> </a:t>
            </a:r>
            <a:r>
              <a:rPr lang="en-GB" sz="1100" dirty="0">
                <a:solidFill>
                  <a:srgbClr val="FF0000"/>
                </a:solidFill>
                <a:ea typeface="ÇlÇr ñæí©" charset="0"/>
              </a:rPr>
              <a:t>8763</a:t>
            </a:r>
          </a:p>
          <a:p>
            <a:pPr lvl="0"/>
            <a:r>
              <a:rPr lang="en-GB" sz="1100" b="1" dirty="0">
                <a:solidFill>
                  <a:srgbClr val="FF0000"/>
                </a:solidFill>
                <a:latin typeface="Times New Roman" charset="0"/>
                <a:ea typeface="ÇlÇr ñæí©" charset="0"/>
                <a:sym typeface="Symbol" charset="0"/>
              </a:rPr>
              <a:t></a:t>
            </a:r>
            <a:r>
              <a:rPr lang="en-GB" sz="1100" b="1" dirty="0">
                <a:solidFill>
                  <a:srgbClr val="FF0000"/>
                </a:solidFill>
                <a:latin typeface="Cambria" charset="0"/>
                <a:ea typeface="ÇlÇr ñæí©" charset="0"/>
              </a:rPr>
              <a:t> </a:t>
            </a:r>
            <a:r>
              <a:rPr lang="en-GB" sz="1100" dirty="0">
                <a:solidFill>
                  <a:srgbClr val="FF0000"/>
                </a:solidFill>
                <a:ea typeface="ÇlÇr ñæí©" charset="0"/>
              </a:rPr>
              <a:t>V4</a:t>
            </a:r>
            <a:endParaRPr lang="en-GB" sz="1100" dirty="0">
              <a:solidFill>
                <a:srgbClr val="FF0000"/>
              </a:solidFill>
              <a:latin typeface="Times New Roman" charset="0"/>
              <a:ea typeface="ÇlÇr ñæí©" charset="0"/>
            </a:endParaRPr>
          </a:p>
          <a:p>
            <a:pPr lvl="0"/>
            <a:r>
              <a:rPr lang="en-GB" sz="1100" b="1" dirty="0">
                <a:solidFill>
                  <a:srgbClr val="000000"/>
                </a:solidFill>
                <a:latin typeface="Times New Roman" charset="0"/>
                <a:ea typeface="ÇlÇr ñæí©" charset="0"/>
                <a:sym typeface="Symbol" charset="0"/>
              </a:rPr>
              <a:t></a:t>
            </a:r>
            <a:r>
              <a:rPr lang="en-GB" sz="1100" b="1" dirty="0">
                <a:solidFill>
                  <a:srgbClr val="000000"/>
                </a:solidFill>
                <a:latin typeface="Cambria" charset="0"/>
                <a:ea typeface="ÇlÇr ñæí©" charset="0"/>
              </a:rPr>
              <a:t> </a:t>
            </a:r>
            <a:r>
              <a:rPr lang="en-GB" sz="1100" dirty="0">
                <a:solidFill>
                  <a:srgbClr val="000000"/>
                </a:solidFill>
                <a:ea typeface="ÇlÇr ñæí©" charset="0"/>
              </a:rPr>
              <a:t>7</a:t>
            </a:r>
            <a:endParaRPr kumimoji="0" lang="fr-FR" sz="2400" b="0" i="0" u="none" strike="noStrike" cap="none" normalizeH="0" baseline="0" dirty="0">
              <a:ln>
                <a:noFill/>
              </a:ln>
              <a:solidFill>
                <a:srgbClr val="000000"/>
              </a:solidFill>
              <a:effectLst/>
              <a:latin typeface="Arial" charset="0"/>
            </a:endParaRPr>
          </a:p>
        </p:txBody>
      </p:sp>
      <p:pic>
        <p:nvPicPr>
          <p:cNvPr id="26" name="Image 25">
            <a:extLst>
              <a:ext uri="{FF2B5EF4-FFF2-40B4-BE49-F238E27FC236}">
                <a16:creationId xmlns:a16="http://schemas.microsoft.com/office/drawing/2014/main" id="{8DF1CE2A-58D5-704C-880D-5527A2E9772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60891" y="4766886"/>
            <a:ext cx="1016000" cy="1016000"/>
          </a:xfrm>
          <a:prstGeom prst="rect">
            <a:avLst/>
          </a:prstGeom>
        </p:spPr>
      </p:pic>
      <p:sp>
        <p:nvSpPr>
          <p:cNvPr id="27" name="Text Box 1">
            <a:extLst>
              <a:ext uri="{FF2B5EF4-FFF2-40B4-BE49-F238E27FC236}">
                <a16:creationId xmlns:a16="http://schemas.microsoft.com/office/drawing/2014/main" id="{0A4AC349-D900-A34F-B2B5-E815B0358DFA}"/>
              </a:ext>
            </a:extLst>
          </p:cNvPr>
          <p:cNvSpPr txBox="1">
            <a:spLocks noChangeArrowheads="1"/>
          </p:cNvSpPr>
          <p:nvPr/>
        </p:nvSpPr>
        <p:spPr bwMode="auto">
          <a:xfrm>
            <a:off x="6324232" y="5877568"/>
            <a:ext cx="914400"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A</a:t>
            </a:r>
            <a:r>
              <a:rPr lang="en-GB" sz="1100" dirty="0">
                <a:solidFill>
                  <a:srgbClr val="000000"/>
                </a:solidFill>
                <a:ea typeface="ÇlÇr ñæí©" charset="0"/>
              </a:rPr>
              <a:t>X9763</a:t>
            </a:r>
          </a:p>
          <a:p>
            <a:pPr lvl="0"/>
            <a:r>
              <a:rPr lang="en-GB" sz="1100" b="1" dirty="0">
                <a:solidFill>
                  <a:srgbClr val="FF0000"/>
                </a:solidFill>
                <a:latin typeface="Times New Roman" charset="0"/>
                <a:ea typeface="ÇlÇr ñæí©" charset="0"/>
                <a:sym typeface="Symbol" charset="0"/>
              </a:rPr>
              <a:t></a:t>
            </a:r>
            <a:r>
              <a:rPr lang="en-GB" sz="1100" b="1" dirty="0">
                <a:solidFill>
                  <a:srgbClr val="FF0000"/>
                </a:solidFill>
                <a:latin typeface="Cambria" charset="0"/>
                <a:ea typeface="ÇlÇr ñæí©" charset="0"/>
              </a:rPr>
              <a:t> </a:t>
            </a:r>
            <a:r>
              <a:rPr lang="en-GB" sz="1100" dirty="0">
                <a:solidFill>
                  <a:srgbClr val="FF0000"/>
                </a:solidFill>
                <a:ea typeface="ÇlÇr ñæí©" charset="0"/>
              </a:rPr>
              <a:t>4</a:t>
            </a:r>
          </a:p>
          <a:p>
            <a:pPr lvl="0"/>
            <a:r>
              <a:rPr lang="en-GB" sz="1100" b="1" dirty="0">
                <a:solidFill>
                  <a:srgbClr val="FF0000"/>
                </a:solidFill>
                <a:latin typeface="Times New Roman" charset="0"/>
                <a:ea typeface="ÇlÇr ñæí©" charset="0"/>
                <a:sym typeface="Symbol" charset="0"/>
              </a:rPr>
              <a:t></a:t>
            </a:r>
            <a:r>
              <a:rPr lang="en-GB" sz="1100" b="1" dirty="0">
                <a:solidFill>
                  <a:srgbClr val="FF0000"/>
                </a:solidFill>
                <a:latin typeface="Cambria" charset="0"/>
                <a:ea typeface="ÇlÇr ñæí©" charset="0"/>
              </a:rPr>
              <a:t> </a:t>
            </a:r>
            <a:r>
              <a:rPr lang="en-GB" sz="1100" dirty="0">
                <a:solidFill>
                  <a:srgbClr val="FF0000"/>
                </a:solidFill>
                <a:ea typeface="ÇlÇr ñæí©" charset="0"/>
              </a:rPr>
              <a:t>A87</a:t>
            </a:r>
            <a:endParaRPr lang="en-GB" sz="1100" dirty="0">
              <a:solidFill>
                <a:srgbClr val="FF0000"/>
              </a:solidFill>
              <a:latin typeface="Times New Roman" charset="0"/>
              <a:ea typeface="ÇlÇr ñæí©" charset="0"/>
            </a:endParaRPr>
          </a:p>
          <a:p>
            <a:pPr lvl="0"/>
            <a:r>
              <a:rPr lang="en-GB" sz="1100" b="1" dirty="0">
                <a:solidFill>
                  <a:srgbClr val="000000"/>
                </a:solidFill>
                <a:latin typeface="Times New Roman" charset="0"/>
                <a:ea typeface="ÇlÇr ñæí©" charset="0"/>
                <a:sym typeface="Symbol" charset="0"/>
              </a:rPr>
              <a:t></a:t>
            </a:r>
            <a:r>
              <a:rPr lang="en-GB" sz="1100" b="1" dirty="0">
                <a:solidFill>
                  <a:srgbClr val="000000"/>
                </a:solidFill>
                <a:latin typeface="Cambria" charset="0"/>
                <a:ea typeface="ÇlÇr ñæí©" charset="0"/>
              </a:rPr>
              <a:t> </a:t>
            </a:r>
            <a:r>
              <a:rPr lang="en-GB" sz="1100" dirty="0">
                <a:solidFill>
                  <a:srgbClr val="000000"/>
                </a:solidFill>
                <a:ea typeface="ÇlÇr ñæí©" charset="0"/>
              </a:rPr>
              <a:t>X52</a:t>
            </a:r>
            <a:endParaRPr kumimoji="0" lang="fr-FR" sz="2400" b="0" i="0" u="none" strike="noStrike" cap="none" normalizeH="0" baseline="0" dirty="0">
              <a:ln>
                <a:noFill/>
              </a:ln>
              <a:solidFill>
                <a:srgbClr val="000000"/>
              </a:solidFill>
              <a:effectLst/>
              <a:latin typeface="Arial" charset="0"/>
            </a:endParaRPr>
          </a:p>
        </p:txBody>
      </p:sp>
    </p:spTree>
    <p:extLst>
      <p:ext uri="{BB962C8B-B14F-4D97-AF65-F5344CB8AC3E}">
        <p14:creationId xmlns:p14="http://schemas.microsoft.com/office/powerpoint/2010/main" val="25445765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a:extLst>
              <a:ext uri="{FF2B5EF4-FFF2-40B4-BE49-F238E27FC236}">
                <a16:creationId xmlns:a16="http://schemas.microsoft.com/office/drawing/2014/main" id="{A32DA172-70A8-3443-8B82-A93E6FBEB986}"/>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2</a:t>
            </a:fld>
            <a:endParaRPr kumimoji="0" lang="en-US"/>
          </a:p>
        </p:txBody>
      </p:sp>
      <p:sp>
        <p:nvSpPr>
          <p:cNvPr id="4" name="Titre 3">
            <a:extLst>
              <a:ext uri="{FF2B5EF4-FFF2-40B4-BE49-F238E27FC236}">
                <a16:creationId xmlns:a16="http://schemas.microsoft.com/office/drawing/2014/main" id="{50528F48-DF6D-3E4E-B4F8-1E90A8251EE9}"/>
              </a:ext>
            </a:extLst>
          </p:cNvPr>
          <p:cNvSpPr>
            <a:spLocks noGrp="1"/>
          </p:cNvSpPr>
          <p:nvPr>
            <p:ph type="title"/>
          </p:nvPr>
        </p:nvSpPr>
        <p:spPr>
          <a:xfrm>
            <a:off x="267290" y="-246659"/>
            <a:ext cx="8229600" cy="1219200"/>
          </a:xfrm>
        </p:spPr>
        <p:txBody>
          <a:bodyPr/>
          <a:lstStyle/>
          <a:p>
            <a:r>
              <a:rPr lang="fr-FR" dirty="0"/>
              <a:t>Les enchères à quatre</a:t>
            </a:r>
          </a:p>
        </p:txBody>
      </p:sp>
      <p:sp>
        <p:nvSpPr>
          <p:cNvPr id="5" name="Rectangle 4">
            <a:extLst>
              <a:ext uri="{FF2B5EF4-FFF2-40B4-BE49-F238E27FC236}">
                <a16:creationId xmlns:a16="http://schemas.microsoft.com/office/drawing/2014/main" id="{FFFE70D2-082E-A84E-A375-7485B177EAB9}"/>
              </a:ext>
            </a:extLst>
          </p:cNvPr>
          <p:cNvSpPr/>
          <p:nvPr/>
        </p:nvSpPr>
        <p:spPr>
          <a:xfrm>
            <a:off x="7955703" y="90714"/>
            <a:ext cx="879868" cy="369332"/>
          </a:xfrm>
          <a:prstGeom prst="rect">
            <a:avLst/>
          </a:prstGeom>
        </p:spPr>
        <p:txBody>
          <a:bodyPr wrap="none">
            <a:spAutoFit/>
          </a:bodyPr>
          <a:lstStyle/>
          <a:p>
            <a:r>
              <a:rPr lang="fr-FR" b="1" dirty="0">
                <a:solidFill>
                  <a:schemeClr val="bg1"/>
                </a:solidFill>
                <a:sym typeface="Symbol"/>
              </a:rPr>
              <a:t></a:t>
            </a:r>
            <a:r>
              <a:rPr lang="fr-FR" b="1" dirty="0">
                <a:solidFill>
                  <a:srgbClr val="FF0000"/>
                </a:solidFill>
                <a:sym typeface="Symbol"/>
              </a:rPr>
              <a:t></a:t>
            </a:r>
            <a:r>
              <a:rPr lang="fr-FR" b="1" dirty="0">
                <a:solidFill>
                  <a:srgbClr val="000000"/>
                </a:solidFill>
                <a:sym typeface="Symbol"/>
              </a:rPr>
              <a:t></a:t>
            </a:r>
            <a:endParaRPr lang="fr-FR" dirty="0">
              <a:solidFill>
                <a:srgbClr val="000000"/>
              </a:solidFill>
            </a:endParaRPr>
          </a:p>
        </p:txBody>
      </p:sp>
      <p:sp>
        <p:nvSpPr>
          <p:cNvPr id="6" name="ZoneTexte 5">
            <a:extLst>
              <a:ext uri="{FF2B5EF4-FFF2-40B4-BE49-F238E27FC236}">
                <a16:creationId xmlns:a16="http://schemas.microsoft.com/office/drawing/2014/main" id="{530B5659-A0AE-5345-8F65-DC6665661F6D}"/>
              </a:ext>
            </a:extLst>
          </p:cNvPr>
          <p:cNvSpPr txBox="1"/>
          <p:nvPr/>
        </p:nvSpPr>
        <p:spPr>
          <a:xfrm>
            <a:off x="0" y="6304897"/>
            <a:ext cx="1864428" cy="461665"/>
          </a:xfrm>
          <a:prstGeom prst="rect">
            <a:avLst/>
          </a:prstGeom>
          <a:noFill/>
        </p:spPr>
        <p:txBody>
          <a:bodyPr wrap="none" rtlCol="0">
            <a:spAutoFit/>
          </a:bodyPr>
          <a:lstStyle/>
          <a:p>
            <a:r>
              <a:rPr lang="fr-FR" sz="2400" dirty="0">
                <a:solidFill>
                  <a:schemeClr val="tx2">
                    <a:lumMod val="75000"/>
                  </a:schemeClr>
                </a:solidFill>
                <a:latin typeface="Apple Chancery"/>
                <a:cs typeface="Apple Chancery"/>
              </a:rPr>
              <a:t>Bridge ENS</a:t>
            </a:r>
          </a:p>
        </p:txBody>
      </p:sp>
      <p:sp>
        <p:nvSpPr>
          <p:cNvPr id="7" name="Espace réservé du numéro de diapositive 1">
            <a:extLst>
              <a:ext uri="{FF2B5EF4-FFF2-40B4-BE49-F238E27FC236}">
                <a16:creationId xmlns:a16="http://schemas.microsoft.com/office/drawing/2014/main" id="{09F2A890-AA0E-2247-9CFC-F22924E3A7A6}"/>
              </a:ext>
            </a:extLst>
          </p:cNvPr>
          <p:cNvSpPr txBox="1">
            <a:spLocks/>
          </p:cNvSpPr>
          <p:nvPr/>
        </p:nvSpPr>
        <p:spPr>
          <a:xfrm>
            <a:off x="8410575" y="6181531"/>
            <a:ext cx="609600" cy="457200"/>
          </a:xfrm>
          <a:prstGeom prst="rect">
            <a:avLst/>
          </a:prstGeom>
          <a:noFill/>
        </p:spPr>
        <p:txBody>
          <a:bodyPr vert="horz" lIns="0" tIns="0" rIns="0" bIns="0" anchor="ctr" anchorCtr="0">
            <a:noAutofit/>
          </a:bodyPr>
          <a:lstStyle>
            <a:defPPr>
              <a:defRPr lang="en-US"/>
            </a:defPPr>
            <a:lvl1pPr marL="0" algn="ctr" defTabSz="914400" rtl="0" eaLnBrk="1" latinLnBrk="0" hangingPunct="1">
              <a:defRPr kumimoji="0" sz="1600" kern="1200" baseline="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2E57653-3E58-4892-A7ED-712530ACC680}" type="slidenum">
              <a:rPr lang="en-US" smtClean="0"/>
              <a:pPr/>
              <a:t>2</a:t>
            </a:fld>
            <a:endParaRPr lang="en-US"/>
          </a:p>
        </p:txBody>
      </p:sp>
      <p:sp>
        <p:nvSpPr>
          <p:cNvPr id="8" name="ZoneTexte 7">
            <a:extLst>
              <a:ext uri="{FF2B5EF4-FFF2-40B4-BE49-F238E27FC236}">
                <a16:creationId xmlns:a16="http://schemas.microsoft.com/office/drawing/2014/main" id="{F5528B22-5A06-9247-A792-70F815B1BD92}"/>
              </a:ext>
            </a:extLst>
          </p:cNvPr>
          <p:cNvSpPr txBox="1"/>
          <p:nvPr/>
        </p:nvSpPr>
        <p:spPr>
          <a:xfrm>
            <a:off x="3741384" y="6376090"/>
            <a:ext cx="1105880" cy="369332"/>
          </a:xfrm>
          <a:prstGeom prst="rect">
            <a:avLst/>
          </a:prstGeom>
          <a:noFill/>
        </p:spPr>
        <p:txBody>
          <a:bodyPr wrap="none" rtlCol="0">
            <a:spAutoFit/>
          </a:bodyPr>
          <a:lstStyle/>
          <a:p>
            <a:r>
              <a:rPr lang="fr-FR" dirty="0"/>
              <a:t>Séance 12</a:t>
            </a:r>
          </a:p>
        </p:txBody>
      </p:sp>
      <p:sp>
        <p:nvSpPr>
          <p:cNvPr id="9" name="ZoneTexte 8">
            <a:extLst>
              <a:ext uri="{FF2B5EF4-FFF2-40B4-BE49-F238E27FC236}">
                <a16:creationId xmlns:a16="http://schemas.microsoft.com/office/drawing/2014/main" id="{B7A7F87C-814B-A345-BD05-93A6D3DD1DA9}"/>
              </a:ext>
            </a:extLst>
          </p:cNvPr>
          <p:cNvSpPr txBox="1"/>
          <p:nvPr/>
        </p:nvSpPr>
        <p:spPr>
          <a:xfrm>
            <a:off x="99216" y="1067988"/>
            <a:ext cx="8985517" cy="2031325"/>
          </a:xfrm>
          <a:prstGeom prst="rect">
            <a:avLst/>
          </a:prstGeom>
          <a:noFill/>
        </p:spPr>
        <p:txBody>
          <a:bodyPr wrap="square" rtlCol="0">
            <a:spAutoFit/>
          </a:bodyPr>
          <a:lstStyle/>
          <a:p>
            <a:r>
              <a:rPr lang="fr-FR" u="sng" dirty="0">
                <a:solidFill>
                  <a:srgbClr val="FFFF00"/>
                </a:solidFill>
              </a:rPr>
              <a:t>Introduction :</a:t>
            </a:r>
          </a:p>
          <a:p>
            <a:r>
              <a:rPr lang="fr-FR" dirty="0">
                <a:solidFill>
                  <a:srgbClr val="FFFF00"/>
                </a:solidFill>
              </a:rPr>
              <a:t>	</a:t>
            </a:r>
            <a:r>
              <a:rPr lang="fr-FR" dirty="0"/>
              <a:t>Nous avons étudié les enchères où n’étaient impliqués que l’ouvreur et le répondant. Mais le bridge ne se résume pas à un échange policé entre deux partenaires ; les adversaires ont aussi le droit de se mêler au débat le rendant plus malaisé, mais aussi plus riche et plus vivant.</a:t>
            </a:r>
          </a:p>
          <a:p>
            <a:r>
              <a:rPr lang="fr-FR" dirty="0"/>
              <a:t>Les enchères du camp qui n’a pas ouvert sont appelées des </a:t>
            </a:r>
            <a:r>
              <a:rPr lang="fr-FR" dirty="0">
                <a:solidFill>
                  <a:srgbClr val="FFFF00"/>
                </a:solidFill>
              </a:rPr>
              <a:t>interventions</a:t>
            </a:r>
            <a:r>
              <a:rPr lang="fr-FR" dirty="0"/>
              <a:t>, ceux qui les pratiquent des </a:t>
            </a:r>
            <a:r>
              <a:rPr lang="fr-FR" dirty="0">
                <a:solidFill>
                  <a:srgbClr val="FFFF00"/>
                </a:solidFill>
              </a:rPr>
              <a:t>intervenants.</a:t>
            </a:r>
            <a:endParaRPr lang="fr-FR" dirty="0"/>
          </a:p>
        </p:txBody>
      </p:sp>
      <p:sp>
        <p:nvSpPr>
          <p:cNvPr id="14" name="ZoneTexte 13">
            <a:extLst>
              <a:ext uri="{FF2B5EF4-FFF2-40B4-BE49-F238E27FC236}">
                <a16:creationId xmlns:a16="http://schemas.microsoft.com/office/drawing/2014/main" id="{F321ED6D-B8E5-764B-A1C7-E6259101BB6A}"/>
              </a:ext>
            </a:extLst>
          </p:cNvPr>
          <p:cNvSpPr txBox="1"/>
          <p:nvPr/>
        </p:nvSpPr>
        <p:spPr>
          <a:xfrm>
            <a:off x="99216" y="3194760"/>
            <a:ext cx="4754208" cy="369332"/>
          </a:xfrm>
          <a:prstGeom prst="rect">
            <a:avLst/>
          </a:prstGeom>
          <a:noFill/>
        </p:spPr>
        <p:txBody>
          <a:bodyPr wrap="square" rtlCol="0">
            <a:spAutoFit/>
          </a:bodyPr>
          <a:lstStyle/>
          <a:p>
            <a:r>
              <a:rPr lang="fr-FR" u="sng" dirty="0">
                <a:solidFill>
                  <a:srgbClr val="FFFF00"/>
                </a:solidFill>
              </a:rPr>
              <a:t>Voyons cela sur un exemple pédagogique :</a:t>
            </a:r>
          </a:p>
        </p:txBody>
      </p:sp>
      <p:pic>
        <p:nvPicPr>
          <p:cNvPr id="10" name="Image 9">
            <a:extLst>
              <a:ext uri="{FF2B5EF4-FFF2-40B4-BE49-F238E27FC236}">
                <a16:creationId xmlns:a16="http://schemas.microsoft.com/office/drawing/2014/main" id="{EB1C6F50-FEEA-2547-8788-3F4DF60DE97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87754" y="4585524"/>
            <a:ext cx="1016000" cy="1016000"/>
          </a:xfrm>
          <a:prstGeom prst="rect">
            <a:avLst/>
          </a:prstGeom>
        </p:spPr>
      </p:pic>
      <p:sp>
        <p:nvSpPr>
          <p:cNvPr id="11" name="Text Box 1">
            <a:extLst>
              <a:ext uri="{FF2B5EF4-FFF2-40B4-BE49-F238E27FC236}">
                <a16:creationId xmlns:a16="http://schemas.microsoft.com/office/drawing/2014/main" id="{981A573A-D771-CE4D-AF45-202F693F3187}"/>
              </a:ext>
            </a:extLst>
          </p:cNvPr>
          <p:cNvSpPr txBox="1">
            <a:spLocks noChangeArrowheads="1"/>
          </p:cNvSpPr>
          <p:nvPr/>
        </p:nvSpPr>
        <p:spPr bwMode="auto">
          <a:xfrm>
            <a:off x="1967537" y="3564092"/>
            <a:ext cx="977741" cy="838200"/>
          </a:xfrm>
          <a:prstGeom prst="rect">
            <a:avLst/>
          </a:prstGeom>
          <a:solidFill>
            <a:schemeClr val="tx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962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RD83</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V2</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DV72</a:t>
            </a:r>
            <a:endParaRPr kumimoji="0" lang="fr-FR" sz="2400" b="0" i="0" u="none" strike="noStrike" cap="none" normalizeH="0" baseline="0" dirty="0">
              <a:ln>
                <a:noFill/>
              </a:ln>
              <a:solidFill>
                <a:srgbClr val="000000"/>
              </a:solidFill>
              <a:effectLst/>
              <a:latin typeface="Arial" charset="0"/>
            </a:endParaRPr>
          </a:p>
        </p:txBody>
      </p:sp>
      <p:sp>
        <p:nvSpPr>
          <p:cNvPr id="12" name="Text Box 1">
            <a:extLst>
              <a:ext uri="{FF2B5EF4-FFF2-40B4-BE49-F238E27FC236}">
                <a16:creationId xmlns:a16="http://schemas.microsoft.com/office/drawing/2014/main" id="{8D9859E3-ACDC-994C-8442-B22342277188}"/>
              </a:ext>
            </a:extLst>
          </p:cNvPr>
          <p:cNvSpPr txBox="1">
            <a:spLocks noChangeArrowheads="1"/>
          </p:cNvSpPr>
          <p:nvPr/>
        </p:nvSpPr>
        <p:spPr bwMode="auto">
          <a:xfrm>
            <a:off x="3181332" y="4674424"/>
            <a:ext cx="965200" cy="838200"/>
          </a:xfrm>
          <a:prstGeom prst="rect">
            <a:avLst/>
          </a:prstGeom>
          <a:solidFill>
            <a:schemeClr val="tx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AX87</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2</a:t>
            </a:r>
          </a:p>
          <a:p>
            <a:pPr lvl="0"/>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lang="en-GB" sz="1100" dirty="0">
                <a:solidFill>
                  <a:srgbClr val="FF0000"/>
                </a:solidFill>
                <a:ea typeface="ÇlÇr ñæí©" charset="0"/>
              </a:rPr>
              <a:t>X763</a:t>
            </a:r>
            <a:endParaRPr kumimoji="0" lang="en-GB" sz="1100" b="0" i="0" u="none" strike="noStrike" cap="none" normalizeH="0" baseline="0" dirty="0">
              <a:ln>
                <a:noFill/>
              </a:ln>
              <a:solidFill>
                <a:srgbClr val="FF0000"/>
              </a:solidFill>
              <a:effectLst/>
              <a:latin typeface="Times New Roman" charset="0"/>
              <a:ea typeface="ÇlÇr ñæí©" charset="0"/>
            </a:endParaRPr>
          </a:p>
          <a:p>
            <a:pPr lvl="0"/>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lang="en-GB" sz="1100" dirty="0">
                <a:solidFill>
                  <a:srgbClr val="000000"/>
                </a:solidFill>
                <a:ea typeface="ÇlÇr ñæí©" charset="0"/>
              </a:rPr>
              <a:t>R853</a:t>
            </a:r>
            <a:endParaRPr kumimoji="0" lang="fr-FR" sz="2400" b="0" i="0" u="none" strike="noStrike" cap="none" normalizeH="0" baseline="0" dirty="0">
              <a:ln>
                <a:noFill/>
              </a:ln>
              <a:solidFill>
                <a:srgbClr val="000000"/>
              </a:solidFill>
              <a:effectLst/>
              <a:latin typeface="Arial" charset="0"/>
            </a:endParaRPr>
          </a:p>
        </p:txBody>
      </p:sp>
      <p:sp>
        <p:nvSpPr>
          <p:cNvPr id="13" name="Text Box 1">
            <a:extLst>
              <a:ext uri="{FF2B5EF4-FFF2-40B4-BE49-F238E27FC236}">
                <a16:creationId xmlns:a16="http://schemas.microsoft.com/office/drawing/2014/main" id="{DAB31CBB-01E2-7546-B11D-7B3D8B69F131}"/>
              </a:ext>
            </a:extLst>
          </p:cNvPr>
          <p:cNvSpPr txBox="1">
            <a:spLocks noChangeArrowheads="1"/>
          </p:cNvSpPr>
          <p:nvPr/>
        </p:nvSpPr>
        <p:spPr bwMode="auto">
          <a:xfrm>
            <a:off x="2006883" y="5785866"/>
            <a:ext cx="977741" cy="838200"/>
          </a:xfrm>
          <a:prstGeom prst="rect">
            <a:avLst/>
          </a:prstGeom>
          <a:solidFill>
            <a:schemeClr val="tx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5</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AV964</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R94</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AX93</a:t>
            </a:r>
            <a:endParaRPr kumimoji="0" lang="fr-FR" sz="2400" b="0" i="0" u="none" strike="noStrike" cap="none" normalizeH="0" baseline="0" dirty="0">
              <a:ln>
                <a:noFill/>
              </a:ln>
              <a:solidFill>
                <a:srgbClr val="000000"/>
              </a:solidFill>
              <a:effectLst/>
              <a:latin typeface="Arial" charset="0"/>
            </a:endParaRPr>
          </a:p>
        </p:txBody>
      </p:sp>
      <p:sp>
        <p:nvSpPr>
          <p:cNvPr id="15" name="Text Box 1">
            <a:extLst>
              <a:ext uri="{FF2B5EF4-FFF2-40B4-BE49-F238E27FC236}">
                <a16:creationId xmlns:a16="http://schemas.microsoft.com/office/drawing/2014/main" id="{A01AC4A9-B560-BE4B-836D-A465E0BC5828}"/>
              </a:ext>
            </a:extLst>
          </p:cNvPr>
          <p:cNvSpPr txBox="1">
            <a:spLocks noChangeArrowheads="1"/>
          </p:cNvSpPr>
          <p:nvPr/>
        </p:nvSpPr>
        <p:spPr bwMode="auto">
          <a:xfrm>
            <a:off x="829874" y="4629959"/>
            <a:ext cx="977741" cy="838200"/>
          </a:xfrm>
          <a:prstGeom prst="rect">
            <a:avLst/>
          </a:prstGeom>
          <a:solidFill>
            <a:schemeClr val="tx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RDV43</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X75</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AD85</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6</a:t>
            </a:r>
            <a:endParaRPr kumimoji="0" lang="fr-FR" sz="2400" b="0" i="0" u="none" strike="noStrike" cap="none" normalizeH="0" baseline="0" dirty="0">
              <a:ln>
                <a:noFill/>
              </a:ln>
              <a:solidFill>
                <a:srgbClr val="000000"/>
              </a:solidFill>
              <a:effectLst/>
              <a:latin typeface="Arial" charset="0"/>
            </a:endParaRPr>
          </a:p>
        </p:txBody>
      </p:sp>
      <p:sp>
        <p:nvSpPr>
          <p:cNvPr id="16" name="Rectangle 15">
            <a:extLst>
              <a:ext uri="{FF2B5EF4-FFF2-40B4-BE49-F238E27FC236}">
                <a16:creationId xmlns:a16="http://schemas.microsoft.com/office/drawing/2014/main" id="{694F718F-639F-5F47-9B31-41B5D842453E}"/>
              </a:ext>
            </a:extLst>
          </p:cNvPr>
          <p:cNvSpPr/>
          <p:nvPr/>
        </p:nvSpPr>
        <p:spPr>
          <a:xfrm>
            <a:off x="4678436" y="3564092"/>
            <a:ext cx="3607661" cy="923330"/>
          </a:xfrm>
          <a:prstGeom prst="rect">
            <a:avLst/>
          </a:prstGeom>
        </p:spPr>
        <p:txBody>
          <a:bodyPr wrap="square">
            <a:spAutoFit/>
          </a:bodyPr>
          <a:lstStyle/>
          <a:p>
            <a:r>
              <a:rPr lang="fr-FR" dirty="0">
                <a:solidFill>
                  <a:srgbClr val="92D050"/>
                </a:solidFill>
              </a:rPr>
              <a:t>Sud	</a:t>
            </a:r>
            <a:r>
              <a:rPr lang="fr-FR" dirty="0">
                <a:solidFill>
                  <a:srgbClr val="FF0000"/>
                </a:solidFill>
              </a:rPr>
              <a:t>Ouest	</a:t>
            </a:r>
            <a:r>
              <a:rPr lang="fr-FR" dirty="0">
                <a:solidFill>
                  <a:srgbClr val="92D050"/>
                </a:solidFill>
              </a:rPr>
              <a:t>Nord	</a:t>
            </a:r>
            <a:r>
              <a:rPr lang="fr-FR" dirty="0">
                <a:solidFill>
                  <a:srgbClr val="FF0000"/>
                </a:solidFill>
              </a:rPr>
              <a:t>Est</a:t>
            </a:r>
          </a:p>
          <a:p>
            <a:r>
              <a:rPr lang="fr-FR" dirty="0"/>
              <a:t>1</a:t>
            </a:r>
            <a:r>
              <a:rPr lang="en-GB" b="1" dirty="0">
                <a:solidFill>
                  <a:srgbClr val="FF0000"/>
                </a:solidFill>
                <a:latin typeface="Times New Roman" charset="0"/>
                <a:ea typeface="ÇlÇr ñæí©" charset="0"/>
                <a:sym typeface="Symbol" charset="0"/>
              </a:rPr>
              <a:t></a:t>
            </a:r>
            <a:r>
              <a:rPr lang="fr-FR" b="1" dirty="0">
                <a:solidFill>
                  <a:schemeClr val="bg1"/>
                </a:solidFill>
                <a:sym typeface="Symbol"/>
              </a:rPr>
              <a:t>     	 </a:t>
            </a:r>
            <a:r>
              <a:rPr lang="fr-FR" b="1" dirty="0">
                <a:sym typeface="Symbol"/>
              </a:rPr>
              <a:t>passe	3</a:t>
            </a:r>
            <a:r>
              <a:rPr lang="en-GB" b="1" dirty="0">
                <a:solidFill>
                  <a:srgbClr val="FF0000"/>
                </a:solidFill>
                <a:latin typeface="Times New Roman" charset="0"/>
                <a:ea typeface="ÇlÇr ñæí©" charset="0"/>
                <a:sym typeface="Symbol" charset="0"/>
              </a:rPr>
              <a:t>	</a:t>
            </a:r>
            <a:r>
              <a:rPr lang="fr-FR" b="1" dirty="0">
                <a:sym typeface="Symbol"/>
              </a:rPr>
              <a:t> passe</a:t>
            </a:r>
            <a:r>
              <a:rPr lang="en-GB" b="1" dirty="0">
                <a:solidFill>
                  <a:srgbClr val="FF0000"/>
                </a:solidFill>
                <a:latin typeface="Times New Roman" charset="0"/>
                <a:ea typeface="ÇlÇr ñæí©" charset="0"/>
                <a:sym typeface="Symbol" charset="0"/>
              </a:rPr>
              <a:t> </a:t>
            </a:r>
            <a:r>
              <a:rPr lang="fr-FR" b="1" dirty="0">
                <a:sym typeface="Symbol"/>
              </a:rPr>
              <a:t>4</a:t>
            </a:r>
            <a:r>
              <a:rPr lang="en-GB" b="1" dirty="0">
                <a:solidFill>
                  <a:srgbClr val="FF0000"/>
                </a:solidFill>
                <a:latin typeface="Times New Roman" charset="0"/>
                <a:ea typeface="ÇlÇr ñæí©" charset="0"/>
                <a:sym typeface="Symbol" charset="0"/>
              </a:rPr>
              <a:t> 	</a:t>
            </a:r>
            <a:r>
              <a:rPr lang="fr-FR" b="1" dirty="0">
                <a:sym typeface="Symbol"/>
              </a:rPr>
              <a:t> Fin </a:t>
            </a:r>
            <a:r>
              <a:rPr lang="fr-FR" b="1" dirty="0">
                <a:solidFill>
                  <a:schemeClr val="bg1"/>
                </a:solidFill>
                <a:sym typeface="Symbol"/>
              </a:rPr>
              <a:t>	</a:t>
            </a:r>
            <a:endParaRPr lang="fr-FR" dirty="0"/>
          </a:p>
        </p:txBody>
      </p:sp>
      <p:sp>
        <p:nvSpPr>
          <p:cNvPr id="2" name="ZoneTexte 1">
            <a:extLst>
              <a:ext uri="{FF2B5EF4-FFF2-40B4-BE49-F238E27FC236}">
                <a16:creationId xmlns:a16="http://schemas.microsoft.com/office/drawing/2014/main" id="{BCF0F019-A305-7546-9A78-20E6CAE15963}"/>
              </a:ext>
            </a:extLst>
          </p:cNvPr>
          <p:cNvSpPr txBox="1"/>
          <p:nvPr/>
        </p:nvSpPr>
        <p:spPr>
          <a:xfrm>
            <a:off x="4898461" y="4629959"/>
            <a:ext cx="3590150" cy="369332"/>
          </a:xfrm>
          <a:prstGeom prst="rect">
            <a:avLst/>
          </a:prstGeom>
          <a:noFill/>
        </p:spPr>
        <p:txBody>
          <a:bodyPr wrap="none" rtlCol="0">
            <a:spAutoFit/>
          </a:bodyPr>
          <a:lstStyle/>
          <a:p>
            <a:r>
              <a:rPr lang="fr-FR" dirty="0"/>
              <a:t>Sud Donneur, Est-Ouest se taisent</a:t>
            </a:r>
          </a:p>
        </p:txBody>
      </p:sp>
      <p:sp>
        <p:nvSpPr>
          <p:cNvPr id="17" name="Rectangle 16">
            <a:extLst>
              <a:ext uri="{FF2B5EF4-FFF2-40B4-BE49-F238E27FC236}">
                <a16:creationId xmlns:a16="http://schemas.microsoft.com/office/drawing/2014/main" id="{B62FDEFF-0C5F-C748-A3EA-A43E40DC09AC}"/>
              </a:ext>
            </a:extLst>
          </p:cNvPr>
          <p:cNvSpPr/>
          <p:nvPr/>
        </p:nvSpPr>
        <p:spPr>
          <a:xfrm>
            <a:off x="4700692" y="5064829"/>
            <a:ext cx="3904827" cy="923330"/>
          </a:xfrm>
          <a:prstGeom prst="rect">
            <a:avLst/>
          </a:prstGeom>
        </p:spPr>
        <p:txBody>
          <a:bodyPr wrap="square">
            <a:spAutoFit/>
          </a:bodyPr>
          <a:lstStyle/>
          <a:p>
            <a:r>
              <a:rPr lang="fr-FR" dirty="0">
                <a:solidFill>
                  <a:srgbClr val="92D050"/>
                </a:solidFill>
              </a:rPr>
              <a:t>Sud	</a:t>
            </a:r>
            <a:r>
              <a:rPr lang="fr-FR" dirty="0">
                <a:solidFill>
                  <a:srgbClr val="FF0000"/>
                </a:solidFill>
              </a:rPr>
              <a:t>Ouest	</a:t>
            </a:r>
            <a:r>
              <a:rPr lang="fr-FR" dirty="0">
                <a:solidFill>
                  <a:srgbClr val="92D050"/>
                </a:solidFill>
              </a:rPr>
              <a:t>Nord	</a:t>
            </a:r>
            <a:r>
              <a:rPr lang="fr-FR" dirty="0">
                <a:solidFill>
                  <a:srgbClr val="FF0000"/>
                </a:solidFill>
              </a:rPr>
              <a:t>Est</a:t>
            </a:r>
          </a:p>
          <a:p>
            <a:r>
              <a:rPr lang="fr-FR" b="1" dirty="0">
                <a:solidFill>
                  <a:schemeClr val="bg1"/>
                </a:solidFill>
                <a:sym typeface="Symbol"/>
              </a:rPr>
              <a:t>	 </a:t>
            </a:r>
            <a:r>
              <a:rPr lang="fr-FR" b="1" dirty="0">
                <a:sym typeface="Symbol"/>
              </a:rPr>
              <a:t>1</a:t>
            </a:r>
            <a:r>
              <a:rPr lang="en-GB" b="1" dirty="0">
                <a:solidFill>
                  <a:srgbClr val="000000"/>
                </a:solidFill>
                <a:sym typeface="Symbol"/>
              </a:rPr>
              <a:t> </a:t>
            </a:r>
            <a:r>
              <a:rPr lang="fr-FR" b="1" dirty="0">
                <a:sym typeface="Symbol"/>
              </a:rPr>
              <a:t>	passe	3</a:t>
            </a:r>
            <a:r>
              <a:rPr lang="en-GB" b="1" dirty="0">
                <a:solidFill>
                  <a:srgbClr val="000000"/>
                </a:solidFill>
                <a:sym typeface="Symbol"/>
              </a:rPr>
              <a:t> </a:t>
            </a:r>
            <a:r>
              <a:rPr lang="en-GB" b="1" dirty="0">
                <a:solidFill>
                  <a:srgbClr val="FF0000"/>
                </a:solidFill>
                <a:latin typeface="Times New Roman" charset="0"/>
                <a:ea typeface="ÇlÇr ñæí©" charset="0"/>
                <a:sym typeface="Symbol" charset="0"/>
              </a:rPr>
              <a:t>	</a:t>
            </a:r>
            <a:r>
              <a:rPr lang="fr-FR" b="1" dirty="0">
                <a:sym typeface="Symbol"/>
              </a:rPr>
              <a:t> passe</a:t>
            </a:r>
            <a:r>
              <a:rPr lang="en-GB" b="1" dirty="0">
                <a:solidFill>
                  <a:srgbClr val="FF0000"/>
                </a:solidFill>
                <a:latin typeface="Times New Roman" charset="0"/>
                <a:ea typeface="ÇlÇr ñæí©" charset="0"/>
                <a:sym typeface="Symbol" charset="0"/>
              </a:rPr>
              <a:t>      </a:t>
            </a:r>
            <a:r>
              <a:rPr lang="fr-FR" b="1" dirty="0">
                <a:sym typeface="Symbol"/>
              </a:rPr>
              <a:t>4</a:t>
            </a:r>
            <a:r>
              <a:rPr lang="en-GB" b="1" dirty="0">
                <a:solidFill>
                  <a:srgbClr val="000000"/>
                </a:solidFill>
                <a:sym typeface="Symbol"/>
              </a:rPr>
              <a:t></a:t>
            </a:r>
            <a:r>
              <a:rPr lang="en-GB" b="1" dirty="0">
                <a:solidFill>
                  <a:srgbClr val="FF0000"/>
                </a:solidFill>
                <a:latin typeface="Times New Roman" charset="0"/>
                <a:ea typeface="ÇlÇr ñæí©" charset="0"/>
                <a:sym typeface="Symbol" charset="0"/>
              </a:rPr>
              <a:t> 	</a:t>
            </a:r>
            <a:r>
              <a:rPr lang="fr-FR" b="1" dirty="0">
                <a:sym typeface="Symbol"/>
              </a:rPr>
              <a:t> Fin </a:t>
            </a:r>
            <a:r>
              <a:rPr lang="fr-FR" b="1" dirty="0">
                <a:solidFill>
                  <a:schemeClr val="bg1"/>
                </a:solidFill>
                <a:sym typeface="Symbol"/>
              </a:rPr>
              <a:t>	</a:t>
            </a:r>
            <a:endParaRPr lang="fr-FR" dirty="0"/>
          </a:p>
        </p:txBody>
      </p:sp>
      <p:sp>
        <p:nvSpPr>
          <p:cNvPr id="18" name="ZoneTexte 17">
            <a:extLst>
              <a:ext uri="{FF2B5EF4-FFF2-40B4-BE49-F238E27FC236}">
                <a16:creationId xmlns:a16="http://schemas.microsoft.com/office/drawing/2014/main" id="{AA07B455-F0C4-B240-A48C-4D6DD9A9EFDA}"/>
              </a:ext>
            </a:extLst>
          </p:cNvPr>
          <p:cNvSpPr txBox="1"/>
          <p:nvPr/>
        </p:nvSpPr>
        <p:spPr>
          <a:xfrm>
            <a:off x="4700691" y="5981731"/>
            <a:ext cx="3904827" cy="369332"/>
          </a:xfrm>
          <a:prstGeom prst="rect">
            <a:avLst/>
          </a:prstGeom>
          <a:noFill/>
        </p:spPr>
        <p:txBody>
          <a:bodyPr wrap="square" rtlCol="0">
            <a:spAutoFit/>
          </a:bodyPr>
          <a:lstStyle/>
          <a:p>
            <a:r>
              <a:rPr lang="fr-FR" dirty="0"/>
              <a:t>Ouest Donneur, Nord-Sud  se taisent</a:t>
            </a:r>
          </a:p>
        </p:txBody>
      </p:sp>
    </p:spTree>
    <p:extLst>
      <p:ext uri="{BB962C8B-B14F-4D97-AF65-F5344CB8AC3E}">
        <p14:creationId xmlns:p14="http://schemas.microsoft.com/office/powerpoint/2010/main" val="8684703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7"/>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2" grpId="0"/>
      <p:bldP spid="17" grpId="0"/>
      <p:bldP spid="18"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876857" y="3007048"/>
            <a:ext cx="2851935" cy="707886"/>
          </a:xfrm>
          <a:prstGeom prst="rect">
            <a:avLst/>
          </a:prstGeom>
          <a:noFill/>
        </p:spPr>
        <p:txBody>
          <a:bodyPr wrap="none" rtlCol="0">
            <a:spAutoFit/>
          </a:bodyPr>
          <a:lstStyle/>
          <a:p>
            <a:r>
              <a:rPr lang="fr-FR"/>
              <a:t> </a:t>
            </a:r>
            <a:r>
              <a:rPr lang="fr-FR" sz="4000"/>
              <a:t>Questions ?</a:t>
            </a:r>
          </a:p>
        </p:txBody>
      </p:sp>
      <p:sp>
        <p:nvSpPr>
          <p:cNvPr id="5" name="Rectangle 4"/>
          <p:cNvSpPr/>
          <p:nvPr/>
        </p:nvSpPr>
        <p:spPr>
          <a:xfrm>
            <a:off x="7955703" y="90714"/>
            <a:ext cx="879868" cy="369332"/>
          </a:xfrm>
          <a:prstGeom prst="rect">
            <a:avLst/>
          </a:prstGeom>
        </p:spPr>
        <p:txBody>
          <a:bodyPr wrap="none">
            <a:spAutoFit/>
          </a:bodyPr>
          <a:lstStyle/>
          <a:p>
            <a:r>
              <a:rPr lang="fr-FR" b="1">
                <a:solidFill>
                  <a:schemeClr val="bg1"/>
                </a:solidFill>
                <a:sym typeface="Symbol"/>
              </a:rPr>
              <a:t></a:t>
            </a:r>
            <a:r>
              <a:rPr lang="fr-FR" b="1">
                <a:solidFill>
                  <a:srgbClr val="FF0000"/>
                </a:solidFill>
                <a:sym typeface="Symbol"/>
              </a:rPr>
              <a:t></a:t>
            </a:r>
            <a:r>
              <a:rPr lang="fr-FR" b="1">
                <a:solidFill>
                  <a:srgbClr val="000000"/>
                </a:solidFill>
                <a:sym typeface="Symbol"/>
              </a:rPr>
              <a:t></a:t>
            </a:r>
            <a:endParaRPr lang="fr-FR">
              <a:solidFill>
                <a:srgbClr val="000000"/>
              </a:solidFill>
            </a:endParaRPr>
          </a:p>
        </p:txBody>
      </p:sp>
      <p:pic>
        <p:nvPicPr>
          <p:cNvPr id="8" name="Imag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33614" y="1285276"/>
            <a:ext cx="1538422" cy="1560881"/>
          </a:xfrm>
          <a:prstGeom prst="rect">
            <a:avLst/>
          </a:prstGeom>
        </p:spPr>
      </p:pic>
      <p:pic>
        <p:nvPicPr>
          <p:cNvPr id="9" name="Imag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9873" y="219607"/>
            <a:ext cx="1377788" cy="599038"/>
          </a:xfrm>
          <a:prstGeom prst="rect">
            <a:avLst/>
          </a:prstGeom>
        </p:spPr>
      </p:pic>
      <p:sp>
        <p:nvSpPr>
          <p:cNvPr id="10" name="ZoneTexte 9"/>
          <p:cNvSpPr txBox="1"/>
          <p:nvPr/>
        </p:nvSpPr>
        <p:spPr>
          <a:xfrm>
            <a:off x="1986161" y="3965337"/>
            <a:ext cx="4557017" cy="369332"/>
          </a:xfrm>
          <a:prstGeom prst="rect">
            <a:avLst/>
          </a:prstGeom>
          <a:noFill/>
        </p:spPr>
        <p:txBody>
          <a:bodyPr wrap="none" rtlCol="0">
            <a:spAutoFit/>
          </a:bodyPr>
          <a:lstStyle/>
          <a:p>
            <a:r>
              <a:rPr lang="fr-FR">
                <a:solidFill>
                  <a:srgbClr val="FFFF00"/>
                </a:solidFill>
              </a:rPr>
              <a:t>Place maintenant au jeu de la carte à la table</a:t>
            </a:r>
          </a:p>
        </p:txBody>
      </p:sp>
      <p:sp>
        <p:nvSpPr>
          <p:cNvPr id="11" name="Rectangle à coins arrondis 10"/>
          <p:cNvSpPr/>
          <p:nvPr/>
        </p:nvSpPr>
        <p:spPr>
          <a:xfrm>
            <a:off x="1901405" y="3692803"/>
            <a:ext cx="4866467" cy="914400"/>
          </a:xfrm>
          <a:prstGeom prst="roundRect">
            <a:avLst/>
          </a:prstGeom>
          <a:solidFill>
            <a:schemeClr val="accent3">
              <a:lumMod val="20000"/>
              <a:lumOff val="80000"/>
              <a:alpha val="41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12" name="ZoneTexte 11"/>
          <p:cNvSpPr txBox="1"/>
          <p:nvPr/>
        </p:nvSpPr>
        <p:spPr>
          <a:xfrm>
            <a:off x="121733" y="6283757"/>
            <a:ext cx="1864428" cy="461665"/>
          </a:xfrm>
          <a:prstGeom prst="rect">
            <a:avLst/>
          </a:prstGeom>
          <a:noFill/>
        </p:spPr>
        <p:txBody>
          <a:bodyPr wrap="none" rtlCol="0">
            <a:spAutoFit/>
          </a:bodyPr>
          <a:lstStyle/>
          <a:p>
            <a:r>
              <a:rPr lang="fr-FR" sz="2400">
                <a:solidFill>
                  <a:schemeClr val="tx2">
                    <a:lumMod val="75000"/>
                  </a:schemeClr>
                </a:solidFill>
                <a:latin typeface="Apple Chancery"/>
                <a:cs typeface="Apple Chancery"/>
              </a:rPr>
              <a:t>Bridge ENS</a:t>
            </a:r>
          </a:p>
        </p:txBody>
      </p:sp>
      <p:sp>
        <p:nvSpPr>
          <p:cNvPr id="13" name="ZoneTexte 12"/>
          <p:cNvSpPr txBox="1"/>
          <p:nvPr/>
        </p:nvSpPr>
        <p:spPr>
          <a:xfrm>
            <a:off x="3741384" y="6376090"/>
            <a:ext cx="1065805" cy="369332"/>
          </a:xfrm>
          <a:prstGeom prst="rect">
            <a:avLst/>
          </a:prstGeom>
          <a:noFill/>
        </p:spPr>
        <p:txBody>
          <a:bodyPr wrap="none" rtlCol="0">
            <a:spAutoFit/>
          </a:bodyPr>
          <a:lstStyle/>
          <a:p>
            <a:r>
              <a:rPr lang="fr-FR" dirty="0"/>
              <a:t>Séance 11</a:t>
            </a:r>
          </a:p>
        </p:txBody>
      </p:sp>
      <p:sp>
        <p:nvSpPr>
          <p:cNvPr id="2" name="ZoneTexte 1">
            <a:extLst>
              <a:ext uri="{FF2B5EF4-FFF2-40B4-BE49-F238E27FC236}">
                <a16:creationId xmlns:a16="http://schemas.microsoft.com/office/drawing/2014/main" id="{2092FD09-0C43-F64F-BF03-310D752EE2F2}"/>
              </a:ext>
            </a:extLst>
          </p:cNvPr>
          <p:cNvSpPr txBox="1"/>
          <p:nvPr/>
        </p:nvSpPr>
        <p:spPr>
          <a:xfrm>
            <a:off x="349873" y="4957482"/>
            <a:ext cx="7210564" cy="1200329"/>
          </a:xfrm>
          <a:prstGeom prst="rect">
            <a:avLst/>
          </a:prstGeom>
          <a:noFill/>
        </p:spPr>
        <p:txBody>
          <a:bodyPr wrap="none" rtlCol="0">
            <a:spAutoFit/>
          </a:bodyPr>
          <a:lstStyle/>
          <a:p>
            <a:r>
              <a:rPr lang="fr-FR"/>
              <a:t>Pour chaque donne, après les explications de l’enchère :</a:t>
            </a:r>
          </a:p>
          <a:p>
            <a:pPr marL="285750" indent="-285750">
              <a:buFontTx/>
              <a:buChar char="-"/>
            </a:pPr>
            <a:r>
              <a:rPr lang="fr-FR"/>
              <a:t>L’</a:t>
            </a:r>
            <a:r>
              <a:rPr lang="fr-FR" err="1"/>
              <a:t>entameur</a:t>
            </a:r>
            <a:r>
              <a:rPr lang="fr-FR"/>
              <a:t> précise sa carte avec son raisonnement</a:t>
            </a:r>
          </a:p>
          <a:p>
            <a:pPr marL="285750" indent="-285750">
              <a:buFontTx/>
              <a:buChar char="-"/>
            </a:pPr>
            <a:r>
              <a:rPr lang="fr-FR"/>
              <a:t>Les deux défenseurs remplissent les grilles de levées</a:t>
            </a:r>
          </a:p>
          <a:p>
            <a:pPr marL="285750" indent="-285750">
              <a:buFontTx/>
              <a:buChar char="-"/>
            </a:pPr>
            <a:r>
              <a:rPr lang="fr-FR"/>
              <a:t>Le déclarant comptabilise son nombre de levées sûres et potentielles</a:t>
            </a:r>
          </a:p>
        </p:txBody>
      </p:sp>
      <p:sp>
        <p:nvSpPr>
          <p:cNvPr id="3" name="Espace réservé du numéro de diapositive 2">
            <a:extLst>
              <a:ext uri="{FF2B5EF4-FFF2-40B4-BE49-F238E27FC236}">
                <a16:creationId xmlns:a16="http://schemas.microsoft.com/office/drawing/2014/main" id="{49565D1A-0B71-034F-ACFF-979B6C583193}"/>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20</a:t>
            </a:fld>
            <a:endParaRPr kumimoji="0" lang="en-US"/>
          </a:p>
        </p:txBody>
      </p:sp>
    </p:spTree>
    <p:extLst>
      <p:ext uri="{BB962C8B-B14F-4D97-AF65-F5344CB8AC3E}">
        <p14:creationId xmlns:p14="http://schemas.microsoft.com/office/powerpoint/2010/main" val="12296399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animBg="1"/>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a:extLst>
              <a:ext uri="{FF2B5EF4-FFF2-40B4-BE49-F238E27FC236}">
                <a16:creationId xmlns:a16="http://schemas.microsoft.com/office/drawing/2014/main" id="{A32DA172-70A8-3443-8B82-A93E6FBEB986}"/>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3</a:t>
            </a:fld>
            <a:endParaRPr kumimoji="0" lang="en-US"/>
          </a:p>
        </p:txBody>
      </p:sp>
      <p:sp>
        <p:nvSpPr>
          <p:cNvPr id="4" name="Titre 3">
            <a:extLst>
              <a:ext uri="{FF2B5EF4-FFF2-40B4-BE49-F238E27FC236}">
                <a16:creationId xmlns:a16="http://schemas.microsoft.com/office/drawing/2014/main" id="{50528F48-DF6D-3E4E-B4F8-1E90A8251EE9}"/>
              </a:ext>
            </a:extLst>
          </p:cNvPr>
          <p:cNvSpPr>
            <a:spLocks noGrp="1"/>
          </p:cNvSpPr>
          <p:nvPr>
            <p:ph type="title"/>
          </p:nvPr>
        </p:nvSpPr>
        <p:spPr>
          <a:xfrm>
            <a:off x="267290" y="-246659"/>
            <a:ext cx="8229600" cy="1219200"/>
          </a:xfrm>
        </p:spPr>
        <p:txBody>
          <a:bodyPr/>
          <a:lstStyle/>
          <a:p>
            <a:r>
              <a:rPr lang="fr-FR" dirty="0"/>
              <a:t>Les enchères à quatre</a:t>
            </a:r>
          </a:p>
        </p:txBody>
      </p:sp>
      <p:sp>
        <p:nvSpPr>
          <p:cNvPr id="5" name="Rectangle 4">
            <a:extLst>
              <a:ext uri="{FF2B5EF4-FFF2-40B4-BE49-F238E27FC236}">
                <a16:creationId xmlns:a16="http://schemas.microsoft.com/office/drawing/2014/main" id="{FFFE70D2-082E-A84E-A375-7485B177EAB9}"/>
              </a:ext>
            </a:extLst>
          </p:cNvPr>
          <p:cNvSpPr/>
          <p:nvPr/>
        </p:nvSpPr>
        <p:spPr>
          <a:xfrm>
            <a:off x="7955703" y="90714"/>
            <a:ext cx="879868" cy="369332"/>
          </a:xfrm>
          <a:prstGeom prst="rect">
            <a:avLst/>
          </a:prstGeom>
        </p:spPr>
        <p:txBody>
          <a:bodyPr wrap="none">
            <a:spAutoFit/>
          </a:bodyPr>
          <a:lstStyle/>
          <a:p>
            <a:r>
              <a:rPr lang="fr-FR" b="1" dirty="0">
                <a:solidFill>
                  <a:schemeClr val="bg1"/>
                </a:solidFill>
                <a:sym typeface="Symbol"/>
              </a:rPr>
              <a:t></a:t>
            </a:r>
            <a:r>
              <a:rPr lang="fr-FR" b="1" dirty="0">
                <a:solidFill>
                  <a:srgbClr val="FF0000"/>
                </a:solidFill>
                <a:sym typeface="Symbol"/>
              </a:rPr>
              <a:t></a:t>
            </a:r>
            <a:r>
              <a:rPr lang="fr-FR" b="1" dirty="0">
                <a:solidFill>
                  <a:srgbClr val="000000"/>
                </a:solidFill>
                <a:sym typeface="Symbol"/>
              </a:rPr>
              <a:t></a:t>
            </a:r>
            <a:endParaRPr lang="fr-FR" dirty="0">
              <a:solidFill>
                <a:srgbClr val="000000"/>
              </a:solidFill>
            </a:endParaRPr>
          </a:p>
        </p:txBody>
      </p:sp>
      <p:sp>
        <p:nvSpPr>
          <p:cNvPr id="6" name="ZoneTexte 5">
            <a:extLst>
              <a:ext uri="{FF2B5EF4-FFF2-40B4-BE49-F238E27FC236}">
                <a16:creationId xmlns:a16="http://schemas.microsoft.com/office/drawing/2014/main" id="{530B5659-A0AE-5345-8F65-DC6665661F6D}"/>
              </a:ext>
            </a:extLst>
          </p:cNvPr>
          <p:cNvSpPr txBox="1"/>
          <p:nvPr/>
        </p:nvSpPr>
        <p:spPr>
          <a:xfrm>
            <a:off x="0" y="6304897"/>
            <a:ext cx="1864428" cy="461665"/>
          </a:xfrm>
          <a:prstGeom prst="rect">
            <a:avLst/>
          </a:prstGeom>
          <a:noFill/>
        </p:spPr>
        <p:txBody>
          <a:bodyPr wrap="none" rtlCol="0">
            <a:spAutoFit/>
          </a:bodyPr>
          <a:lstStyle/>
          <a:p>
            <a:r>
              <a:rPr lang="fr-FR" sz="2400" dirty="0">
                <a:solidFill>
                  <a:schemeClr val="tx2">
                    <a:lumMod val="75000"/>
                  </a:schemeClr>
                </a:solidFill>
                <a:latin typeface="Apple Chancery"/>
                <a:cs typeface="Apple Chancery"/>
              </a:rPr>
              <a:t>Bridge ENS</a:t>
            </a:r>
          </a:p>
        </p:txBody>
      </p:sp>
      <p:sp>
        <p:nvSpPr>
          <p:cNvPr id="7" name="Espace réservé du numéro de diapositive 1">
            <a:extLst>
              <a:ext uri="{FF2B5EF4-FFF2-40B4-BE49-F238E27FC236}">
                <a16:creationId xmlns:a16="http://schemas.microsoft.com/office/drawing/2014/main" id="{09F2A890-AA0E-2247-9CFC-F22924E3A7A6}"/>
              </a:ext>
            </a:extLst>
          </p:cNvPr>
          <p:cNvSpPr txBox="1">
            <a:spLocks/>
          </p:cNvSpPr>
          <p:nvPr/>
        </p:nvSpPr>
        <p:spPr>
          <a:xfrm>
            <a:off x="8410575" y="6181531"/>
            <a:ext cx="609600" cy="457200"/>
          </a:xfrm>
          <a:prstGeom prst="rect">
            <a:avLst/>
          </a:prstGeom>
          <a:noFill/>
        </p:spPr>
        <p:txBody>
          <a:bodyPr vert="horz" lIns="0" tIns="0" rIns="0" bIns="0" anchor="ctr" anchorCtr="0">
            <a:noAutofit/>
          </a:bodyPr>
          <a:lstStyle>
            <a:defPPr>
              <a:defRPr lang="en-US"/>
            </a:defPPr>
            <a:lvl1pPr marL="0" algn="ctr" defTabSz="914400" rtl="0" eaLnBrk="1" latinLnBrk="0" hangingPunct="1">
              <a:defRPr kumimoji="0" sz="1600" kern="1200" baseline="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2E57653-3E58-4892-A7ED-712530ACC680}" type="slidenum">
              <a:rPr lang="en-US" smtClean="0"/>
              <a:pPr/>
              <a:t>3</a:t>
            </a:fld>
            <a:endParaRPr lang="en-US"/>
          </a:p>
        </p:txBody>
      </p:sp>
      <p:sp>
        <p:nvSpPr>
          <p:cNvPr id="8" name="ZoneTexte 7">
            <a:extLst>
              <a:ext uri="{FF2B5EF4-FFF2-40B4-BE49-F238E27FC236}">
                <a16:creationId xmlns:a16="http://schemas.microsoft.com/office/drawing/2014/main" id="{F5528B22-5A06-9247-A792-70F815B1BD92}"/>
              </a:ext>
            </a:extLst>
          </p:cNvPr>
          <p:cNvSpPr txBox="1"/>
          <p:nvPr/>
        </p:nvSpPr>
        <p:spPr>
          <a:xfrm>
            <a:off x="3741384" y="6376090"/>
            <a:ext cx="1105880" cy="369332"/>
          </a:xfrm>
          <a:prstGeom prst="rect">
            <a:avLst/>
          </a:prstGeom>
          <a:noFill/>
        </p:spPr>
        <p:txBody>
          <a:bodyPr wrap="none" rtlCol="0">
            <a:spAutoFit/>
          </a:bodyPr>
          <a:lstStyle/>
          <a:p>
            <a:r>
              <a:rPr lang="fr-FR" dirty="0"/>
              <a:t>Séance 12</a:t>
            </a:r>
          </a:p>
        </p:txBody>
      </p:sp>
      <p:sp>
        <p:nvSpPr>
          <p:cNvPr id="9" name="ZoneTexte 8">
            <a:extLst>
              <a:ext uri="{FF2B5EF4-FFF2-40B4-BE49-F238E27FC236}">
                <a16:creationId xmlns:a16="http://schemas.microsoft.com/office/drawing/2014/main" id="{B7A7F87C-814B-A345-BD05-93A6D3DD1DA9}"/>
              </a:ext>
            </a:extLst>
          </p:cNvPr>
          <p:cNvSpPr txBox="1"/>
          <p:nvPr/>
        </p:nvSpPr>
        <p:spPr>
          <a:xfrm>
            <a:off x="99216" y="1067988"/>
            <a:ext cx="8985517" cy="1754326"/>
          </a:xfrm>
          <a:prstGeom prst="rect">
            <a:avLst/>
          </a:prstGeom>
          <a:noFill/>
        </p:spPr>
        <p:txBody>
          <a:bodyPr wrap="square" rtlCol="0">
            <a:spAutoFit/>
          </a:bodyPr>
          <a:lstStyle/>
          <a:p>
            <a:r>
              <a:rPr lang="fr-FR" u="sng" dirty="0">
                <a:solidFill>
                  <a:srgbClr val="FFFF00"/>
                </a:solidFill>
              </a:rPr>
              <a:t>Analyse des enchères et du jeu de la carte :</a:t>
            </a:r>
          </a:p>
          <a:p>
            <a:r>
              <a:rPr lang="fr-FR" dirty="0">
                <a:solidFill>
                  <a:srgbClr val="FFFF00"/>
                </a:solidFill>
              </a:rPr>
              <a:t>	</a:t>
            </a:r>
            <a:r>
              <a:rPr lang="fr-FR" dirty="0"/>
              <a:t>Pour la première séquence d’enchères, indiquez le jeu de la carte en indiquant l’entame en Ouest.</a:t>
            </a:r>
          </a:p>
          <a:p>
            <a:endParaRPr lang="fr-FR" dirty="0"/>
          </a:p>
          <a:p>
            <a:r>
              <a:rPr lang="fr-FR" dirty="0"/>
              <a:t>	Ensuite, pour la deuxième séquence d’enchères, indiquez le jeu de la carte en indiquant l’entame en Nord.</a:t>
            </a:r>
          </a:p>
        </p:txBody>
      </p:sp>
      <p:sp>
        <p:nvSpPr>
          <p:cNvPr id="20" name="ZoneTexte 19">
            <a:extLst>
              <a:ext uri="{FF2B5EF4-FFF2-40B4-BE49-F238E27FC236}">
                <a16:creationId xmlns:a16="http://schemas.microsoft.com/office/drawing/2014/main" id="{73E33C01-7309-0D43-BC8C-4948766604FB}"/>
              </a:ext>
            </a:extLst>
          </p:cNvPr>
          <p:cNvSpPr txBox="1"/>
          <p:nvPr/>
        </p:nvSpPr>
        <p:spPr>
          <a:xfrm>
            <a:off x="4495039" y="3147763"/>
            <a:ext cx="4220336" cy="1477328"/>
          </a:xfrm>
          <a:prstGeom prst="rect">
            <a:avLst/>
          </a:prstGeom>
          <a:noFill/>
        </p:spPr>
        <p:txBody>
          <a:bodyPr wrap="square" rtlCol="0">
            <a:spAutoFit/>
          </a:bodyPr>
          <a:lstStyle/>
          <a:p>
            <a:r>
              <a:rPr lang="fr-FR" dirty="0"/>
              <a:t>Voici un exemple qui montre la possibilité qu’un contrat de manche gagne dans les deux lignes. Il serait tout à fait anormal que le résultat d’une donne dépende du donneur!</a:t>
            </a:r>
          </a:p>
        </p:txBody>
      </p:sp>
      <p:sp>
        <p:nvSpPr>
          <p:cNvPr id="21" name="ZoneTexte 20">
            <a:extLst>
              <a:ext uri="{FF2B5EF4-FFF2-40B4-BE49-F238E27FC236}">
                <a16:creationId xmlns:a16="http://schemas.microsoft.com/office/drawing/2014/main" id="{B38F1A06-D0F4-234B-A2A0-109DA12900E0}"/>
              </a:ext>
            </a:extLst>
          </p:cNvPr>
          <p:cNvSpPr txBox="1"/>
          <p:nvPr/>
        </p:nvSpPr>
        <p:spPr>
          <a:xfrm>
            <a:off x="4591974" y="5468159"/>
            <a:ext cx="4034310" cy="646331"/>
          </a:xfrm>
          <a:prstGeom prst="rect">
            <a:avLst/>
          </a:prstGeom>
          <a:noFill/>
        </p:spPr>
        <p:txBody>
          <a:bodyPr wrap="none" rtlCol="0">
            <a:spAutoFit/>
          </a:bodyPr>
          <a:lstStyle/>
          <a:p>
            <a:r>
              <a:rPr lang="fr-FR" b="1" u="sng" dirty="0">
                <a:solidFill>
                  <a:srgbClr val="FFFF00"/>
                </a:solidFill>
              </a:rPr>
              <a:t>Question subsidiaire : </a:t>
            </a:r>
          </a:p>
          <a:p>
            <a:r>
              <a:rPr lang="fr-FR" dirty="0"/>
              <a:t>Quel est le contrat optimal de la donne</a:t>
            </a:r>
          </a:p>
        </p:txBody>
      </p:sp>
      <p:pic>
        <p:nvPicPr>
          <p:cNvPr id="22" name="Image 21">
            <a:extLst>
              <a:ext uri="{FF2B5EF4-FFF2-40B4-BE49-F238E27FC236}">
                <a16:creationId xmlns:a16="http://schemas.microsoft.com/office/drawing/2014/main" id="{5771C8F1-70E5-7C4B-9E43-AD7B73BAE9A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67876" y="4019454"/>
            <a:ext cx="1016000" cy="1016000"/>
          </a:xfrm>
          <a:prstGeom prst="rect">
            <a:avLst/>
          </a:prstGeom>
        </p:spPr>
      </p:pic>
      <p:sp>
        <p:nvSpPr>
          <p:cNvPr id="23" name="Text Box 1">
            <a:extLst>
              <a:ext uri="{FF2B5EF4-FFF2-40B4-BE49-F238E27FC236}">
                <a16:creationId xmlns:a16="http://schemas.microsoft.com/office/drawing/2014/main" id="{FB4F16FF-D444-2740-9298-4B3A7717F426}"/>
              </a:ext>
            </a:extLst>
          </p:cNvPr>
          <p:cNvSpPr txBox="1">
            <a:spLocks noChangeArrowheads="1"/>
          </p:cNvSpPr>
          <p:nvPr/>
        </p:nvSpPr>
        <p:spPr bwMode="auto">
          <a:xfrm>
            <a:off x="1947659" y="2998022"/>
            <a:ext cx="977741" cy="838200"/>
          </a:xfrm>
          <a:prstGeom prst="rect">
            <a:avLst/>
          </a:prstGeom>
          <a:solidFill>
            <a:schemeClr val="tx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962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RD83</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V2</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DV72</a:t>
            </a:r>
            <a:endParaRPr kumimoji="0" lang="fr-FR" sz="2400" b="0" i="0" u="none" strike="noStrike" cap="none" normalizeH="0" baseline="0" dirty="0">
              <a:ln>
                <a:noFill/>
              </a:ln>
              <a:solidFill>
                <a:srgbClr val="000000"/>
              </a:solidFill>
              <a:effectLst/>
              <a:latin typeface="Arial" charset="0"/>
            </a:endParaRPr>
          </a:p>
        </p:txBody>
      </p:sp>
      <p:sp>
        <p:nvSpPr>
          <p:cNvPr id="24" name="Text Box 1">
            <a:extLst>
              <a:ext uri="{FF2B5EF4-FFF2-40B4-BE49-F238E27FC236}">
                <a16:creationId xmlns:a16="http://schemas.microsoft.com/office/drawing/2014/main" id="{975F04FD-2357-CA49-8DD8-63606C9F63B5}"/>
              </a:ext>
            </a:extLst>
          </p:cNvPr>
          <p:cNvSpPr txBox="1">
            <a:spLocks noChangeArrowheads="1"/>
          </p:cNvSpPr>
          <p:nvPr/>
        </p:nvSpPr>
        <p:spPr bwMode="auto">
          <a:xfrm>
            <a:off x="3161454" y="4108354"/>
            <a:ext cx="965200" cy="838200"/>
          </a:xfrm>
          <a:prstGeom prst="rect">
            <a:avLst/>
          </a:prstGeom>
          <a:solidFill>
            <a:schemeClr val="tx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AX87</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2</a:t>
            </a:r>
          </a:p>
          <a:p>
            <a:pPr lvl="0"/>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lang="en-GB" sz="1100" dirty="0">
                <a:solidFill>
                  <a:srgbClr val="FF0000"/>
                </a:solidFill>
                <a:ea typeface="ÇlÇr ñæí©" charset="0"/>
              </a:rPr>
              <a:t>X763</a:t>
            </a:r>
            <a:endParaRPr kumimoji="0" lang="en-GB" sz="1100" b="0" i="0" u="none" strike="noStrike" cap="none" normalizeH="0" baseline="0" dirty="0">
              <a:ln>
                <a:noFill/>
              </a:ln>
              <a:solidFill>
                <a:srgbClr val="FF0000"/>
              </a:solidFill>
              <a:effectLst/>
              <a:latin typeface="Times New Roman" charset="0"/>
              <a:ea typeface="ÇlÇr ñæí©" charset="0"/>
            </a:endParaRPr>
          </a:p>
          <a:p>
            <a:pPr lvl="0"/>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lang="en-GB" sz="1100" dirty="0">
                <a:solidFill>
                  <a:srgbClr val="000000"/>
                </a:solidFill>
                <a:ea typeface="ÇlÇr ñæí©" charset="0"/>
              </a:rPr>
              <a:t>R853</a:t>
            </a:r>
            <a:endParaRPr kumimoji="0" lang="fr-FR" sz="2400" b="0" i="0" u="none" strike="noStrike" cap="none" normalizeH="0" baseline="0" dirty="0">
              <a:ln>
                <a:noFill/>
              </a:ln>
              <a:solidFill>
                <a:srgbClr val="000000"/>
              </a:solidFill>
              <a:effectLst/>
              <a:latin typeface="Arial" charset="0"/>
            </a:endParaRPr>
          </a:p>
        </p:txBody>
      </p:sp>
      <p:sp>
        <p:nvSpPr>
          <p:cNvPr id="25" name="Text Box 1">
            <a:extLst>
              <a:ext uri="{FF2B5EF4-FFF2-40B4-BE49-F238E27FC236}">
                <a16:creationId xmlns:a16="http://schemas.microsoft.com/office/drawing/2014/main" id="{FA94439B-4D34-714E-B26A-B8AD79372792}"/>
              </a:ext>
            </a:extLst>
          </p:cNvPr>
          <p:cNvSpPr txBox="1">
            <a:spLocks noChangeArrowheads="1"/>
          </p:cNvSpPr>
          <p:nvPr/>
        </p:nvSpPr>
        <p:spPr bwMode="auto">
          <a:xfrm>
            <a:off x="809996" y="4063889"/>
            <a:ext cx="977741" cy="838200"/>
          </a:xfrm>
          <a:prstGeom prst="rect">
            <a:avLst/>
          </a:prstGeom>
          <a:solidFill>
            <a:schemeClr val="tx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RDV43</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X75</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AD85</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6</a:t>
            </a:r>
            <a:endParaRPr kumimoji="0" lang="fr-FR" sz="2400" b="0" i="0" u="none" strike="noStrike" cap="none" normalizeH="0" baseline="0" dirty="0">
              <a:ln>
                <a:noFill/>
              </a:ln>
              <a:solidFill>
                <a:srgbClr val="000000"/>
              </a:solidFill>
              <a:effectLst/>
              <a:latin typeface="Arial" charset="0"/>
            </a:endParaRPr>
          </a:p>
        </p:txBody>
      </p:sp>
      <p:sp>
        <p:nvSpPr>
          <p:cNvPr id="26" name="Text Box 1">
            <a:extLst>
              <a:ext uri="{FF2B5EF4-FFF2-40B4-BE49-F238E27FC236}">
                <a16:creationId xmlns:a16="http://schemas.microsoft.com/office/drawing/2014/main" id="{7BCCBC03-D428-594D-AF43-971CA99636E0}"/>
              </a:ext>
            </a:extLst>
          </p:cNvPr>
          <p:cNvSpPr txBox="1">
            <a:spLocks noChangeArrowheads="1"/>
          </p:cNvSpPr>
          <p:nvPr/>
        </p:nvSpPr>
        <p:spPr bwMode="auto">
          <a:xfrm>
            <a:off x="1987005" y="5219796"/>
            <a:ext cx="977741" cy="838200"/>
          </a:xfrm>
          <a:prstGeom prst="rect">
            <a:avLst/>
          </a:prstGeom>
          <a:solidFill>
            <a:schemeClr val="tx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5</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AV964</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R94</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AX93</a:t>
            </a:r>
            <a:endParaRPr kumimoji="0" lang="fr-FR" sz="2400" b="0" i="0" u="none" strike="noStrike" cap="none" normalizeH="0" baseline="0" dirty="0">
              <a:ln>
                <a:noFill/>
              </a:ln>
              <a:solidFill>
                <a:srgbClr val="000000"/>
              </a:solidFill>
              <a:effectLst/>
              <a:latin typeface="Arial" charset="0"/>
            </a:endParaRPr>
          </a:p>
        </p:txBody>
      </p:sp>
    </p:spTree>
    <p:extLst>
      <p:ext uri="{BB962C8B-B14F-4D97-AF65-F5344CB8AC3E}">
        <p14:creationId xmlns:p14="http://schemas.microsoft.com/office/powerpoint/2010/main" val="6557584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21"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a:extLst>
              <a:ext uri="{FF2B5EF4-FFF2-40B4-BE49-F238E27FC236}">
                <a16:creationId xmlns:a16="http://schemas.microsoft.com/office/drawing/2014/main" id="{A32DA172-70A8-3443-8B82-A93E6FBEB986}"/>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4</a:t>
            </a:fld>
            <a:endParaRPr kumimoji="0" lang="en-US"/>
          </a:p>
        </p:txBody>
      </p:sp>
      <p:sp>
        <p:nvSpPr>
          <p:cNvPr id="4" name="Titre 3">
            <a:extLst>
              <a:ext uri="{FF2B5EF4-FFF2-40B4-BE49-F238E27FC236}">
                <a16:creationId xmlns:a16="http://schemas.microsoft.com/office/drawing/2014/main" id="{50528F48-DF6D-3E4E-B4F8-1E90A8251EE9}"/>
              </a:ext>
            </a:extLst>
          </p:cNvPr>
          <p:cNvSpPr>
            <a:spLocks noGrp="1"/>
          </p:cNvSpPr>
          <p:nvPr>
            <p:ph type="title"/>
          </p:nvPr>
        </p:nvSpPr>
        <p:spPr>
          <a:xfrm>
            <a:off x="267290" y="-246659"/>
            <a:ext cx="8229600" cy="1219200"/>
          </a:xfrm>
        </p:spPr>
        <p:txBody>
          <a:bodyPr/>
          <a:lstStyle/>
          <a:p>
            <a:r>
              <a:rPr lang="fr-FR" dirty="0"/>
              <a:t>Les enchères à quatre</a:t>
            </a:r>
          </a:p>
        </p:txBody>
      </p:sp>
      <p:sp>
        <p:nvSpPr>
          <p:cNvPr id="5" name="Rectangle 4">
            <a:extLst>
              <a:ext uri="{FF2B5EF4-FFF2-40B4-BE49-F238E27FC236}">
                <a16:creationId xmlns:a16="http://schemas.microsoft.com/office/drawing/2014/main" id="{FFFE70D2-082E-A84E-A375-7485B177EAB9}"/>
              </a:ext>
            </a:extLst>
          </p:cNvPr>
          <p:cNvSpPr/>
          <p:nvPr/>
        </p:nvSpPr>
        <p:spPr>
          <a:xfrm>
            <a:off x="7955703" y="90714"/>
            <a:ext cx="879868" cy="369332"/>
          </a:xfrm>
          <a:prstGeom prst="rect">
            <a:avLst/>
          </a:prstGeom>
        </p:spPr>
        <p:txBody>
          <a:bodyPr wrap="none">
            <a:spAutoFit/>
          </a:bodyPr>
          <a:lstStyle/>
          <a:p>
            <a:r>
              <a:rPr lang="fr-FR" b="1" dirty="0">
                <a:solidFill>
                  <a:schemeClr val="bg1"/>
                </a:solidFill>
                <a:sym typeface="Symbol"/>
              </a:rPr>
              <a:t></a:t>
            </a:r>
            <a:r>
              <a:rPr lang="fr-FR" b="1" dirty="0">
                <a:solidFill>
                  <a:srgbClr val="FF0000"/>
                </a:solidFill>
                <a:sym typeface="Symbol"/>
              </a:rPr>
              <a:t></a:t>
            </a:r>
            <a:r>
              <a:rPr lang="fr-FR" b="1" dirty="0">
                <a:solidFill>
                  <a:srgbClr val="000000"/>
                </a:solidFill>
                <a:sym typeface="Symbol"/>
              </a:rPr>
              <a:t></a:t>
            </a:r>
            <a:endParaRPr lang="fr-FR" dirty="0">
              <a:solidFill>
                <a:srgbClr val="000000"/>
              </a:solidFill>
            </a:endParaRPr>
          </a:p>
        </p:txBody>
      </p:sp>
      <p:sp>
        <p:nvSpPr>
          <p:cNvPr id="6" name="ZoneTexte 5">
            <a:extLst>
              <a:ext uri="{FF2B5EF4-FFF2-40B4-BE49-F238E27FC236}">
                <a16:creationId xmlns:a16="http://schemas.microsoft.com/office/drawing/2014/main" id="{530B5659-A0AE-5345-8F65-DC6665661F6D}"/>
              </a:ext>
            </a:extLst>
          </p:cNvPr>
          <p:cNvSpPr txBox="1"/>
          <p:nvPr/>
        </p:nvSpPr>
        <p:spPr>
          <a:xfrm>
            <a:off x="0" y="6304897"/>
            <a:ext cx="1864428" cy="461665"/>
          </a:xfrm>
          <a:prstGeom prst="rect">
            <a:avLst/>
          </a:prstGeom>
          <a:noFill/>
        </p:spPr>
        <p:txBody>
          <a:bodyPr wrap="none" rtlCol="0">
            <a:spAutoFit/>
          </a:bodyPr>
          <a:lstStyle/>
          <a:p>
            <a:r>
              <a:rPr lang="fr-FR" sz="2400" dirty="0">
                <a:solidFill>
                  <a:schemeClr val="tx2">
                    <a:lumMod val="75000"/>
                  </a:schemeClr>
                </a:solidFill>
                <a:latin typeface="Apple Chancery"/>
                <a:cs typeface="Apple Chancery"/>
              </a:rPr>
              <a:t>Bridge ENS</a:t>
            </a:r>
          </a:p>
        </p:txBody>
      </p:sp>
      <p:sp>
        <p:nvSpPr>
          <p:cNvPr id="7" name="Espace réservé du numéro de diapositive 1">
            <a:extLst>
              <a:ext uri="{FF2B5EF4-FFF2-40B4-BE49-F238E27FC236}">
                <a16:creationId xmlns:a16="http://schemas.microsoft.com/office/drawing/2014/main" id="{09F2A890-AA0E-2247-9CFC-F22924E3A7A6}"/>
              </a:ext>
            </a:extLst>
          </p:cNvPr>
          <p:cNvSpPr txBox="1">
            <a:spLocks/>
          </p:cNvSpPr>
          <p:nvPr/>
        </p:nvSpPr>
        <p:spPr>
          <a:xfrm>
            <a:off x="8410575" y="6181531"/>
            <a:ext cx="609600" cy="457200"/>
          </a:xfrm>
          <a:prstGeom prst="rect">
            <a:avLst/>
          </a:prstGeom>
          <a:noFill/>
        </p:spPr>
        <p:txBody>
          <a:bodyPr vert="horz" lIns="0" tIns="0" rIns="0" bIns="0" anchor="ctr" anchorCtr="0">
            <a:noAutofit/>
          </a:bodyPr>
          <a:lstStyle>
            <a:defPPr>
              <a:defRPr lang="en-US"/>
            </a:defPPr>
            <a:lvl1pPr marL="0" algn="ctr" defTabSz="914400" rtl="0" eaLnBrk="1" latinLnBrk="0" hangingPunct="1">
              <a:defRPr kumimoji="0" sz="1600" kern="1200" baseline="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2E57653-3E58-4892-A7ED-712530ACC680}" type="slidenum">
              <a:rPr lang="en-US" smtClean="0"/>
              <a:pPr/>
              <a:t>4</a:t>
            </a:fld>
            <a:endParaRPr lang="en-US"/>
          </a:p>
        </p:txBody>
      </p:sp>
      <p:sp>
        <p:nvSpPr>
          <p:cNvPr id="8" name="ZoneTexte 7">
            <a:extLst>
              <a:ext uri="{FF2B5EF4-FFF2-40B4-BE49-F238E27FC236}">
                <a16:creationId xmlns:a16="http://schemas.microsoft.com/office/drawing/2014/main" id="{F5528B22-5A06-9247-A792-70F815B1BD92}"/>
              </a:ext>
            </a:extLst>
          </p:cNvPr>
          <p:cNvSpPr txBox="1"/>
          <p:nvPr/>
        </p:nvSpPr>
        <p:spPr>
          <a:xfrm>
            <a:off x="3741384" y="6376090"/>
            <a:ext cx="1105880" cy="369332"/>
          </a:xfrm>
          <a:prstGeom prst="rect">
            <a:avLst/>
          </a:prstGeom>
          <a:noFill/>
        </p:spPr>
        <p:txBody>
          <a:bodyPr wrap="none" rtlCol="0">
            <a:spAutoFit/>
          </a:bodyPr>
          <a:lstStyle/>
          <a:p>
            <a:r>
              <a:rPr lang="fr-FR" dirty="0"/>
              <a:t>Séance 12</a:t>
            </a:r>
          </a:p>
        </p:txBody>
      </p:sp>
      <p:sp>
        <p:nvSpPr>
          <p:cNvPr id="9" name="ZoneTexte 8">
            <a:extLst>
              <a:ext uri="{FF2B5EF4-FFF2-40B4-BE49-F238E27FC236}">
                <a16:creationId xmlns:a16="http://schemas.microsoft.com/office/drawing/2014/main" id="{B7A7F87C-814B-A345-BD05-93A6D3DD1DA9}"/>
              </a:ext>
            </a:extLst>
          </p:cNvPr>
          <p:cNvSpPr txBox="1"/>
          <p:nvPr/>
        </p:nvSpPr>
        <p:spPr>
          <a:xfrm>
            <a:off x="99216" y="1067988"/>
            <a:ext cx="8985517" cy="1200329"/>
          </a:xfrm>
          <a:prstGeom prst="rect">
            <a:avLst/>
          </a:prstGeom>
          <a:noFill/>
        </p:spPr>
        <p:txBody>
          <a:bodyPr wrap="square" rtlCol="0">
            <a:spAutoFit/>
          </a:bodyPr>
          <a:lstStyle/>
          <a:p>
            <a:r>
              <a:rPr lang="fr-FR" u="sng" dirty="0">
                <a:solidFill>
                  <a:srgbClr val="FFFF00"/>
                </a:solidFill>
              </a:rPr>
              <a:t>Le mécanisme des enchères à quatre :</a:t>
            </a:r>
          </a:p>
          <a:p>
            <a:r>
              <a:rPr lang="fr-FR" dirty="0">
                <a:solidFill>
                  <a:srgbClr val="FFFF00"/>
                </a:solidFill>
              </a:rPr>
              <a:t>	</a:t>
            </a:r>
            <a:r>
              <a:rPr lang="fr-FR" dirty="0"/>
              <a:t>La règle du jeu prévoit que chaque joueur à le droit d’enchérir à son tour, soit après le joueur de votre droite ait enchéri. La seule contrainte est de produire une enchère </a:t>
            </a:r>
            <a:r>
              <a:rPr lang="fr-FR" dirty="0">
                <a:solidFill>
                  <a:srgbClr val="FFFF00"/>
                </a:solidFill>
              </a:rPr>
              <a:t>suffisante</a:t>
            </a:r>
            <a:r>
              <a:rPr lang="fr-FR" dirty="0"/>
              <a:t>.</a:t>
            </a:r>
          </a:p>
        </p:txBody>
      </p:sp>
      <p:sp>
        <p:nvSpPr>
          <p:cNvPr id="16" name="Rectangle 15">
            <a:extLst>
              <a:ext uri="{FF2B5EF4-FFF2-40B4-BE49-F238E27FC236}">
                <a16:creationId xmlns:a16="http://schemas.microsoft.com/office/drawing/2014/main" id="{9458BCAE-8277-104B-AB22-1DDF33D447A3}"/>
              </a:ext>
            </a:extLst>
          </p:cNvPr>
          <p:cNvSpPr/>
          <p:nvPr/>
        </p:nvSpPr>
        <p:spPr>
          <a:xfrm>
            <a:off x="267290" y="2268317"/>
            <a:ext cx="3607661" cy="923330"/>
          </a:xfrm>
          <a:prstGeom prst="rect">
            <a:avLst/>
          </a:prstGeom>
        </p:spPr>
        <p:txBody>
          <a:bodyPr wrap="square">
            <a:spAutoFit/>
          </a:bodyPr>
          <a:lstStyle/>
          <a:p>
            <a:r>
              <a:rPr lang="fr-FR" dirty="0">
                <a:solidFill>
                  <a:srgbClr val="92D050"/>
                </a:solidFill>
              </a:rPr>
              <a:t>Sud	</a:t>
            </a:r>
            <a:r>
              <a:rPr lang="fr-FR" dirty="0">
                <a:solidFill>
                  <a:srgbClr val="FF0000"/>
                </a:solidFill>
              </a:rPr>
              <a:t>Ouest	</a:t>
            </a:r>
            <a:r>
              <a:rPr lang="fr-FR" dirty="0">
                <a:solidFill>
                  <a:srgbClr val="92D050"/>
                </a:solidFill>
              </a:rPr>
              <a:t>Nord	</a:t>
            </a:r>
            <a:r>
              <a:rPr lang="fr-FR" dirty="0">
                <a:solidFill>
                  <a:srgbClr val="FF0000"/>
                </a:solidFill>
              </a:rPr>
              <a:t>Est</a:t>
            </a:r>
          </a:p>
          <a:p>
            <a:r>
              <a:rPr lang="fr-FR" dirty="0"/>
              <a:t>1</a:t>
            </a:r>
            <a:r>
              <a:rPr lang="en-GB" b="1" dirty="0">
                <a:solidFill>
                  <a:srgbClr val="FF0000"/>
                </a:solidFill>
                <a:latin typeface="Times New Roman" charset="0"/>
                <a:ea typeface="ÇlÇr ñæí©" charset="0"/>
                <a:sym typeface="Symbol" charset="0"/>
              </a:rPr>
              <a:t></a:t>
            </a:r>
            <a:r>
              <a:rPr lang="fr-FR" b="1" dirty="0">
                <a:solidFill>
                  <a:schemeClr val="bg1"/>
                </a:solidFill>
                <a:sym typeface="Symbol"/>
              </a:rPr>
              <a:t>     	 </a:t>
            </a:r>
            <a:r>
              <a:rPr lang="fr-FR" b="1" dirty="0">
                <a:sym typeface="Symbol"/>
              </a:rPr>
              <a:t>passe	1</a:t>
            </a:r>
            <a:r>
              <a:rPr lang="en-GB" b="1" dirty="0">
                <a:solidFill>
                  <a:srgbClr val="FF0000"/>
                </a:solidFill>
                <a:latin typeface="Times New Roman" charset="0"/>
                <a:ea typeface="ÇlÇr ñæí©" charset="0"/>
                <a:sym typeface="Symbol" charset="0"/>
              </a:rPr>
              <a:t>	</a:t>
            </a:r>
            <a:r>
              <a:rPr lang="fr-FR" b="1" dirty="0">
                <a:sym typeface="Symbol"/>
              </a:rPr>
              <a:t> passe</a:t>
            </a:r>
            <a:r>
              <a:rPr lang="en-GB" b="1" dirty="0">
                <a:solidFill>
                  <a:srgbClr val="FF0000"/>
                </a:solidFill>
                <a:latin typeface="Times New Roman" charset="0"/>
                <a:ea typeface="ÇlÇr ñæí©" charset="0"/>
                <a:sym typeface="Symbol" charset="0"/>
              </a:rPr>
              <a:t> </a:t>
            </a:r>
            <a:r>
              <a:rPr lang="fr-FR" b="1" dirty="0">
                <a:sym typeface="Symbol"/>
              </a:rPr>
              <a:t>2</a:t>
            </a:r>
            <a:r>
              <a:rPr lang="en-GB" b="1" dirty="0">
                <a:solidFill>
                  <a:srgbClr val="FF0000"/>
                </a:solidFill>
                <a:latin typeface="Times New Roman" charset="0"/>
                <a:ea typeface="ÇlÇr ñæí©" charset="0"/>
                <a:sym typeface="Symbol" charset="0"/>
              </a:rPr>
              <a:t> 	</a:t>
            </a:r>
            <a:r>
              <a:rPr lang="fr-FR" b="1" dirty="0">
                <a:sym typeface="Symbol"/>
              </a:rPr>
              <a:t> passe	passe	? </a:t>
            </a:r>
            <a:endParaRPr lang="fr-FR" dirty="0"/>
          </a:p>
        </p:txBody>
      </p:sp>
      <p:sp>
        <p:nvSpPr>
          <p:cNvPr id="2" name="ZoneTexte 1">
            <a:extLst>
              <a:ext uri="{FF2B5EF4-FFF2-40B4-BE49-F238E27FC236}">
                <a16:creationId xmlns:a16="http://schemas.microsoft.com/office/drawing/2014/main" id="{92DD0DD2-8B3D-934B-86FB-C5694933596A}"/>
              </a:ext>
            </a:extLst>
          </p:cNvPr>
          <p:cNvSpPr txBox="1"/>
          <p:nvPr/>
        </p:nvSpPr>
        <p:spPr>
          <a:xfrm>
            <a:off x="4625788" y="2366682"/>
            <a:ext cx="4034118" cy="1200329"/>
          </a:xfrm>
          <a:prstGeom prst="rect">
            <a:avLst/>
          </a:prstGeom>
          <a:noFill/>
        </p:spPr>
        <p:txBody>
          <a:bodyPr wrap="square" rtlCol="0">
            <a:spAutoFit/>
          </a:bodyPr>
          <a:lstStyle/>
          <a:p>
            <a:r>
              <a:rPr lang="fr-FR" dirty="0"/>
              <a:t>Est a le droit de faire une enchère qui </a:t>
            </a:r>
            <a:r>
              <a:rPr lang="fr-FR" dirty="0">
                <a:solidFill>
                  <a:srgbClr val="FFFF00"/>
                </a:solidFill>
              </a:rPr>
              <a:t>doit être supérieur à 2</a:t>
            </a:r>
            <a:r>
              <a:rPr lang="en-GB" b="1" dirty="0">
                <a:solidFill>
                  <a:srgbClr val="FF0000"/>
                </a:solidFill>
                <a:latin typeface="Times New Roman" charset="0"/>
                <a:ea typeface="ÇlÇr ñæí©" charset="0"/>
                <a:sym typeface="Symbol" charset="0"/>
              </a:rPr>
              <a:t>.</a:t>
            </a:r>
          </a:p>
          <a:p>
            <a:r>
              <a:rPr lang="en-GB" b="1" dirty="0">
                <a:solidFill>
                  <a:srgbClr val="FF0000"/>
                </a:solidFill>
                <a:latin typeface="Times New Roman" charset="0"/>
                <a:sym typeface="Symbol" charset="0"/>
              </a:rPr>
              <a:t>	</a:t>
            </a:r>
            <a:r>
              <a:rPr lang="en-GB" b="1" dirty="0">
                <a:latin typeface="+mj-lt"/>
                <a:sym typeface="Symbol" charset="0"/>
              </a:rPr>
              <a:t>- 2</a:t>
            </a:r>
            <a:r>
              <a:rPr lang="en-GB" b="1" dirty="0">
                <a:solidFill>
                  <a:srgbClr val="000000"/>
                </a:solidFill>
                <a:sym typeface="Symbol"/>
              </a:rPr>
              <a:t> </a:t>
            </a:r>
            <a:r>
              <a:rPr lang="en-GB" dirty="0">
                <a:sym typeface="Symbol"/>
              </a:rPr>
              <a:t>2SA au </a:t>
            </a:r>
            <a:r>
              <a:rPr lang="en-GB" dirty="0" err="1">
                <a:sym typeface="Symbol"/>
              </a:rPr>
              <a:t>même</a:t>
            </a:r>
            <a:r>
              <a:rPr lang="en-GB" dirty="0">
                <a:sym typeface="Symbol"/>
              </a:rPr>
              <a:t> </a:t>
            </a:r>
            <a:r>
              <a:rPr lang="en-GB" dirty="0" err="1">
                <a:sym typeface="Symbol"/>
              </a:rPr>
              <a:t>palier</a:t>
            </a:r>
            <a:endParaRPr lang="en-GB" dirty="0">
              <a:sym typeface="Symbol"/>
            </a:endParaRPr>
          </a:p>
          <a:p>
            <a:r>
              <a:rPr lang="en-GB" dirty="0">
                <a:latin typeface="+mj-lt"/>
                <a:sym typeface="Symbol"/>
              </a:rPr>
              <a:t>	- 3</a:t>
            </a:r>
            <a:r>
              <a:rPr lang="en-GB" b="1" dirty="0">
                <a:solidFill>
                  <a:srgbClr val="000000"/>
                </a:solidFill>
                <a:latin typeface="Times New Roman" charset="0"/>
                <a:ea typeface="ÇlÇr ñæí©" charset="0"/>
                <a:sym typeface="Symbol" charset="0"/>
              </a:rPr>
              <a:t> </a:t>
            </a:r>
            <a:r>
              <a:rPr lang="en-GB" dirty="0">
                <a:sym typeface="Symbol"/>
              </a:rPr>
              <a:t>3</a:t>
            </a:r>
            <a:r>
              <a:rPr lang="en-GB" b="1" dirty="0">
                <a:solidFill>
                  <a:srgbClr val="FF0000"/>
                </a:solidFill>
                <a:latin typeface="Times New Roman" charset="0"/>
                <a:ea typeface="ÇlÇr ñæí©" charset="0"/>
                <a:sym typeface="Symbol" charset="0"/>
              </a:rPr>
              <a:t> </a:t>
            </a:r>
            <a:r>
              <a:rPr lang="en-GB" dirty="0">
                <a:latin typeface="+mj-lt"/>
                <a:ea typeface="ÇlÇr ñæí©" charset="0"/>
                <a:sym typeface="Symbol" charset="0"/>
              </a:rPr>
              <a:t>pour les </a:t>
            </a:r>
            <a:r>
              <a:rPr lang="en-GB" dirty="0" err="1">
                <a:latin typeface="+mj-lt"/>
                <a:ea typeface="ÇlÇr ñæí©" charset="0"/>
                <a:sym typeface="Symbol" charset="0"/>
              </a:rPr>
              <a:t>mineures</a:t>
            </a:r>
            <a:endParaRPr lang="fr-FR" dirty="0">
              <a:latin typeface="+mj-lt"/>
            </a:endParaRPr>
          </a:p>
        </p:txBody>
      </p:sp>
      <p:sp>
        <p:nvSpPr>
          <p:cNvPr id="18" name="ZoneTexte 17">
            <a:extLst>
              <a:ext uri="{FF2B5EF4-FFF2-40B4-BE49-F238E27FC236}">
                <a16:creationId xmlns:a16="http://schemas.microsoft.com/office/drawing/2014/main" id="{26D24D4A-FEEA-7B46-868E-F18C003E2A9B}"/>
              </a:ext>
            </a:extLst>
          </p:cNvPr>
          <p:cNvSpPr txBox="1"/>
          <p:nvPr/>
        </p:nvSpPr>
        <p:spPr>
          <a:xfrm>
            <a:off x="99215" y="3424577"/>
            <a:ext cx="4670009" cy="646331"/>
          </a:xfrm>
          <a:prstGeom prst="rect">
            <a:avLst/>
          </a:prstGeom>
          <a:noFill/>
        </p:spPr>
        <p:txBody>
          <a:bodyPr wrap="square" rtlCol="0">
            <a:spAutoFit/>
          </a:bodyPr>
          <a:lstStyle/>
          <a:p>
            <a:r>
              <a:rPr lang="fr-FR" u="sng" dirty="0">
                <a:solidFill>
                  <a:srgbClr val="FFFF00"/>
                </a:solidFill>
              </a:rPr>
              <a:t>Les contrats de sacrifice :</a:t>
            </a:r>
          </a:p>
          <a:p>
            <a:r>
              <a:rPr lang="fr-FR" dirty="0">
                <a:solidFill>
                  <a:srgbClr val="FFFF00"/>
                </a:solidFill>
              </a:rPr>
              <a:t>	</a:t>
            </a:r>
            <a:r>
              <a:rPr lang="fr-FR" dirty="0"/>
              <a:t>Voyons cela sur la donne suivante</a:t>
            </a:r>
          </a:p>
        </p:txBody>
      </p:sp>
      <p:pic>
        <p:nvPicPr>
          <p:cNvPr id="19" name="Image 18">
            <a:extLst>
              <a:ext uri="{FF2B5EF4-FFF2-40B4-BE49-F238E27FC236}">
                <a16:creationId xmlns:a16="http://schemas.microsoft.com/office/drawing/2014/main" id="{B912B886-7EE8-4B49-9859-5ED68BF6287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38180" y="4728020"/>
            <a:ext cx="1016000" cy="1016000"/>
          </a:xfrm>
          <a:prstGeom prst="rect">
            <a:avLst/>
          </a:prstGeom>
        </p:spPr>
      </p:pic>
      <p:sp>
        <p:nvSpPr>
          <p:cNvPr id="27" name="Text Box 1">
            <a:extLst>
              <a:ext uri="{FF2B5EF4-FFF2-40B4-BE49-F238E27FC236}">
                <a16:creationId xmlns:a16="http://schemas.microsoft.com/office/drawing/2014/main" id="{3F1BAAF0-6A90-7046-B929-25EB40752561}"/>
              </a:ext>
            </a:extLst>
          </p:cNvPr>
          <p:cNvSpPr txBox="1">
            <a:spLocks noChangeArrowheads="1"/>
          </p:cNvSpPr>
          <p:nvPr/>
        </p:nvSpPr>
        <p:spPr bwMode="auto">
          <a:xfrm>
            <a:off x="6117963" y="3706588"/>
            <a:ext cx="977741" cy="838200"/>
          </a:xfrm>
          <a:prstGeom prst="rect">
            <a:avLst/>
          </a:prstGeom>
          <a:solidFill>
            <a:schemeClr val="tx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76</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RD83</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A82</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D872</a:t>
            </a:r>
            <a:endParaRPr kumimoji="0" lang="fr-FR" sz="2400" b="0" i="0" u="none" strike="noStrike" cap="none" normalizeH="0" baseline="0" dirty="0">
              <a:ln>
                <a:noFill/>
              </a:ln>
              <a:solidFill>
                <a:srgbClr val="000000"/>
              </a:solidFill>
              <a:effectLst/>
              <a:latin typeface="Arial" charset="0"/>
            </a:endParaRPr>
          </a:p>
        </p:txBody>
      </p:sp>
      <p:sp>
        <p:nvSpPr>
          <p:cNvPr id="28" name="Text Box 1">
            <a:extLst>
              <a:ext uri="{FF2B5EF4-FFF2-40B4-BE49-F238E27FC236}">
                <a16:creationId xmlns:a16="http://schemas.microsoft.com/office/drawing/2014/main" id="{5ED3CDC0-FA14-E74B-8EC3-40B00673986E}"/>
              </a:ext>
            </a:extLst>
          </p:cNvPr>
          <p:cNvSpPr txBox="1">
            <a:spLocks noChangeArrowheads="1"/>
          </p:cNvSpPr>
          <p:nvPr/>
        </p:nvSpPr>
        <p:spPr bwMode="auto">
          <a:xfrm>
            <a:off x="7331758" y="4816920"/>
            <a:ext cx="965200" cy="838200"/>
          </a:xfrm>
          <a:prstGeom prst="rect">
            <a:avLst/>
          </a:prstGeom>
          <a:solidFill>
            <a:schemeClr val="tx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RV98</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752</a:t>
            </a:r>
          </a:p>
          <a:p>
            <a:pPr lvl="0"/>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lang="en-GB" sz="1100" dirty="0">
                <a:solidFill>
                  <a:srgbClr val="FF0000"/>
                </a:solidFill>
                <a:ea typeface="ÇlÇr ñæí©" charset="0"/>
              </a:rPr>
              <a:t>VX3</a:t>
            </a:r>
            <a:endParaRPr kumimoji="0" lang="en-GB" sz="1100" b="0" i="0" u="none" strike="noStrike" cap="none" normalizeH="0" baseline="0" dirty="0">
              <a:ln>
                <a:noFill/>
              </a:ln>
              <a:solidFill>
                <a:srgbClr val="FF0000"/>
              </a:solidFill>
              <a:effectLst/>
              <a:latin typeface="Times New Roman" charset="0"/>
              <a:ea typeface="ÇlÇr ñæí©" charset="0"/>
            </a:endParaRPr>
          </a:p>
          <a:p>
            <a:pPr lvl="0"/>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lang="en-GB" sz="1100" dirty="0">
                <a:solidFill>
                  <a:srgbClr val="000000"/>
                </a:solidFill>
                <a:ea typeface="ÇlÇr ñæí©" charset="0"/>
              </a:rPr>
              <a:t>X54</a:t>
            </a:r>
            <a:endParaRPr kumimoji="0" lang="fr-FR" sz="2400" b="0" i="0" u="none" strike="noStrike" cap="none" normalizeH="0" baseline="0" dirty="0">
              <a:ln>
                <a:noFill/>
              </a:ln>
              <a:solidFill>
                <a:srgbClr val="000000"/>
              </a:solidFill>
              <a:effectLst/>
              <a:latin typeface="Arial" charset="0"/>
            </a:endParaRPr>
          </a:p>
        </p:txBody>
      </p:sp>
      <p:sp>
        <p:nvSpPr>
          <p:cNvPr id="29" name="Text Box 1">
            <a:extLst>
              <a:ext uri="{FF2B5EF4-FFF2-40B4-BE49-F238E27FC236}">
                <a16:creationId xmlns:a16="http://schemas.microsoft.com/office/drawing/2014/main" id="{C9B5B4DC-CE24-2845-8241-B7B6DB01C1BF}"/>
              </a:ext>
            </a:extLst>
          </p:cNvPr>
          <p:cNvSpPr txBox="1">
            <a:spLocks noChangeArrowheads="1"/>
          </p:cNvSpPr>
          <p:nvPr/>
        </p:nvSpPr>
        <p:spPr bwMode="auto">
          <a:xfrm>
            <a:off x="4980300" y="4772455"/>
            <a:ext cx="977741" cy="838200"/>
          </a:xfrm>
          <a:prstGeom prst="rect">
            <a:avLst/>
          </a:prstGeom>
          <a:solidFill>
            <a:schemeClr val="tx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ADX43</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X</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RD95</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963</a:t>
            </a:r>
            <a:endParaRPr kumimoji="0" lang="fr-FR" sz="2400" b="0" i="0" u="none" strike="noStrike" cap="none" normalizeH="0" baseline="0" dirty="0">
              <a:ln>
                <a:noFill/>
              </a:ln>
              <a:solidFill>
                <a:srgbClr val="000000"/>
              </a:solidFill>
              <a:effectLst/>
              <a:latin typeface="Arial" charset="0"/>
            </a:endParaRPr>
          </a:p>
        </p:txBody>
      </p:sp>
      <p:sp>
        <p:nvSpPr>
          <p:cNvPr id="30" name="Text Box 1">
            <a:extLst>
              <a:ext uri="{FF2B5EF4-FFF2-40B4-BE49-F238E27FC236}">
                <a16:creationId xmlns:a16="http://schemas.microsoft.com/office/drawing/2014/main" id="{27876C77-C978-F146-835E-41046C11F2A0}"/>
              </a:ext>
            </a:extLst>
          </p:cNvPr>
          <p:cNvSpPr txBox="1">
            <a:spLocks noChangeArrowheads="1"/>
          </p:cNvSpPr>
          <p:nvPr/>
        </p:nvSpPr>
        <p:spPr bwMode="auto">
          <a:xfrm>
            <a:off x="6157309" y="5928362"/>
            <a:ext cx="977741" cy="838200"/>
          </a:xfrm>
          <a:prstGeom prst="rect">
            <a:avLst/>
          </a:prstGeom>
          <a:solidFill>
            <a:schemeClr val="tx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52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AV964</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764</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lang="en-GB" sz="1100" dirty="0">
                <a:solidFill>
                  <a:srgbClr val="000000"/>
                </a:solidFill>
                <a:ea typeface="ÇlÇr ñæí©" charset="0"/>
              </a:rPr>
              <a:t>ARV</a:t>
            </a:r>
            <a:endParaRPr kumimoji="0" lang="fr-FR" sz="2400" b="0" i="0" u="none" strike="noStrike" cap="none" normalizeH="0" baseline="0" dirty="0">
              <a:ln>
                <a:noFill/>
              </a:ln>
              <a:solidFill>
                <a:srgbClr val="000000"/>
              </a:solidFill>
              <a:effectLst/>
              <a:latin typeface="Arial" charset="0"/>
            </a:endParaRPr>
          </a:p>
        </p:txBody>
      </p:sp>
      <p:sp>
        <p:nvSpPr>
          <p:cNvPr id="31" name="Rectangle 30">
            <a:extLst>
              <a:ext uri="{FF2B5EF4-FFF2-40B4-BE49-F238E27FC236}">
                <a16:creationId xmlns:a16="http://schemas.microsoft.com/office/drawing/2014/main" id="{9EABE3F2-10CB-1F4E-BB28-EA80F01C2C94}"/>
              </a:ext>
            </a:extLst>
          </p:cNvPr>
          <p:cNvSpPr/>
          <p:nvPr/>
        </p:nvSpPr>
        <p:spPr>
          <a:xfrm>
            <a:off x="356628" y="4205473"/>
            <a:ext cx="3607661" cy="923330"/>
          </a:xfrm>
          <a:prstGeom prst="rect">
            <a:avLst/>
          </a:prstGeom>
        </p:spPr>
        <p:txBody>
          <a:bodyPr wrap="square">
            <a:spAutoFit/>
          </a:bodyPr>
          <a:lstStyle/>
          <a:p>
            <a:r>
              <a:rPr lang="fr-FR" dirty="0">
                <a:solidFill>
                  <a:srgbClr val="FF0000"/>
                </a:solidFill>
              </a:rPr>
              <a:t>Sud</a:t>
            </a:r>
            <a:r>
              <a:rPr lang="fr-FR" dirty="0">
                <a:solidFill>
                  <a:srgbClr val="92D050"/>
                </a:solidFill>
              </a:rPr>
              <a:t>	Ouest</a:t>
            </a:r>
            <a:r>
              <a:rPr lang="fr-FR" dirty="0">
                <a:solidFill>
                  <a:srgbClr val="FF0000"/>
                </a:solidFill>
              </a:rPr>
              <a:t>	Nord</a:t>
            </a:r>
            <a:r>
              <a:rPr lang="fr-FR" dirty="0">
                <a:solidFill>
                  <a:srgbClr val="92D050"/>
                </a:solidFill>
              </a:rPr>
              <a:t>	Est</a:t>
            </a:r>
          </a:p>
          <a:p>
            <a:pPr algn="ctr"/>
            <a:r>
              <a:rPr lang="fr-FR" dirty="0"/>
              <a:t>1</a:t>
            </a:r>
            <a:r>
              <a:rPr lang="en-GB" b="1" dirty="0">
                <a:solidFill>
                  <a:srgbClr val="FF0000"/>
                </a:solidFill>
                <a:latin typeface="Times New Roman" charset="0"/>
                <a:ea typeface="ÇlÇr ñæí©" charset="0"/>
                <a:sym typeface="Symbol" charset="0"/>
              </a:rPr>
              <a:t></a:t>
            </a:r>
            <a:r>
              <a:rPr lang="fr-FR" b="1" dirty="0">
                <a:solidFill>
                  <a:schemeClr val="bg1"/>
                </a:solidFill>
                <a:sym typeface="Symbol"/>
              </a:rPr>
              <a:t>         </a:t>
            </a:r>
            <a:r>
              <a:rPr lang="fr-FR" b="1" dirty="0">
                <a:sym typeface="Symbol"/>
              </a:rPr>
              <a:t>passe	4</a:t>
            </a:r>
            <a:r>
              <a:rPr lang="en-GB" b="1" dirty="0">
                <a:solidFill>
                  <a:srgbClr val="FF0000"/>
                </a:solidFill>
                <a:latin typeface="Times New Roman" charset="0"/>
                <a:ea typeface="ÇlÇr ñæí©" charset="0"/>
                <a:sym typeface="Symbol" charset="0"/>
              </a:rPr>
              <a:t>	</a:t>
            </a:r>
            <a:r>
              <a:rPr lang="fr-FR" b="1" dirty="0">
                <a:sym typeface="Symbol"/>
              </a:rPr>
              <a:t>Fin</a:t>
            </a:r>
            <a:r>
              <a:rPr lang="en-GB" b="1" dirty="0">
                <a:solidFill>
                  <a:srgbClr val="FF0000"/>
                </a:solidFill>
                <a:latin typeface="Times New Roman" charset="0"/>
                <a:ea typeface="ÇlÇr ñæí©" charset="0"/>
                <a:sym typeface="Symbol" charset="0"/>
              </a:rPr>
              <a:t> </a:t>
            </a:r>
            <a:r>
              <a:rPr lang="fr-FR" b="1" dirty="0">
                <a:sym typeface="Symbol"/>
              </a:rPr>
              <a:t>sans intervention adverse</a:t>
            </a:r>
            <a:endParaRPr lang="fr-FR" dirty="0"/>
          </a:p>
        </p:txBody>
      </p:sp>
      <p:sp>
        <p:nvSpPr>
          <p:cNvPr id="10" name="ZoneTexte 9">
            <a:extLst>
              <a:ext uri="{FF2B5EF4-FFF2-40B4-BE49-F238E27FC236}">
                <a16:creationId xmlns:a16="http://schemas.microsoft.com/office/drawing/2014/main" id="{CBD1C8E3-4296-0047-8DEA-63A7F0F1B545}"/>
              </a:ext>
            </a:extLst>
          </p:cNvPr>
          <p:cNvSpPr txBox="1"/>
          <p:nvPr/>
        </p:nvSpPr>
        <p:spPr>
          <a:xfrm>
            <a:off x="356628" y="5402317"/>
            <a:ext cx="4792851" cy="646331"/>
          </a:xfrm>
          <a:prstGeom prst="rect">
            <a:avLst/>
          </a:prstGeom>
          <a:noFill/>
        </p:spPr>
        <p:txBody>
          <a:bodyPr wrap="none" rtlCol="0">
            <a:spAutoFit/>
          </a:bodyPr>
          <a:lstStyle/>
          <a:p>
            <a:pPr marL="342900" indent="-342900">
              <a:buAutoNum type="arabicPeriod"/>
            </a:pPr>
            <a:r>
              <a:rPr lang="fr-FR" dirty="0"/>
              <a:t>Donner le résultat de la donne</a:t>
            </a:r>
          </a:p>
          <a:p>
            <a:pPr marL="342900" indent="-342900">
              <a:buAutoNum type="arabicPeriod"/>
            </a:pPr>
            <a:r>
              <a:rPr lang="fr-FR" dirty="0"/>
              <a:t>Est Ouest joue 4 Piques, quel et le résultat?</a:t>
            </a:r>
          </a:p>
        </p:txBody>
      </p:sp>
    </p:spTree>
    <p:extLst>
      <p:ext uri="{BB962C8B-B14F-4D97-AF65-F5344CB8AC3E}">
        <p14:creationId xmlns:p14="http://schemas.microsoft.com/office/powerpoint/2010/main" val="284995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2" grpId="0"/>
      <p:bldP spid="31" grpId="0"/>
      <p:bldP spid="10"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a:extLst>
              <a:ext uri="{FF2B5EF4-FFF2-40B4-BE49-F238E27FC236}">
                <a16:creationId xmlns:a16="http://schemas.microsoft.com/office/drawing/2014/main" id="{A32DA172-70A8-3443-8B82-A93E6FBEB986}"/>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5</a:t>
            </a:fld>
            <a:endParaRPr kumimoji="0" lang="en-US"/>
          </a:p>
        </p:txBody>
      </p:sp>
      <p:sp>
        <p:nvSpPr>
          <p:cNvPr id="4" name="Titre 3">
            <a:extLst>
              <a:ext uri="{FF2B5EF4-FFF2-40B4-BE49-F238E27FC236}">
                <a16:creationId xmlns:a16="http://schemas.microsoft.com/office/drawing/2014/main" id="{50528F48-DF6D-3E4E-B4F8-1E90A8251EE9}"/>
              </a:ext>
            </a:extLst>
          </p:cNvPr>
          <p:cNvSpPr>
            <a:spLocks noGrp="1"/>
          </p:cNvSpPr>
          <p:nvPr>
            <p:ph type="title"/>
          </p:nvPr>
        </p:nvSpPr>
        <p:spPr>
          <a:xfrm>
            <a:off x="267290" y="-246659"/>
            <a:ext cx="8229600" cy="1219200"/>
          </a:xfrm>
        </p:spPr>
        <p:txBody>
          <a:bodyPr/>
          <a:lstStyle/>
          <a:p>
            <a:r>
              <a:rPr lang="fr-FR" dirty="0"/>
              <a:t>Les enchères à quatre</a:t>
            </a:r>
          </a:p>
        </p:txBody>
      </p:sp>
      <p:sp>
        <p:nvSpPr>
          <p:cNvPr id="5" name="Rectangle 4">
            <a:extLst>
              <a:ext uri="{FF2B5EF4-FFF2-40B4-BE49-F238E27FC236}">
                <a16:creationId xmlns:a16="http://schemas.microsoft.com/office/drawing/2014/main" id="{FFFE70D2-082E-A84E-A375-7485B177EAB9}"/>
              </a:ext>
            </a:extLst>
          </p:cNvPr>
          <p:cNvSpPr/>
          <p:nvPr/>
        </p:nvSpPr>
        <p:spPr>
          <a:xfrm>
            <a:off x="7955703" y="90714"/>
            <a:ext cx="879868" cy="369332"/>
          </a:xfrm>
          <a:prstGeom prst="rect">
            <a:avLst/>
          </a:prstGeom>
        </p:spPr>
        <p:txBody>
          <a:bodyPr wrap="none">
            <a:spAutoFit/>
          </a:bodyPr>
          <a:lstStyle/>
          <a:p>
            <a:r>
              <a:rPr lang="fr-FR" b="1" dirty="0">
                <a:solidFill>
                  <a:schemeClr val="bg1"/>
                </a:solidFill>
                <a:sym typeface="Symbol"/>
              </a:rPr>
              <a:t></a:t>
            </a:r>
            <a:r>
              <a:rPr lang="fr-FR" b="1" dirty="0">
                <a:solidFill>
                  <a:srgbClr val="FF0000"/>
                </a:solidFill>
                <a:sym typeface="Symbol"/>
              </a:rPr>
              <a:t></a:t>
            </a:r>
            <a:r>
              <a:rPr lang="fr-FR" b="1" dirty="0">
                <a:solidFill>
                  <a:srgbClr val="000000"/>
                </a:solidFill>
                <a:sym typeface="Symbol"/>
              </a:rPr>
              <a:t></a:t>
            </a:r>
            <a:endParaRPr lang="fr-FR" dirty="0">
              <a:solidFill>
                <a:srgbClr val="000000"/>
              </a:solidFill>
            </a:endParaRPr>
          </a:p>
        </p:txBody>
      </p:sp>
      <p:sp>
        <p:nvSpPr>
          <p:cNvPr id="6" name="ZoneTexte 5">
            <a:extLst>
              <a:ext uri="{FF2B5EF4-FFF2-40B4-BE49-F238E27FC236}">
                <a16:creationId xmlns:a16="http://schemas.microsoft.com/office/drawing/2014/main" id="{530B5659-A0AE-5345-8F65-DC6665661F6D}"/>
              </a:ext>
            </a:extLst>
          </p:cNvPr>
          <p:cNvSpPr txBox="1"/>
          <p:nvPr/>
        </p:nvSpPr>
        <p:spPr>
          <a:xfrm>
            <a:off x="0" y="6304897"/>
            <a:ext cx="1864428" cy="461665"/>
          </a:xfrm>
          <a:prstGeom prst="rect">
            <a:avLst/>
          </a:prstGeom>
          <a:noFill/>
        </p:spPr>
        <p:txBody>
          <a:bodyPr wrap="none" rtlCol="0">
            <a:spAutoFit/>
          </a:bodyPr>
          <a:lstStyle/>
          <a:p>
            <a:r>
              <a:rPr lang="fr-FR" sz="2400" dirty="0">
                <a:solidFill>
                  <a:schemeClr val="tx2">
                    <a:lumMod val="75000"/>
                  </a:schemeClr>
                </a:solidFill>
                <a:latin typeface="Apple Chancery"/>
                <a:cs typeface="Apple Chancery"/>
              </a:rPr>
              <a:t>Bridge ENS</a:t>
            </a:r>
          </a:p>
        </p:txBody>
      </p:sp>
      <p:sp>
        <p:nvSpPr>
          <p:cNvPr id="7" name="Espace réservé du numéro de diapositive 1">
            <a:extLst>
              <a:ext uri="{FF2B5EF4-FFF2-40B4-BE49-F238E27FC236}">
                <a16:creationId xmlns:a16="http://schemas.microsoft.com/office/drawing/2014/main" id="{09F2A890-AA0E-2247-9CFC-F22924E3A7A6}"/>
              </a:ext>
            </a:extLst>
          </p:cNvPr>
          <p:cNvSpPr txBox="1">
            <a:spLocks/>
          </p:cNvSpPr>
          <p:nvPr/>
        </p:nvSpPr>
        <p:spPr>
          <a:xfrm>
            <a:off x="8410575" y="6181531"/>
            <a:ext cx="609600" cy="457200"/>
          </a:xfrm>
          <a:prstGeom prst="rect">
            <a:avLst/>
          </a:prstGeom>
          <a:noFill/>
        </p:spPr>
        <p:txBody>
          <a:bodyPr vert="horz" lIns="0" tIns="0" rIns="0" bIns="0" anchor="ctr" anchorCtr="0">
            <a:noAutofit/>
          </a:bodyPr>
          <a:lstStyle>
            <a:defPPr>
              <a:defRPr lang="en-US"/>
            </a:defPPr>
            <a:lvl1pPr marL="0" algn="ctr" defTabSz="914400" rtl="0" eaLnBrk="1" latinLnBrk="0" hangingPunct="1">
              <a:defRPr kumimoji="0" sz="1600" kern="1200" baseline="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2E57653-3E58-4892-A7ED-712530ACC680}" type="slidenum">
              <a:rPr lang="en-US" smtClean="0"/>
              <a:pPr/>
              <a:t>5</a:t>
            </a:fld>
            <a:endParaRPr lang="en-US"/>
          </a:p>
        </p:txBody>
      </p:sp>
      <p:sp>
        <p:nvSpPr>
          <p:cNvPr id="8" name="ZoneTexte 7">
            <a:extLst>
              <a:ext uri="{FF2B5EF4-FFF2-40B4-BE49-F238E27FC236}">
                <a16:creationId xmlns:a16="http://schemas.microsoft.com/office/drawing/2014/main" id="{F5528B22-5A06-9247-A792-70F815B1BD92}"/>
              </a:ext>
            </a:extLst>
          </p:cNvPr>
          <p:cNvSpPr txBox="1"/>
          <p:nvPr/>
        </p:nvSpPr>
        <p:spPr>
          <a:xfrm>
            <a:off x="3741384" y="6376090"/>
            <a:ext cx="1105880" cy="369332"/>
          </a:xfrm>
          <a:prstGeom prst="rect">
            <a:avLst/>
          </a:prstGeom>
          <a:noFill/>
        </p:spPr>
        <p:txBody>
          <a:bodyPr wrap="none" rtlCol="0">
            <a:spAutoFit/>
          </a:bodyPr>
          <a:lstStyle/>
          <a:p>
            <a:r>
              <a:rPr lang="fr-FR" dirty="0"/>
              <a:t>Séance 12</a:t>
            </a:r>
          </a:p>
        </p:txBody>
      </p:sp>
      <p:sp>
        <p:nvSpPr>
          <p:cNvPr id="9" name="ZoneTexte 8">
            <a:extLst>
              <a:ext uri="{FF2B5EF4-FFF2-40B4-BE49-F238E27FC236}">
                <a16:creationId xmlns:a16="http://schemas.microsoft.com/office/drawing/2014/main" id="{B7A7F87C-814B-A345-BD05-93A6D3DD1DA9}"/>
              </a:ext>
            </a:extLst>
          </p:cNvPr>
          <p:cNvSpPr txBox="1"/>
          <p:nvPr/>
        </p:nvSpPr>
        <p:spPr>
          <a:xfrm>
            <a:off x="267290" y="972541"/>
            <a:ext cx="8985517" cy="1200329"/>
          </a:xfrm>
          <a:prstGeom prst="rect">
            <a:avLst/>
          </a:prstGeom>
          <a:noFill/>
        </p:spPr>
        <p:txBody>
          <a:bodyPr wrap="square" rtlCol="0">
            <a:spAutoFit/>
          </a:bodyPr>
          <a:lstStyle/>
          <a:p>
            <a:r>
              <a:rPr lang="fr-FR" u="sng" dirty="0">
                <a:solidFill>
                  <a:srgbClr val="FFFF00"/>
                </a:solidFill>
              </a:rPr>
              <a:t>Les conséquences :</a:t>
            </a:r>
          </a:p>
          <a:p>
            <a:r>
              <a:rPr lang="fr-FR" dirty="0">
                <a:solidFill>
                  <a:srgbClr val="FFFF00"/>
                </a:solidFill>
              </a:rPr>
              <a:t>	</a:t>
            </a:r>
            <a:r>
              <a:rPr lang="fr-FR" dirty="0"/>
              <a:t>Pour que le jeu se déroule agréablement, il est essentiel de limiter la possibilité de surenchérir en accroissant les pénalités encourues : c’est </a:t>
            </a:r>
            <a:r>
              <a:rPr lang="fr-FR" dirty="0">
                <a:solidFill>
                  <a:srgbClr val="FFFF00"/>
                </a:solidFill>
              </a:rPr>
              <a:t>la déclaration de contre </a:t>
            </a:r>
            <a:r>
              <a:rPr lang="fr-FR" dirty="0"/>
              <a:t>.</a:t>
            </a:r>
          </a:p>
          <a:p>
            <a:r>
              <a:rPr lang="fr-FR" i="1" dirty="0">
                <a:solidFill>
                  <a:srgbClr val="FFFF00"/>
                </a:solidFill>
              </a:rPr>
              <a:t>Une </a:t>
            </a:r>
            <a:r>
              <a:rPr lang="fr-FR" dirty="0"/>
              <a:t> </a:t>
            </a:r>
            <a:r>
              <a:rPr lang="fr-FR" i="1" dirty="0">
                <a:solidFill>
                  <a:srgbClr val="FFFF00"/>
                </a:solidFill>
              </a:rPr>
              <a:t>déclaration ne modifie pas le contrat si les enchères en restent là</a:t>
            </a:r>
          </a:p>
        </p:txBody>
      </p:sp>
      <p:sp>
        <p:nvSpPr>
          <p:cNvPr id="20" name="Rectangle 19">
            <a:extLst>
              <a:ext uri="{FF2B5EF4-FFF2-40B4-BE49-F238E27FC236}">
                <a16:creationId xmlns:a16="http://schemas.microsoft.com/office/drawing/2014/main" id="{8DDC3337-AD01-B342-AE73-823207CF4B63}"/>
              </a:ext>
            </a:extLst>
          </p:cNvPr>
          <p:cNvSpPr/>
          <p:nvPr/>
        </p:nvSpPr>
        <p:spPr>
          <a:xfrm>
            <a:off x="267290" y="2576889"/>
            <a:ext cx="3607661" cy="923330"/>
          </a:xfrm>
          <a:prstGeom prst="rect">
            <a:avLst/>
          </a:prstGeom>
        </p:spPr>
        <p:txBody>
          <a:bodyPr wrap="square">
            <a:spAutoFit/>
          </a:bodyPr>
          <a:lstStyle/>
          <a:p>
            <a:r>
              <a:rPr lang="fr-FR" dirty="0">
                <a:solidFill>
                  <a:srgbClr val="92D050"/>
                </a:solidFill>
              </a:rPr>
              <a:t>Sud	</a:t>
            </a:r>
            <a:r>
              <a:rPr lang="fr-FR" dirty="0">
                <a:solidFill>
                  <a:srgbClr val="FF0000"/>
                </a:solidFill>
              </a:rPr>
              <a:t>Ouest	</a:t>
            </a:r>
            <a:r>
              <a:rPr lang="fr-FR" dirty="0">
                <a:solidFill>
                  <a:srgbClr val="92D050"/>
                </a:solidFill>
              </a:rPr>
              <a:t>Nord	</a:t>
            </a:r>
            <a:r>
              <a:rPr lang="fr-FR" dirty="0">
                <a:solidFill>
                  <a:srgbClr val="FF0000"/>
                </a:solidFill>
              </a:rPr>
              <a:t>Est</a:t>
            </a:r>
          </a:p>
          <a:p>
            <a:r>
              <a:rPr lang="fr-FR" dirty="0"/>
              <a:t>1</a:t>
            </a:r>
            <a:r>
              <a:rPr lang="en-GB" b="1" dirty="0">
                <a:solidFill>
                  <a:srgbClr val="FF0000"/>
                </a:solidFill>
                <a:latin typeface="Times New Roman" charset="0"/>
                <a:ea typeface="ÇlÇr ñæí©" charset="0"/>
                <a:sym typeface="Symbol" charset="0"/>
              </a:rPr>
              <a:t></a:t>
            </a:r>
            <a:r>
              <a:rPr lang="fr-FR" b="1" dirty="0">
                <a:solidFill>
                  <a:schemeClr val="bg1"/>
                </a:solidFill>
                <a:sym typeface="Symbol"/>
              </a:rPr>
              <a:t>     	 </a:t>
            </a:r>
            <a:r>
              <a:rPr lang="fr-FR" b="1" dirty="0">
                <a:sym typeface="Symbol"/>
              </a:rPr>
              <a:t>1</a:t>
            </a:r>
            <a:r>
              <a:rPr lang="en-GB" b="1" dirty="0">
                <a:solidFill>
                  <a:srgbClr val="000000"/>
                </a:solidFill>
                <a:sym typeface="Symbol"/>
              </a:rPr>
              <a:t> </a:t>
            </a:r>
            <a:r>
              <a:rPr lang="fr-FR" b="1" dirty="0">
                <a:sym typeface="Symbol"/>
              </a:rPr>
              <a:t>	3</a:t>
            </a:r>
            <a:r>
              <a:rPr lang="en-GB" b="1" dirty="0">
                <a:solidFill>
                  <a:srgbClr val="FF0000"/>
                </a:solidFill>
                <a:latin typeface="Times New Roman" charset="0"/>
                <a:ea typeface="ÇlÇr ñæí©" charset="0"/>
                <a:sym typeface="Symbol" charset="0"/>
              </a:rPr>
              <a:t>	</a:t>
            </a:r>
            <a:r>
              <a:rPr lang="fr-FR" b="1" dirty="0">
                <a:sym typeface="Symbol"/>
              </a:rPr>
              <a:t>3SA</a:t>
            </a:r>
            <a:r>
              <a:rPr lang="en-GB" b="1" dirty="0">
                <a:solidFill>
                  <a:srgbClr val="FF0000"/>
                </a:solidFill>
                <a:latin typeface="Times New Roman" charset="0"/>
                <a:ea typeface="ÇlÇr ñæí©" charset="0"/>
                <a:sym typeface="Symbol" charset="0"/>
              </a:rPr>
              <a:t> </a:t>
            </a:r>
            <a:r>
              <a:rPr lang="fr-FR" b="1" dirty="0">
                <a:sym typeface="Symbol"/>
              </a:rPr>
              <a:t>contre</a:t>
            </a:r>
            <a:r>
              <a:rPr lang="en-GB" b="1" dirty="0">
                <a:solidFill>
                  <a:srgbClr val="FF0000"/>
                </a:solidFill>
                <a:latin typeface="Times New Roman" charset="0"/>
                <a:ea typeface="ÇlÇr ñæí©" charset="0"/>
                <a:sym typeface="Symbol" charset="0"/>
              </a:rPr>
              <a:t> 	</a:t>
            </a:r>
            <a:r>
              <a:rPr lang="fr-FR" b="1" dirty="0">
                <a:sym typeface="Symbol"/>
              </a:rPr>
              <a:t> passe	passe	? </a:t>
            </a:r>
            <a:endParaRPr lang="fr-FR" dirty="0"/>
          </a:p>
        </p:txBody>
      </p:sp>
      <p:sp>
        <p:nvSpPr>
          <p:cNvPr id="11" name="ZoneTexte 10">
            <a:extLst>
              <a:ext uri="{FF2B5EF4-FFF2-40B4-BE49-F238E27FC236}">
                <a16:creationId xmlns:a16="http://schemas.microsoft.com/office/drawing/2014/main" id="{854C8870-58FD-7B42-97D7-2C1FEA6AD1C2}"/>
              </a:ext>
            </a:extLst>
          </p:cNvPr>
          <p:cNvSpPr txBox="1"/>
          <p:nvPr/>
        </p:nvSpPr>
        <p:spPr>
          <a:xfrm>
            <a:off x="3954906" y="2576889"/>
            <a:ext cx="4880666" cy="923330"/>
          </a:xfrm>
          <a:prstGeom prst="rect">
            <a:avLst/>
          </a:prstGeom>
          <a:noFill/>
        </p:spPr>
        <p:txBody>
          <a:bodyPr wrap="square" rtlCol="0">
            <a:spAutoFit/>
          </a:bodyPr>
          <a:lstStyle/>
          <a:p>
            <a:r>
              <a:rPr lang="fr-FR" dirty="0"/>
              <a:t>Si Est passe aussi on jouera 3SA contré, mais si ce contrat ne convient pas à Est il peut,  à nouveau enchérir, par exemple à 4</a:t>
            </a:r>
            <a:r>
              <a:rPr lang="en-GB" b="1" dirty="0">
                <a:solidFill>
                  <a:srgbClr val="000000"/>
                </a:solidFill>
                <a:sym typeface="Symbol"/>
              </a:rPr>
              <a:t></a:t>
            </a:r>
            <a:endParaRPr lang="fr-FR" dirty="0"/>
          </a:p>
        </p:txBody>
      </p:sp>
      <p:sp>
        <p:nvSpPr>
          <p:cNvPr id="12" name="ZoneTexte 11">
            <a:extLst>
              <a:ext uri="{FF2B5EF4-FFF2-40B4-BE49-F238E27FC236}">
                <a16:creationId xmlns:a16="http://schemas.microsoft.com/office/drawing/2014/main" id="{A5E21189-0641-AE46-B6B3-48A61F108A54}"/>
              </a:ext>
            </a:extLst>
          </p:cNvPr>
          <p:cNvSpPr txBox="1"/>
          <p:nvPr/>
        </p:nvSpPr>
        <p:spPr>
          <a:xfrm>
            <a:off x="228212" y="3684886"/>
            <a:ext cx="7559762" cy="646331"/>
          </a:xfrm>
          <a:prstGeom prst="rect">
            <a:avLst/>
          </a:prstGeom>
          <a:noFill/>
        </p:spPr>
        <p:txBody>
          <a:bodyPr wrap="none" rtlCol="0">
            <a:spAutoFit/>
          </a:bodyPr>
          <a:lstStyle/>
          <a:p>
            <a:r>
              <a:rPr lang="fr-FR" dirty="0">
                <a:solidFill>
                  <a:srgbClr val="FFFF00"/>
                </a:solidFill>
              </a:rPr>
              <a:t>Retour sur la marque, coût des levées de chute quand le contrat et contré :</a:t>
            </a:r>
          </a:p>
          <a:p>
            <a:r>
              <a:rPr lang="fr-FR" dirty="0"/>
              <a:t>Les colonnes en rouge indiquent les valeurs des levées de chutent contrées.</a:t>
            </a:r>
          </a:p>
        </p:txBody>
      </p:sp>
      <p:sp>
        <p:nvSpPr>
          <p:cNvPr id="13" name="ZoneTexte 12">
            <a:extLst>
              <a:ext uri="{FF2B5EF4-FFF2-40B4-BE49-F238E27FC236}">
                <a16:creationId xmlns:a16="http://schemas.microsoft.com/office/drawing/2014/main" id="{37DC1AE4-D8B9-1746-8C18-1C8AE819EA16}"/>
              </a:ext>
            </a:extLst>
          </p:cNvPr>
          <p:cNvSpPr txBox="1"/>
          <p:nvPr/>
        </p:nvSpPr>
        <p:spPr>
          <a:xfrm>
            <a:off x="302918" y="4934420"/>
            <a:ext cx="8494633" cy="1477328"/>
          </a:xfrm>
          <a:prstGeom prst="rect">
            <a:avLst/>
          </a:prstGeom>
          <a:noFill/>
        </p:spPr>
        <p:txBody>
          <a:bodyPr wrap="none" rtlCol="0">
            <a:spAutoFit/>
          </a:bodyPr>
          <a:lstStyle/>
          <a:p>
            <a:r>
              <a:rPr lang="fr-FR" b="1" dirty="0"/>
              <a:t>1</a:t>
            </a:r>
            <a:r>
              <a:rPr lang="fr-FR" b="1" baseline="30000" dirty="0"/>
              <a:t>ère</a:t>
            </a:r>
            <a:r>
              <a:rPr lang="fr-FR" b="1" dirty="0"/>
              <a:t> levée de chute :	50	</a:t>
            </a:r>
            <a:r>
              <a:rPr lang="fr-FR" b="1" dirty="0">
                <a:solidFill>
                  <a:srgbClr val="FF0000"/>
                </a:solidFill>
              </a:rPr>
              <a:t>100</a:t>
            </a:r>
            <a:r>
              <a:rPr lang="fr-FR" b="1" dirty="0"/>
              <a:t>		et 	100	</a:t>
            </a:r>
            <a:r>
              <a:rPr lang="fr-FR" b="1" dirty="0">
                <a:solidFill>
                  <a:srgbClr val="FF0000"/>
                </a:solidFill>
              </a:rPr>
              <a:t>200</a:t>
            </a:r>
            <a:r>
              <a:rPr lang="fr-FR" b="1" dirty="0"/>
              <a:t>	</a:t>
            </a:r>
            <a:endParaRPr lang="fr-FR" dirty="0"/>
          </a:p>
          <a:p>
            <a:r>
              <a:rPr lang="fr-FR" b="1" dirty="0"/>
              <a:t>2</a:t>
            </a:r>
            <a:r>
              <a:rPr lang="fr-FR" b="1" baseline="30000" dirty="0"/>
              <a:t>ème</a:t>
            </a:r>
            <a:r>
              <a:rPr lang="fr-FR" b="1" dirty="0"/>
              <a:t> levée de chute :	50	</a:t>
            </a:r>
            <a:r>
              <a:rPr lang="fr-FR" b="1" dirty="0">
                <a:solidFill>
                  <a:srgbClr val="FF0000"/>
                </a:solidFill>
              </a:rPr>
              <a:t>200</a:t>
            </a:r>
            <a:r>
              <a:rPr lang="fr-FR" b="1" dirty="0"/>
              <a:t>		et 	100	</a:t>
            </a:r>
            <a:r>
              <a:rPr lang="fr-FR" b="1" dirty="0">
                <a:solidFill>
                  <a:srgbClr val="FF0000"/>
                </a:solidFill>
              </a:rPr>
              <a:t>300</a:t>
            </a:r>
            <a:r>
              <a:rPr lang="fr-FR" b="1" dirty="0"/>
              <a:t>	</a:t>
            </a:r>
            <a:endParaRPr lang="fr-FR" dirty="0"/>
          </a:p>
          <a:p>
            <a:r>
              <a:rPr lang="fr-FR" b="1" dirty="0"/>
              <a:t>3</a:t>
            </a:r>
            <a:r>
              <a:rPr lang="fr-FR" b="1" baseline="30000" dirty="0"/>
              <a:t>ème</a:t>
            </a:r>
            <a:r>
              <a:rPr lang="fr-FR" b="1" dirty="0"/>
              <a:t> levée de chute : 	50	</a:t>
            </a:r>
            <a:r>
              <a:rPr lang="fr-FR" b="1" dirty="0">
                <a:solidFill>
                  <a:srgbClr val="FF0000"/>
                </a:solidFill>
              </a:rPr>
              <a:t>200</a:t>
            </a:r>
            <a:r>
              <a:rPr lang="fr-FR" b="1" dirty="0"/>
              <a:t>		et 	100	</a:t>
            </a:r>
            <a:r>
              <a:rPr lang="fr-FR" b="1" dirty="0">
                <a:solidFill>
                  <a:srgbClr val="FF0000"/>
                </a:solidFill>
              </a:rPr>
              <a:t>300</a:t>
            </a:r>
            <a:r>
              <a:rPr lang="fr-FR" b="1" dirty="0"/>
              <a:t>	</a:t>
            </a:r>
            <a:endParaRPr lang="fr-FR" dirty="0"/>
          </a:p>
          <a:p>
            <a:r>
              <a:rPr lang="fr-FR" b="1" dirty="0"/>
              <a:t>Les suivantes :		50	</a:t>
            </a:r>
            <a:r>
              <a:rPr lang="fr-FR" b="1" dirty="0">
                <a:solidFill>
                  <a:srgbClr val="FF0000"/>
                </a:solidFill>
              </a:rPr>
              <a:t>300</a:t>
            </a:r>
            <a:r>
              <a:rPr lang="fr-FR" b="1" dirty="0"/>
              <a:t>		et 	100	</a:t>
            </a:r>
            <a:r>
              <a:rPr lang="fr-FR" b="1" dirty="0">
                <a:solidFill>
                  <a:srgbClr val="FF0000"/>
                </a:solidFill>
              </a:rPr>
              <a:t>300</a:t>
            </a:r>
            <a:r>
              <a:rPr lang="fr-FR" b="1" dirty="0"/>
              <a:t>	</a:t>
            </a:r>
            <a:endParaRPr lang="fr-FR" dirty="0"/>
          </a:p>
          <a:p>
            <a:endParaRPr lang="fr-FR" dirty="0"/>
          </a:p>
        </p:txBody>
      </p:sp>
      <p:sp>
        <p:nvSpPr>
          <p:cNvPr id="14" name="ZoneTexte 13">
            <a:extLst>
              <a:ext uri="{FF2B5EF4-FFF2-40B4-BE49-F238E27FC236}">
                <a16:creationId xmlns:a16="http://schemas.microsoft.com/office/drawing/2014/main" id="{00374950-BD5E-8B47-A386-A92C46699E7C}"/>
              </a:ext>
            </a:extLst>
          </p:cNvPr>
          <p:cNvSpPr txBox="1"/>
          <p:nvPr/>
        </p:nvSpPr>
        <p:spPr>
          <a:xfrm>
            <a:off x="2504209" y="4436349"/>
            <a:ext cx="3075907" cy="369332"/>
          </a:xfrm>
          <a:prstGeom prst="rect">
            <a:avLst/>
          </a:prstGeom>
          <a:noFill/>
        </p:spPr>
        <p:txBody>
          <a:bodyPr wrap="none" rtlCol="0">
            <a:spAutoFit/>
          </a:bodyPr>
          <a:lstStyle/>
          <a:p>
            <a:r>
              <a:rPr lang="fr-FR" dirty="0"/>
              <a:t>Camp contré </a:t>
            </a:r>
            <a:r>
              <a:rPr lang="fr-FR" dirty="0">
                <a:solidFill>
                  <a:srgbClr val="92D050"/>
                </a:solidFill>
              </a:rPr>
              <a:t>Non Vulnérable</a:t>
            </a:r>
          </a:p>
        </p:txBody>
      </p:sp>
      <p:sp>
        <p:nvSpPr>
          <p:cNvPr id="24" name="ZoneTexte 23">
            <a:extLst>
              <a:ext uri="{FF2B5EF4-FFF2-40B4-BE49-F238E27FC236}">
                <a16:creationId xmlns:a16="http://schemas.microsoft.com/office/drawing/2014/main" id="{01AA62EF-83BC-3A4B-B59F-871D7F20CF88}"/>
              </a:ext>
            </a:extLst>
          </p:cNvPr>
          <p:cNvSpPr txBox="1"/>
          <p:nvPr/>
        </p:nvSpPr>
        <p:spPr>
          <a:xfrm>
            <a:off x="6160070" y="4436349"/>
            <a:ext cx="2592184" cy="369332"/>
          </a:xfrm>
          <a:prstGeom prst="rect">
            <a:avLst/>
          </a:prstGeom>
          <a:noFill/>
        </p:spPr>
        <p:txBody>
          <a:bodyPr wrap="none" rtlCol="0">
            <a:spAutoFit/>
          </a:bodyPr>
          <a:lstStyle/>
          <a:p>
            <a:r>
              <a:rPr lang="fr-FR" dirty="0"/>
              <a:t>Camp contré </a:t>
            </a:r>
            <a:r>
              <a:rPr lang="fr-FR" dirty="0">
                <a:solidFill>
                  <a:srgbClr val="FF0000"/>
                </a:solidFill>
              </a:rPr>
              <a:t>Vulnérable</a:t>
            </a:r>
          </a:p>
        </p:txBody>
      </p:sp>
    </p:spTree>
    <p:extLst>
      <p:ext uri="{BB962C8B-B14F-4D97-AF65-F5344CB8AC3E}">
        <p14:creationId xmlns:p14="http://schemas.microsoft.com/office/powerpoint/2010/main" val="42637419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4"/>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11" grpId="0"/>
      <p:bldP spid="13" grpId="0"/>
      <p:bldP spid="14" grpId="0"/>
      <p:bldP spid="2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a:extLst>
              <a:ext uri="{FF2B5EF4-FFF2-40B4-BE49-F238E27FC236}">
                <a16:creationId xmlns:a16="http://schemas.microsoft.com/office/drawing/2014/main" id="{A32DA172-70A8-3443-8B82-A93E6FBEB986}"/>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6</a:t>
            </a:fld>
            <a:endParaRPr kumimoji="0" lang="en-US"/>
          </a:p>
        </p:txBody>
      </p:sp>
      <p:sp>
        <p:nvSpPr>
          <p:cNvPr id="4" name="Titre 3">
            <a:extLst>
              <a:ext uri="{FF2B5EF4-FFF2-40B4-BE49-F238E27FC236}">
                <a16:creationId xmlns:a16="http://schemas.microsoft.com/office/drawing/2014/main" id="{50528F48-DF6D-3E4E-B4F8-1E90A8251EE9}"/>
              </a:ext>
            </a:extLst>
          </p:cNvPr>
          <p:cNvSpPr>
            <a:spLocks noGrp="1"/>
          </p:cNvSpPr>
          <p:nvPr>
            <p:ph type="title"/>
          </p:nvPr>
        </p:nvSpPr>
        <p:spPr>
          <a:xfrm>
            <a:off x="267290" y="-246659"/>
            <a:ext cx="8400460" cy="1219200"/>
          </a:xfrm>
        </p:spPr>
        <p:txBody>
          <a:bodyPr/>
          <a:lstStyle/>
          <a:p>
            <a:r>
              <a:rPr lang="fr-FR" dirty="0"/>
              <a:t>Les enchères à quatre</a:t>
            </a:r>
            <a:r>
              <a:rPr lang="fr-FR" sz="2400" dirty="0"/>
              <a:t>(sacrifice contre les manches)</a:t>
            </a:r>
            <a:endParaRPr lang="fr-FR" dirty="0"/>
          </a:p>
        </p:txBody>
      </p:sp>
      <p:sp>
        <p:nvSpPr>
          <p:cNvPr id="5" name="Rectangle 4">
            <a:extLst>
              <a:ext uri="{FF2B5EF4-FFF2-40B4-BE49-F238E27FC236}">
                <a16:creationId xmlns:a16="http://schemas.microsoft.com/office/drawing/2014/main" id="{FFFE70D2-082E-A84E-A375-7485B177EAB9}"/>
              </a:ext>
            </a:extLst>
          </p:cNvPr>
          <p:cNvSpPr/>
          <p:nvPr/>
        </p:nvSpPr>
        <p:spPr>
          <a:xfrm>
            <a:off x="7955703" y="90714"/>
            <a:ext cx="879868" cy="369332"/>
          </a:xfrm>
          <a:prstGeom prst="rect">
            <a:avLst/>
          </a:prstGeom>
        </p:spPr>
        <p:txBody>
          <a:bodyPr wrap="none">
            <a:spAutoFit/>
          </a:bodyPr>
          <a:lstStyle/>
          <a:p>
            <a:r>
              <a:rPr lang="fr-FR" b="1" dirty="0">
                <a:solidFill>
                  <a:schemeClr val="bg1"/>
                </a:solidFill>
                <a:sym typeface="Symbol"/>
              </a:rPr>
              <a:t></a:t>
            </a:r>
            <a:r>
              <a:rPr lang="fr-FR" b="1" dirty="0">
                <a:solidFill>
                  <a:srgbClr val="FF0000"/>
                </a:solidFill>
                <a:sym typeface="Symbol"/>
              </a:rPr>
              <a:t></a:t>
            </a:r>
            <a:r>
              <a:rPr lang="fr-FR" b="1" dirty="0">
                <a:solidFill>
                  <a:srgbClr val="000000"/>
                </a:solidFill>
                <a:sym typeface="Symbol"/>
              </a:rPr>
              <a:t></a:t>
            </a:r>
            <a:endParaRPr lang="fr-FR" dirty="0">
              <a:solidFill>
                <a:srgbClr val="000000"/>
              </a:solidFill>
            </a:endParaRPr>
          </a:p>
        </p:txBody>
      </p:sp>
      <p:sp>
        <p:nvSpPr>
          <p:cNvPr id="6" name="ZoneTexte 5">
            <a:extLst>
              <a:ext uri="{FF2B5EF4-FFF2-40B4-BE49-F238E27FC236}">
                <a16:creationId xmlns:a16="http://schemas.microsoft.com/office/drawing/2014/main" id="{530B5659-A0AE-5345-8F65-DC6665661F6D}"/>
              </a:ext>
            </a:extLst>
          </p:cNvPr>
          <p:cNvSpPr txBox="1"/>
          <p:nvPr/>
        </p:nvSpPr>
        <p:spPr>
          <a:xfrm>
            <a:off x="0" y="6304897"/>
            <a:ext cx="1864428" cy="461665"/>
          </a:xfrm>
          <a:prstGeom prst="rect">
            <a:avLst/>
          </a:prstGeom>
          <a:noFill/>
        </p:spPr>
        <p:txBody>
          <a:bodyPr wrap="none" rtlCol="0">
            <a:spAutoFit/>
          </a:bodyPr>
          <a:lstStyle/>
          <a:p>
            <a:r>
              <a:rPr lang="fr-FR" sz="2400" dirty="0">
                <a:solidFill>
                  <a:schemeClr val="tx2">
                    <a:lumMod val="75000"/>
                  </a:schemeClr>
                </a:solidFill>
                <a:latin typeface="Apple Chancery"/>
                <a:cs typeface="Apple Chancery"/>
              </a:rPr>
              <a:t>Bridge ENS</a:t>
            </a:r>
          </a:p>
        </p:txBody>
      </p:sp>
      <p:sp>
        <p:nvSpPr>
          <p:cNvPr id="7" name="Espace réservé du numéro de diapositive 1">
            <a:extLst>
              <a:ext uri="{FF2B5EF4-FFF2-40B4-BE49-F238E27FC236}">
                <a16:creationId xmlns:a16="http://schemas.microsoft.com/office/drawing/2014/main" id="{09F2A890-AA0E-2247-9CFC-F22924E3A7A6}"/>
              </a:ext>
            </a:extLst>
          </p:cNvPr>
          <p:cNvSpPr txBox="1">
            <a:spLocks/>
          </p:cNvSpPr>
          <p:nvPr/>
        </p:nvSpPr>
        <p:spPr>
          <a:xfrm>
            <a:off x="8410575" y="6181531"/>
            <a:ext cx="609600" cy="457200"/>
          </a:xfrm>
          <a:prstGeom prst="rect">
            <a:avLst/>
          </a:prstGeom>
          <a:noFill/>
        </p:spPr>
        <p:txBody>
          <a:bodyPr vert="horz" lIns="0" tIns="0" rIns="0" bIns="0" anchor="ctr" anchorCtr="0">
            <a:noAutofit/>
          </a:bodyPr>
          <a:lstStyle>
            <a:defPPr>
              <a:defRPr lang="en-US"/>
            </a:defPPr>
            <a:lvl1pPr marL="0" algn="ctr" defTabSz="914400" rtl="0" eaLnBrk="1" latinLnBrk="0" hangingPunct="1">
              <a:defRPr kumimoji="0" sz="1600" kern="1200" baseline="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2E57653-3E58-4892-A7ED-712530ACC680}" type="slidenum">
              <a:rPr lang="en-US" smtClean="0"/>
              <a:pPr/>
              <a:t>6</a:t>
            </a:fld>
            <a:endParaRPr lang="en-US"/>
          </a:p>
        </p:txBody>
      </p:sp>
      <p:sp>
        <p:nvSpPr>
          <p:cNvPr id="8" name="ZoneTexte 7">
            <a:extLst>
              <a:ext uri="{FF2B5EF4-FFF2-40B4-BE49-F238E27FC236}">
                <a16:creationId xmlns:a16="http://schemas.microsoft.com/office/drawing/2014/main" id="{F5528B22-5A06-9247-A792-70F815B1BD92}"/>
              </a:ext>
            </a:extLst>
          </p:cNvPr>
          <p:cNvSpPr txBox="1"/>
          <p:nvPr/>
        </p:nvSpPr>
        <p:spPr>
          <a:xfrm>
            <a:off x="3741384" y="6376090"/>
            <a:ext cx="1105880" cy="369332"/>
          </a:xfrm>
          <a:prstGeom prst="rect">
            <a:avLst/>
          </a:prstGeom>
          <a:noFill/>
        </p:spPr>
        <p:txBody>
          <a:bodyPr wrap="none" rtlCol="0">
            <a:spAutoFit/>
          </a:bodyPr>
          <a:lstStyle/>
          <a:p>
            <a:r>
              <a:rPr lang="fr-FR" dirty="0"/>
              <a:t>Séance 12</a:t>
            </a:r>
          </a:p>
        </p:txBody>
      </p:sp>
      <p:sp>
        <p:nvSpPr>
          <p:cNvPr id="9" name="ZoneTexte 8">
            <a:extLst>
              <a:ext uri="{FF2B5EF4-FFF2-40B4-BE49-F238E27FC236}">
                <a16:creationId xmlns:a16="http://schemas.microsoft.com/office/drawing/2014/main" id="{B7A7F87C-814B-A345-BD05-93A6D3DD1DA9}"/>
              </a:ext>
            </a:extLst>
          </p:cNvPr>
          <p:cNvSpPr txBox="1"/>
          <p:nvPr/>
        </p:nvSpPr>
        <p:spPr>
          <a:xfrm>
            <a:off x="267290" y="972541"/>
            <a:ext cx="8985517" cy="1754326"/>
          </a:xfrm>
          <a:prstGeom prst="rect">
            <a:avLst/>
          </a:prstGeom>
          <a:noFill/>
        </p:spPr>
        <p:txBody>
          <a:bodyPr wrap="square" rtlCol="0">
            <a:spAutoFit/>
          </a:bodyPr>
          <a:lstStyle/>
          <a:p>
            <a:r>
              <a:rPr lang="fr-FR" u="sng" dirty="0">
                <a:solidFill>
                  <a:srgbClr val="FFFF00"/>
                </a:solidFill>
              </a:rPr>
              <a:t>Les conséquences :</a:t>
            </a:r>
          </a:p>
          <a:p>
            <a:r>
              <a:rPr lang="fr-FR" dirty="0">
                <a:solidFill>
                  <a:srgbClr val="FFFF00"/>
                </a:solidFill>
              </a:rPr>
              <a:t>	</a:t>
            </a:r>
            <a:r>
              <a:rPr lang="fr-FR" dirty="0"/>
              <a:t>Ces valeurs étant fixées, revenons à la comparaison entre le coût de la chute d’un contrat de défense contré et celui d’un contrat de manche réussis réussi par l’adversaire.</a:t>
            </a:r>
          </a:p>
          <a:p>
            <a:r>
              <a:rPr lang="fr-FR" i="1" dirty="0">
                <a:solidFill>
                  <a:srgbClr val="FFFF00"/>
                </a:solidFill>
              </a:rPr>
              <a:t>1</a:t>
            </a:r>
            <a:r>
              <a:rPr lang="fr-FR" i="1" baseline="30000" dirty="0">
                <a:solidFill>
                  <a:srgbClr val="FFFF00"/>
                </a:solidFill>
              </a:rPr>
              <a:t>ère</a:t>
            </a:r>
            <a:r>
              <a:rPr lang="fr-FR" i="1" dirty="0">
                <a:solidFill>
                  <a:srgbClr val="FFFF00"/>
                </a:solidFill>
              </a:rPr>
              <a:t> constatation : </a:t>
            </a:r>
            <a:r>
              <a:rPr lang="fr-FR" i="1" dirty="0"/>
              <a:t>il est plus intéressant de chuter quand on n’est pas vulnérable.</a:t>
            </a:r>
          </a:p>
          <a:p>
            <a:r>
              <a:rPr lang="fr-FR" i="1" dirty="0">
                <a:solidFill>
                  <a:srgbClr val="FFFF00"/>
                </a:solidFill>
              </a:rPr>
              <a:t>2</a:t>
            </a:r>
            <a:r>
              <a:rPr lang="fr-FR" i="1" baseline="30000" dirty="0">
                <a:solidFill>
                  <a:srgbClr val="FFFF00"/>
                </a:solidFill>
              </a:rPr>
              <a:t>ème</a:t>
            </a:r>
            <a:r>
              <a:rPr lang="fr-FR" i="1" dirty="0">
                <a:solidFill>
                  <a:srgbClr val="FFFF00"/>
                </a:solidFill>
              </a:rPr>
              <a:t> constatation : </a:t>
            </a:r>
            <a:r>
              <a:rPr lang="fr-FR" i="1" dirty="0"/>
              <a:t>il est dangereux de chuter de 2 levées lorsque l’on est vulnérable contre non vulnérable.</a:t>
            </a:r>
          </a:p>
        </p:txBody>
      </p:sp>
      <p:sp>
        <p:nvSpPr>
          <p:cNvPr id="2" name="ZoneTexte 1">
            <a:extLst>
              <a:ext uri="{FF2B5EF4-FFF2-40B4-BE49-F238E27FC236}">
                <a16:creationId xmlns:a16="http://schemas.microsoft.com/office/drawing/2014/main" id="{13D7B079-2936-D84E-8BD2-B8730C08D9C9}"/>
              </a:ext>
            </a:extLst>
          </p:cNvPr>
          <p:cNvSpPr txBox="1"/>
          <p:nvPr/>
        </p:nvSpPr>
        <p:spPr>
          <a:xfrm>
            <a:off x="208703" y="2869022"/>
            <a:ext cx="8346774" cy="646331"/>
          </a:xfrm>
          <a:prstGeom prst="rect">
            <a:avLst/>
          </a:prstGeom>
          <a:noFill/>
        </p:spPr>
        <p:txBody>
          <a:bodyPr wrap="square" rtlCol="0">
            <a:spAutoFit/>
          </a:bodyPr>
          <a:lstStyle/>
          <a:p>
            <a:pPr algn="ctr"/>
            <a:r>
              <a:rPr lang="fr-FR" b="1" dirty="0">
                <a:solidFill>
                  <a:srgbClr val="FFFF00"/>
                </a:solidFill>
              </a:rPr>
              <a:t>Ces deux notions vont générer des stratégies qui vont dépendre des vulnérabilités respectives des deux camps</a:t>
            </a:r>
          </a:p>
        </p:txBody>
      </p:sp>
      <p:sp>
        <p:nvSpPr>
          <p:cNvPr id="10" name="ZoneTexte 9">
            <a:extLst>
              <a:ext uri="{FF2B5EF4-FFF2-40B4-BE49-F238E27FC236}">
                <a16:creationId xmlns:a16="http://schemas.microsoft.com/office/drawing/2014/main" id="{1CC15470-BE21-F047-BDC3-C3569EF7BA80}"/>
              </a:ext>
            </a:extLst>
          </p:cNvPr>
          <p:cNvSpPr txBox="1"/>
          <p:nvPr/>
        </p:nvSpPr>
        <p:spPr>
          <a:xfrm>
            <a:off x="208703" y="3762085"/>
            <a:ext cx="4741491" cy="369332"/>
          </a:xfrm>
          <a:prstGeom prst="rect">
            <a:avLst/>
          </a:prstGeom>
          <a:noFill/>
        </p:spPr>
        <p:txBody>
          <a:bodyPr wrap="none" rtlCol="0">
            <a:spAutoFit/>
          </a:bodyPr>
          <a:lstStyle/>
          <a:p>
            <a:r>
              <a:rPr lang="fr-FR" b="1" dirty="0">
                <a:solidFill>
                  <a:srgbClr val="FFFF00"/>
                </a:solidFill>
              </a:rPr>
              <a:t>Voyons tout ceci sur le tableau ci-dessous :</a:t>
            </a:r>
          </a:p>
        </p:txBody>
      </p:sp>
      <p:graphicFrame>
        <p:nvGraphicFramePr>
          <p:cNvPr id="15" name="Objet 14">
            <a:extLst>
              <a:ext uri="{FF2B5EF4-FFF2-40B4-BE49-F238E27FC236}">
                <a16:creationId xmlns:a16="http://schemas.microsoft.com/office/drawing/2014/main" id="{FDEEA307-5170-5247-A081-16E8B142B17D}"/>
              </a:ext>
            </a:extLst>
          </p:cNvPr>
          <p:cNvGraphicFramePr>
            <a:graphicFrameLocks noChangeAspect="1"/>
          </p:cNvGraphicFramePr>
          <p:nvPr>
            <p:extLst>
              <p:ext uri="{D42A27DB-BD31-4B8C-83A1-F6EECF244321}">
                <p14:modId xmlns:p14="http://schemas.microsoft.com/office/powerpoint/2010/main" val="3412979271"/>
              </p:ext>
            </p:extLst>
          </p:nvPr>
        </p:nvGraphicFramePr>
        <p:xfrm>
          <a:off x="208703" y="4427205"/>
          <a:ext cx="8657133" cy="1565451"/>
        </p:xfrm>
        <a:graphic>
          <a:graphicData uri="http://schemas.openxmlformats.org/presentationml/2006/ole">
            <mc:AlternateContent xmlns:mc="http://schemas.openxmlformats.org/markup-compatibility/2006">
              <mc:Choice xmlns:v="urn:schemas-microsoft-com:vml" Requires="v">
                <p:oleObj spid="_x0000_s1090" name="Feuille de calcul" r:id="rId3" imgW="5829300" imgH="1054100" progId="Excel.Sheet.12">
                  <p:embed/>
                </p:oleObj>
              </mc:Choice>
              <mc:Fallback>
                <p:oleObj name="Feuille de calcul" r:id="rId3" imgW="5829300" imgH="1054100" progId="Excel.Sheet.12">
                  <p:embed/>
                  <p:pic>
                    <p:nvPicPr>
                      <p:cNvPr id="0" name=""/>
                      <p:cNvPicPr/>
                      <p:nvPr/>
                    </p:nvPicPr>
                    <p:blipFill>
                      <a:blip r:embed="rId4"/>
                      <a:stretch>
                        <a:fillRect/>
                      </a:stretch>
                    </p:blipFill>
                    <p:spPr>
                      <a:xfrm>
                        <a:off x="208703" y="4427205"/>
                        <a:ext cx="8657133" cy="1565451"/>
                      </a:xfrm>
                      <a:prstGeom prst="rect">
                        <a:avLst/>
                      </a:prstGeom>
                    </p:spPr>
                  </p:pic>
                </p:oleObj>
              </mc:Fallback>
            </mc:AlternateContent>
          </a:graphicData>
        </a:graphic>
      </p:graphicFrame>
    </p:spTree>
    <p:extLst>
      <p:ext uri="{BB962C8B-B14F-4D97-AF65-F5344CB8AC3E}">
        <p14:creationId xmlns:p14="http://schemas.microsoft.com/office/powerpoint/2010/main" val="34376645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a:extLst>
              <a:ext uri="{FF2B5EF4-FFF2-40B4-BE49-F238E27FC236}">
                <a16:creationId xmlns:a16="http://schemas.microsoft.com/office/drawing/2014/main" id="{A32DA172-70A8-3443-8B82-A93E6FBEB986}"/>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7</a:t>
            </a:fld>
            <a:endParaRPr kumimoji="0" lang="en-US"/>
          </a:p>
        </p:txBody>
      </p:sp>
      <p:sp>
        <p:nvSpPr>
          <p:cNvPr id="4" name="Titre 3">
            <a:extLst>
              <a:ext uri="{FF2B5EF4-FFF2-40B4-BE49-F238E27FC236}">
                <a16:creationId xmlns:a16="http://schemas.microsoft.com/office/drawing/2014/main" id="{50528F48-DF6D-3E4E-B4F8-1E90A8251EE9}"/>
              </a:ext>
            </a:extLst>
          </p:cNvPr>
          <p:cNvSpPr>
            <a:spLocks noGrp="1"/>
          </p:cNvSpPr>
          <p:nvPr>
            <p:ph type="title"/>
          </p:nvPr>
        </p:nvSpPr>
        <p:spPr>
          <a:xfrm>
            <a:off x="267290" y="-246659"/>
            <a:ext cx="8400460" cy="1219200"/>
          </a:xfrm>
        </p:spPr>
        <p:txBody>
          <a:bodyPr/>
          <a:lstStyle/>
          <a:p>
            <a:r>
              <a:rPr lang="fr-FR" dirty="0"/>
              <a:t>Les enchères à quatre</a:t>
            </a:r>
            <a:r>
              <a:rPr lang="fr-FR" sz="2400" dirty="0"/>
              <a:t>(Contrat de sacrifice)</a:t>
            </a:r>
            <a:endParaRPr lang="fr-FR" dirty="0"/>
          </a:p>
        </p:txBody>
      </p:sp>
      <p:sp>
        <p:nvSpPr>
          <p:cNvPr id="5" name="Rectangle 4">
            <a:extLst>
              <a:ext uri="{FF2B5EF4-FFF2-40B4-BE49-F238E27FC236}">
                <a16:creationId xmlns:a16="http://schemas.microsoft.com/office/drawing/2014/main" id="{FFFE70D2-082E-A84E-A375-7485B177EAB9}"/>
              </a:ext>
            </a:extLst>
          </p:cNvPr>
          <p:cNvSpPr/>
          <p:nvPr/>
        </p:nvSpPr>
        <p:spPr>
          <a:xfrm>
            <a:off x="7955703" y="90714"/>
            <a:ext cx="879868" cy="369332"/>
          </a:xfrm>
          <a:prstGeom prst="rect">
            <a:avLst/>
          </a:prstGeom>
        </p:spPr>
        <p:txBody>
          <a:bodyPr wrap="none">
            <a:spAutoFit/>
          </a:bodyPr>
          <a:lstStyle/>
          <a:p>
            <a:r>
              <a:rPr lang="fr-FR" b="1" dirty="0">
                <a:solidFill>
                  <a:schemeClr val="bg1"/>
                </a:solidFill>
                <a:sym typeface="Symbol"/>
              </a:rPr>
              <a:t></a:t>
            </a:r>
            <a:r>
              <a:rPr lang="fr-FR" b="1" dirty="0">
                <a:solidFill>
                  <a:srgbClr val="FF0000"/>
                </a:solidFill>
                <a:sym typeface="Symbol"/>
              </a:rPr>
              <a:t></a:t>
            </a:r>
            <a:r>
              <a:rPr lang="fr-FR" b="1" dirty="0">
                <a:solidFill>
                  <a:srgbClr val="000000"/>
                </a:solidFill>
                <a:sym typeface="Symbol"/>
              </a:rPr>
              <a:t></a:t>
            </a:r>
            <a:endParaRPr lang="fr-FR" dirty="0">
              <a:solidFill>
                <a:srgbClr val="000000"/>
              </a:solidFill>
            </a:endParaRPr>
          </a:p>
        </p:txBody>
      </p:sp>
      <p:sp>
        <p:nvSpPr>
          <p:cNvPr id="6" name="ZoneTexte 5">
            <a:extLst>
              <a:ext uri="{FF2B5EF4-FFF2-40B4-BE49-F238E27FC236}">
                <a16:creationId xmlns:a16="http://schemas.microsoft.com/office/drawing/2014/main" id="{530B5659-A0AE-5345-8F65-DC6665661F6D}"/>
              </a:ext>
            </a:extLst>
          </p:cNvPr>
          <p:cNvSpPr txBox="1"/>
          <p:nvPr/>
        </p:nvSpPr>
        <p:spPr>
          <a:xfrm>
            <a:off x="0" y="6304897"/>
            <a:ext cx="1864428" cy="461665"/>
          </a:xfrm>
          <a:prstGeom prst="rect">
            <a:avLst/>
          </a:prstGeom>
          <a:noFill/>
        </p:spPr>
        <p:txBody>
          <a:bodyPr wrap="none" rtlCol="0">
            <a:spAutoFit/>
          </a:bodyPr>
          <a:lstStyle/>
          <a:p>
            <a:r>
              <a:rPr lang="fr-FR" sz="2400" dirty="0">
                <a:solidFill>
                  <a:schemeClr val="tx2">
                    <a:lumMod val="75000"/>
                  </a:schemeClr>
                </a:solidFill>
                <a:latin typeface="Apple Chancery"/>
                <a:cs typeface="Apple Chancery"/>
              </a:rPr>
              <a:t>Bridge ENS</a:t>
            </a:r>
          </a:p>
        </p:txBody>
      </p:sp>
      <p:sp>
        <p:nvSpPr>
          <p:cNvPr id="7" name="Espace réservé du numéro de diapositive 1">
            <a:extLst>
              <a:ext uri="{FF2B5EF4-FFF2-40B4-BE49-F238E27FC236}">
                <a16:creationId xmlns:a16="http://schemas.microsoft.com/office/drawing/2014/main" id="{09F2A890-AA0E-2247-9CFC-F22924E3A7A6}"/>
              </a:ext>
            </a:extLst>
          </p:cNvPr>
          <p:cNvSpPr txBox="1">
            <a:spLocks/>
          </p:cNvSpPr>
          <p:nvPr/>
        </p:nvSpPr>
        <p:spPr>
          <a:xfrm>
            <a:off x="8410575" y="6181531"/>
            <a:ext cx="609600" cy="457200"/>
          </a:xfrm>
          <a:prstGeom prst="rect">
            <a:avLst/>
          </a:prstGeom>
          <a:noFill/>
        </p:spPr>
        <p:txBody>
          <a:bodyPr vert="horz" lIns="0" tIns="0" rIns="0" bIns="0" anchor="ctr" anchorCtr="0">
            <a:noAutofit/>
          </a:bodyPr>
          <a:lstStyle>
            <a:defPPr>
              <a:defRPr lang="en-US"/>
            </a:defPPr>
            <a:lvl1pPr marL="0" algn="ctr" defTabSz="914400" rtl="0" eaLnBrk="1" latinLnBrk="0" hangingPunct="1">
              <a:defRPr kumimoji="0" sz="1600" kern="1200" baseline="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2E57653-3E58-4892-A7ED-712530ACC680}" type="slidenum">
              <a:rPr lang="en-US" smtClean="0"/>
              <a:pPr/>
              <a:t>7</a:t>
            </a:fld>
            <a:endParaRPr lang="en-US"/>
          </a:p>
        </p:txBody>
      </p:sp>
      <p:sp>
        <p:nvSpPr>
          <p:cNvPr id="8" name="ZoneTexte 7">
            <a:extLst>
              <a:ext uri="{FF2B5EF4-FFF2-40B4-BE49-F238E27FC236}">
                <a16:creationId xmlns:a16="http://schemas.microsoft.com/office/drawing/2014/main" id="{F5528B22-5A06-9247-A792-70F815B1BD92}"/>
              </a:ext>
            </a:extLst>
          </p:cNvPr>
          <p:cNvSpPr txBox="1"/>
          <p:nvPr/>
        </p:nvSpPr>
        <p:spPr>
          <a:xfrm>
            <a:off x="3741384" y="6376090"/>
            <a:ext cx="1105880" cy="369332"/>
          </a:xfrm>
          <a:prstGeom prst="rect">
            <a:avLst/>
          </a:prstGeom>
          <a:noFill/>
        </p:spPr>
        <p:txBody>
          <a:bodyPr wrap="none" rtlCol="0">
            <a:spAutoFit/>
          </a:bodyPr>
          <a:lstStyle/>
          <a:p>
            <a:r>
              <a:rPr lang="fr-FR" dirty="0"/>
              <a:t>Séance 12</a:t>
            </a:r>
          </a:p>
        </p:txBody>
      </p:sp>
      <p:sp>
        <p:nvSpPr>
          <p:cNvPr id="9" name="ZoneTexte 8">
            <a:extLst>
              <a:ext uri="{FF2B5EF4-FFF2-40B4-BE49-F238E27FC236}">
                <a16:creationId xmlns:a16="http://schemas.microsoft.com/office/drawing/2014/main" id="{B7A7F87C-814B-A345-BD05-93A6D3DD1DA9}"/>
              </a:ext>
            </a:extLst>
          </p:cNvPr>
          <p:cNvSpPr txBox="1"/>
          <p:nvPr/>
        </p:nvSpPr>
        <p:spPr>
          <a:xfrm>
            <a:off x="267290" y="972541"/>
            <a:ext cx="8985517" cy="1754326"/>
          </a:xfrm>
          <a:prstGeom prst="rect">
            <a:avLst/>
          </a:prstGeom>
          <a:noFill/>
        </p:spPr>
        <p:txBody>
          <a:bodyPr wrap="square" rtlCol="0">
            <a:spAutoFit/>
          </a:bodyPr>
          <a:lstStyle/>
          <a:p>
            <a:r>
              <a:rPr lang="fr-FR" u="sng" dirty="0">
                <a:solidFill>
                  <a:srgbClr val="FFFF00"/>
                </a:solidFill>
              </a:rPr>
              <a:t>Attention :</a:t>
            </a:r>
          </a:p>
          <a:p>
            <a:r>
              <a:rPr lang="fr-FR" dirty="0">
                <a:solidFill>
                  <a:srgbClr val="FFFF00"/>
                </a:solidFill>
              </a:rPr>
              <a:t>	</a:t>
            </a:r>
            <a:r>
              <a:rPr lang="fr-FR" dirty="0"/>
              <a:t>Le sacrifice n’est rentable que si les adversaires gagnent le contrat qu’ils ont annoncé. Ce qui signifie qu’il ne saurait être automatique de surenchérir en pensant chuter dès que les adversaires déclarent une manche. Ce choix d’enchérir en sacrifice ou de laisser jouer est sans doute le domaine le plus délicat des enchères, celui où le </a:t>
            </a:r>
            <a:r>
              <a:rPr lang="fr-FR" dirty="0">
                <a:solidFill>
                  <a:srgbClr val="FFFF00"/>
                </a:solidFill>
              </a:rPr>
              <a:t>jugement</a:t>
            </a:r>
            <a:r>
              <a:rPr lang="fr-FR" dirty="0"/>
              <a:t> des joueurs doit s’exercer en permanence.</a:t>
            </a:r>
            <a:endParaRPr lang="fr-FR" i="1" dirty="0"/>
          </a:p>
        </p:txBody>
      </p:sp>
      <p:sp>
        <p:nvSpPr>
          <p:cNvPr id="10" name="ZoneTexte 9">
            <a:extLst>
              <a:ext uri="{FF2B5EF4-FFF2-40B4-BE49-F238E27FC236}">
                <a16:creationId xmlns:a16="http://schemas.microsoft.com/office/drawing/2014/main" id="{1CC15470-BE21-F047-BDC3-C3569EF7BA80}"/>
              </a:ext>
            </a:extLst>
          </p:cNvPr>
          <p:cNvSpPr txBox="1"/>
          <p:nvPr/>
        </p:nvSpPr>
        <p:spPr>
          <a:xfrm>
            <a:off x="105773" y="2870030"/>
            <a:ext cx="3781100" cy="369332"/>
          </a:xfrm>
          <a:prstGeom prst="rect">
            <a:avLst/>
          </a:prstGeom>
          <a:noFill/>
        </p:spPr>
        <p:txBody>
          <a:bodyPr wrap="none" rtlCol="0">
            <a:spAutoFit/>
          </a:bodyPr>
          <a:lstStyle/>
          <a:p>
            <a:r>
              <a:rPr lang="fr-FR" b="1" dirty="0">
                <a:solidFill>
                  <a:srgbClr val="FFFF00"/>
                </a:solidFill>
              </a:rPr>
              <a:t>Les sacrifices contre les chelems :</a:t>
            </a:r>
          </a:p>
        </p:txBody>
      </p:sp>
      <p:sp>
        <p:nvSpPr>
          <p:cNvPr id="12" name="ZoneTexte 11">
            <a:extLst>
              <a:ext uri="{FF2B5EF4-FFF2-40B4-BE49-F238E27FC236}">
                <a16:creationId xmlns:a16="http://schemas.microsoft.com/office/drawing/2014/main" id="{702CFE41-D22D-E446-A640-0BD405DFCB6B}"/>
              </a:ext>
            </a:extLst>
          </p:cNvPr>
          <p:cNvSpPr txBox="1"/>
          <p:nvPr/>
        </p:nvSpPr>
        <p:spPr>
          <a:xfrm>
            <a:off x="267289" y="3325734"/>
            <a:ext cx="8568281" cy="2031325"/>
          </a:xfrm>
          <a:prstGeom prst="rect">
            <a:avLst/>
          </a:prstGeom>
          <a:noFill/>
        </p:spPr>
        <p:txBody>
          <a:bodyPr wrap="square" rtlCol="0">
            <a:spAutoFit/>
          </a:bodyPr>
          <a:lstStyle/>
          <a:p>
            <a:r>
              <a:rPr lang="fr-FR" dirty="0"/>
              <a:t>Le principe du sacrifice, examiné précédemment dans le cadre de la déclaration d’une manche adverse, s’applique tout autant au niveau du chelem. Toutefois la situation est beaucoup plus rare, mais la marque permet de combattre jusqu’au palier de 7.</a:t>
            </a:r>
          </a:p>
          <a:p>
            <a:r>
              <a:rPr lang="fr-FR" dirty="0">
                <a:solidFill>
                  <a:srgbClr val="FFFF00"/>
                </a:solidFill>
              </a:rPr>
              <a:t>Exemple :</a:t>
            </a:r>
          </a:p>
          <a:p>
            <a:r>
              <a:rPr lang="fr-FR" dirty="0"/>
              <a:t>Vos</a:t>
            </a:r>
            <a:r>
              <a:rPr lang="fr-FR" dirty="0">
                <a:solidFill>
                  <a:srgbClr val="FFFF00"/>
                </a:solidFill>
              </a:rPr>
              <a:t> </a:t>
            </a:r>
            <a:r>
              <a:rPr lang="fr-FR" dirty="0"/>
              <a:t>adversaires, vulnérables, déclarent le contrat de 7</a:t>
            </a:r>
            <a:r>
              <a:rPr lang="en-GB" b="1" dirty="0">
                <a:solidFill>
                  <a:srgbClr val="FF0000"/>
                </a:solidFill>
                <a:latin typeface="Times New Roman" charset="0"/>
                <a:ea typeface="ÇlÇr ñæí©" charset="0"/>
                <a:sym typeface="Symbol" charset="0"/>
              </a:rPr>
              <a:t> </a:t>
            </a:r>
            <a:r>
              <a:rPr lang="en-GB" dirty="0">
                <a:latin typeface="Times New Roman" charset="0"/>
                <a:ea typeface="ÇlÇr ñæí©" charset="0"/>
                <a:sym typeface="Symbol" charset="0"/>
              </a:rPr>
              <a:t>et </a:t>
            </a:r>
            <a:r>
              <a:rPr lang="en-GB" dirty="0" err="1">
                <a:latin typeface="Times New Roman" charset="0"/>
                <a:ea typeface="ÇlÇr ñæí©" charset="0"/>
                <a:sym typeface="Symbol" charset="0"/>
              </a:rPr>
              <a:t>vous</a:t>
            </a:r>
            <a:r>
              <a:rPr lang="en-GB" dirty="0">
                <a:latin typeface="Times New Roman" charset="0"/>
                <a:ea typeface="ÇlÇr ñæí©" charset="0"/>
                <a:sym typeface="Symbol" charset="0"/>
              </a:rPr>
              <a:t> </a:t>
            </a:r>
            <a:r>
              <a:rPr lang="en-GB" dirty="0" err="1">
                <a:latin typeface="Times New Roman" charset="0"/>
                <a:ea typeface="ÇlÇr ñæí©" charset="0"/>
                <a:sym typeface="Symbol" charset="0"/>
              </a:rPr>
              <a:t>êtes</a:t>
            </a:r>
            <a:r>
              <a:rPr lang="en-GB" dirty="0">
                <a:latin typeface="Times New Roman" charset="0"/>
                <a:ea typeface="ÇlÇr ñæí©" charset="0"/>
                <a:sym typeface="Symbol" charset="0"/>
              </a:rPr>
              <a:t> non vulnerable.</a:t>
            </a:r>
            <a:endParaRPr lang="en-GB" b="1" dirty="0">
              <a:solidFill>
                <a:srgbClr val="FF0000"/>
              </a:solidFill>
              <a:latin typeface="Times New Roman" charset="0"/>
              <a:ea typeface="ÇlÇr ñæí©" charset="0"/>
              <a:sym typeface="Symbol" charset="0"/>
            </a:endParaRPr>
          </a:p>
          <a:p>
            <a:r>
              <a:rPr lang="en-GB" dirty="0">
                <a:latin typeface="Times New Roman" charset="0"/>
                <a:sym typeface="Symbol" charset="0"/>
              </a:rPr>
              <a:t>Si </a:t>
            </a:r>
            <a:r>
              <a:rPr lang="en-GB" dirty="0" err="1">
                <a:latin typeface="Times New Roman" charset="0"/>
                <a:sym typeface="Symbol" charset="0"/>
              </a:rPr>
              <a:t>vous</a:t>
            </a:r>
            <a:r>
              <a:rPr lang="en-GB" dirty="0">
                <a:latin typeface="Times New Roman" charset="0"/>
                <a:sym typeface="Symbol" charset="0"/>
              </a:rPr>
              <a:t> </a:t>
            </a:r>
            <a:r>
              <a:rPr lang="en-GB" dirty="0" err="1">
                <a:latin typeface="Times New Roman" charset="0"/>
                <a:sym typeface="Symbol" charset="0"/>
              </a:rPr>
              <a:t>jouez</a:t>
            </a:r>
            <a:r>
              <a:rPr lang="en-GB" dirty="0">
                <a:latin typeface="Times New Roman" charset="0"/>
                <a:sym typeface="Symbol" charset="0"/>
              </a:rPr>
              <a:t> le </a:t>
            </a:r>
            <a:r>
              <a:rPr lang="en-GB" dirty="0" err="1">
                <a:latin typeface="Times New Roman" charset="0"/>
                <a:sym typeface="Symbol" charset="0"/>
              </a:rPr>
              <a:t>contrat</a:t>
            </a:r>
            <a:r>
              <a:rPr lang="en-GB" dirty="0">
                <a:latin typeface="Times New Roman" charset="0"/>
                <a:sym typeface="Symbol" charset="0"/>
              </a:rPr>
              <a:t> de sacrifice de 7</a:t>
            </a:r>
            <a:r>
              <a:rPr lang="en-GB" b="1" dirty="0">
                <a:solidFill>
                  <a:srgbClr val="000000"/>
                </a:solidFill>
                <a:sym typeface="Symbol"/>
              </a:rPr>
              <a:t> </a:t>
            </a:r>
            <a:r>
              <a:rPr lang="en-GB" dirty="0" err="1">
                <a:sym typeface="Symbol"/>
              </a:rPr>
              <a:t>donnez</a:t>
            </a:r>
            <a:r>
              <a:rPr lang="en-GB" dirty="0">
                <a:sym typeface="Symbol"/>
              </a:rPr>
              <a:t> le </a:t>
            </a:r>
            <a:r>
              <a:rPr lang="en-GB" dirty="0" err="1">
                <a:sym typeface="Symbol"/>
              </a:rPr>
              <a:t>nombre</a:t>
            </a:r>
            <a:r>
              <a:rPr lang="en-GB" dirty="0">
                <a:sym typeface="Symbol"/>
              </a:rPr>
              <a:t> de levees de chute acceptable.</a:t>
            </a:r>
            <a:endParaRPr lang="fr-FR" dirty="0"/>
          </a:p>
        </p:txBody>
      </p:sp>
      <p:sp>
        <p:nvSpPr>
          <p:cNvPr id="14" name="ZoneTexte 13">
            <a:extLst>
              <a:ext uri="{FF2B5EF4-FFF2-40B4-BE49-F238E27FC236}">
                <a16:creationId xmlns:a16="http://schemas.microsoft.com/office/drawing/2014/main" id="{F51E41F5-96B7-AB42-9C4A-29DF593FB2F5}"/>
              </a:ext>
            </a:extLst>
          </p:cNvPr>
          <p:cNvSpPr txBox="1"/>
          <p:nvPr/>
        </p:nvSpPr>
        <p:spPr>
          <a:xfrm>
            <a:off x="3340427" y="5428298"/>
            <a:ext cx="1622560" cy="646331"/>
          </a:xfrm>
          <a:prstGeom prst="rect">
            <a:avLst/>
          </a:prstGeom>
          <a:noFill/>
        </p:spPr>
        <p:txBody>
          <a:bodyPr wrap="none" rtlCol="0">
            <a:spAutoFit/>
          </a:bodyPr>
          <a:lstStyle/>
          <a:p>
            <a:r>
              <a:rPr lang="fr-FR" dirty="0"/>
              <a:t>7</a:t>
            </a:r>
            <a:r>
              <a:rPr lang="en-GB" b="1" dirty="0">
                <a:solidFill>
                  <a:srgbClr val="FF0000"/>
                </a:solidFill>
                <a:latin typeface="Times New Roman" charset="0"/>
                <a:ea typeface="ÇlÇr ñæí©" charset="0"/>
                <a:sym typeface="Symbol" charset="0"/>
              </a:rPr>
              <a:t> = 2210</a:t>
            </a:r>
          </a:p>
          <a:p>
            <a:r>
              <a:rPr lang="en-GB" dirty="0">
                <a:latin typeface="Times New Roman" charset="0"/>
                <a:sym typeface="Symbol" charset="0"/>
              </a:rPr>
              <a:t>7</a:t>
            </a:r>
            <a:r>
              <a:rPr lang="en-GB" b="1" dirty="0">
                <a:solidFill>
                  <a:srgbClr val="000000"/>
                </a:solidFill>
                <a:sym typeface="Symbol"/>
              </a:rPr>
              <a:t>* </a:t>
            </a:r>
            <a:r>
              <a:rPr lang="en-GB" dirty="0">
                <a:sym typeface="Symbol"/>
              </a:rPr>
              <a:t>- 8 = 2000</a:t>
            </a:r>
            <a:endParaRPr lang="fr-FR" dirty="0"/>
          </a:p>
        </p:txBody>
      </p:sp>
    </p:spTree>
    <p:extLst>
      <p:ext uri="{BB962C8B-B14F-4D97-AF65-F5344CB8AC3E}">
        <p14:creationId xmlns:p14="http://schemas.microsoft.com/office/powerpoint/2010/main" val="32996142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a:extLst>
              <a:ext uri="{FF2B5EF4-FFF2-40B4-BE49-F238E27FC236}">
                <a16:creationId xmlns:a16="http://schemas.microsoft.com/office/drawing/2014/main" id="{A32DA172-70A8-3443-8B82-A93E6FBEB986}"/>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8</a:t>
            </a:fld>
            <a:endParaRPr kumimoji="0" lang="en-US"/>
          </a:p>
        </p:txBody>
      </p:sp>
      <p:sp>
        <p:nvSpPr>
          <p:cNvPr id="4" name="Titre 3">
            <a:extLst>
              <a:ext uri="{FF2B5EF4-FFF2-40B4-BE49-F238E27FC236}">
                <a16:creationId xmlns:a16="http://schemas.microsoft.com/office/drawing/2014/main" id="{50528F48-DF6D-3E4E-B4F8-1E90A8251EE9}"/>
              </a:ext>
            </a:extLst>
          </p:cNvPr>
          <p:cNvSpPr>
            <a:spLocks noGrp="1"/>
          </p:cNvSpPr>
          <p:nvPr>
            <p:ph type="title"/>
          </p:nvPr>
        </p:nvSpPr>
        <p:spPr>
          <a:xfrm>
            <a:off x="267290" y="-246659"/>
            <a:ext cx="8400460" cy="1219200"/>
          </a:xfrm>
        </p:spPr>
        <p:txBody>
          <a:bodyPr/>
          <a:lstStyle/>
          <a:p>
            <a:r>
              <a:rPr lang="fr-FR" dirty="0"/>
              <a:t>Les enchères à quatre</a:t>
            </a:r>
            <a:r>
              <a:rPr lang="fr-FR" sz="2400" dirty="0"/>
              <a:t>(Contrat de sacrifice)</a:t>
            </a:r>
            <a:endParaRPr lang="fr-FR" dirty="0"/>
          </a:p>
        </p:txBody>
      </p:sp>
      <p:sp>
        <p:nvSpPr>
          <p:cNvPr id="5" name="Rectangle 4">
            <a:extLst>
              <a:ext uri="{FF2B5EF4-FFF2-40B4-BE49-F238E27FC236}">
                <a16:creationId xmlns:a16="http://schemas.microsoft.com/office/drawing/2014/main" id="{FFFE70D2-082E-A84E-A375-7485B177EAB9}"/>
              </a:ext>
            </a:extLst>
          </p:cNvPr>
          <p:cNvSpPr/>
          <p:nvPr/>
        </p:nvSpPr>
        <p:spPr>
          <a:xfrm>
            <a:off x="7955703" y="90714"/>
            <a:ext cx="879868" cy="369332"/>
          </a:xfrm>
          <a:prstGeom prst="rect">
            <a:avLst/>
          </a:prstGeom>
        </p:spPr>
        <p:txBody>
          <a:bodyPr wrap="none">
            <a:spAutoFit/>
          </a:bodyPr>
          <a:lstStyle/>
          <a:p>
            <a:r>
              <a:rPr lang="fr-FR" b="1" dirty="0">
                <a:solidFill>
                  <a:schemeClr val="bg1"/>
                </a:solidFill>
                <a:sym typeface="Symbol"/>
              </a:rPr>
              <a:t></a:t>
            </a:r>
            <a:r>
              <a:rPr lang="fr-FR" b="1" dirty="0">
                <a:solidFill>
                  <a:srgbClr val="FF0000"/>
                </a:solidFill>
                <a:sym typeface="Symbol"/>
              </a:rPr>
              <a:t></a:t>
            </a:r>
            <a:r>
              <a:rPr lang="fr-FR" b="1" dirty="0">
                <a:solidFill>
                  <a:srgbClr val="000000"/>
                </a:solidFill>
                <a:sym typeface="Symbol"/>
              </a:rPr>
              <a:t></a:t>
            </a:r>
            <a:endParaRPr lang="fr-FR" dirty="0">
              <a:solidFill>
                <a:srgbClr val="000000"/>
              </a:solidFill>
            </a:endParaRPr>
          </a:p>
        </p:txBody>
      </p:sp>
      <p:sp>
        <p:nvSpPr>
          <p:cNvPr id="6" name="ZoneTexte 5">
            <a:extLst>
              <a:ext uri="{FF2B5EF4-FFF2-40B4-BE49-F238E27FC236}">
                <a16:creationId xmlns:a16="http://schemas.microsoft.com/office/drawing/2014/main" id="{530B5659-A0AE-5345-8F65-DC6665661F6D}"/>
              </a:ext>
            </a:extLst>
          </p:cNvPr>
          <p:cNvSpPr txBox="1"/>
          <p:nvPr/>
        </p:nvSpPr>
        <p:spPr>
          <a:xfrm>
            <a:off x="0" y="6304897"/>
            <a:ext cx="1864428" cy="461665"/>
          </a:xfrm>
          <a:prstGeom prst="rect">
            <a:avLst/>
          </a:prstGeom>
          <a:noFill/>
        </p:spPr>
        <p:txBody>
          <a:bodyPr wrap="none" rtlCol="0">
            <a:spAutoFit/>
          </a:bodyPr>
          <a:lstStyle/>
          <a:p>
            <a:r>
              <a:rPr lang="fr-FR" sz="2400" dirty="0">
                <a:solidFill>
                  <a:schemeClr val="tx2">
                    <a:lumMod val="75000"/>
                  </a:schemeClr>
                </a:solidFill>
                <a:latin typeface="Apple Chancery"/>
                <a:cs typeface="Apple Chancery"/>
              </a:rPr>
              <a:t>Bridge ENS</a:t>
            </a:r>
          </a:p>
        </p:txBody>
      </p:sp>
      <p:sp>
        <p:nvSpPr>
          <p:cNvPr id="7" name="Espace réservé du numéro de diapositive 1">
            <a:extLst>
              <a:ext uri="{FF2B5EF4-FFF2-40B4-BE49-F238E27FC236}">
                <a16:creationId xmlns:a16="http://schemas.microsoft.com/office/drawing/2014/main" id="{09F2A890-AA0E-2247-9CFC-F22924E3A7A6}"/>
              </a:ext>
            </a:extLst>
          </p:cNvPr>
          <p:cNvSpPr txBox="1">
            <a:spLocks/>
          </p:cNvSpPr>
          <p:nvPr/>
        </p:nvSpPr>
        <p:spPr>
          <a:xfrm>
            <a:off x="8410575" y="6181531"/>
            <a:ext cx="609600" cy="457200"/>
          </a:xfrm>
          <a:prstGeom prst="rect">
            <a:avLst/>
          </a:prstGeom>
          <a:noFill/>
        </p:spPr>
        <p:txBody>
          <a:bodyPr vert="horz" lIns="0" tIns="0" rIns="0" bIns="0" anchor="ctr" anchorCtr="0">
            <a:noAutofit/>
          </a:bodyPr>
          <a:lstStyle>
            <a:defPPr>
              <a:defRPr lang="en-US"/>
            </a:defPPr>
            <a:lvl1pPr marL="0" algn="ctr" defTabSz="914400" rtl="0" eaLnBrk="1" latinLnBrk="0" hangingPunct="1">
              <a:defRPr kumimoji="0" sz="1600" kern="1200" baseline="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2E57653-3E58-4892-A7ED-712530ACC680}" type="slidenum">
              <a:rPr lang="en-US" smtClean="0"/>
              <a:pPr/>
              <a:t>8</a:t>
            </a:fld>
            <a:endParaRPr lang="en-US"/>
          </a:p>
        </p:txBody>
      </p:sp>
      <p:sp>
        <p:nvSpPr>
          <p:cNvPr id="8" name="ZoneTexte 7">
            <a:extLst>
              <a:ext uri="{FF2B5EF4-FFF2-40B4-BE49-F238E27FC236}">
                <a16:creationId xmlns:a16="http://schemas.microsoft.com/office/drawing/2014/main" id="{F5528B22-5A06-9247-A792-70F815B1BD92}"/>
              </a:ext>
            </a:extLst>
          </p:cNvPr>
          <p:cNvSpPr txBox="1"/>
          <p:nvPr/>
        </p:nvSpPr>
        <p:spPr>
          <a:xfrm>
            <a:off x="3741384" y="6376090"/>
            <a:ext cx="1105880" cy="369332"/>
          </a:xfrm>
          <a:prstGeom prst="rect">
            <a:avLst/>
          </a:prstGeom>
          <a:noFill/>
        </p:spPr>
        <p:txBody>
          <a:bodyPr wrap="none" rtlCol="0">
            <a:spAutoFit/>
          </a:bodyPr>
          <a:lstStyle/>
          <a:p>
            <a:r>
              <a:rPr lang="fr-FR" dirty="0"/>
              <a:t>Séance 12</a:t>
            </a:r>
          </a:p>
        </p:txBody>
      </p:sp>
      <p:sp>
        <p:nvSpPr>
          <p:cNvPr id="9" name="ZoneTexte 8">
            <a:extLst>
              <a:ext uri="{FF2B5EF4-FFF2-40B4-BE49-F238E27FC236}">
                <a16:creationId xmlns:a16="http://schemas.microsoft.com/office/drawing/2014/main" id="{B7A7F87C-814B-A345-BD05-93A6D3DD1DA9}"/>
              </a:ext>
            </a:extLst>
          </p:cNvPr>
          <p:cNvSpPr txBox="1"/>
          <p:nvPr/>
        </p:nvSpPr>
        <p:spPr>
          <a:xfrm>
            <a:off x="267291" y="972541"/>
            <a:ext cx="8568280" cy="2308324"/>
          </a:xfrm>
          <a:prstGeom prst="rect">
            <a:avLst/>
          </a:prstGeom>
          <a:noFill/>
        </p:spPr>
        <p:txBody>
          <a:bodyPr wrap="square" rtlCol="0">
            <a:spAutoFit/>
          </a:bodyPr>
          <a:lstStyle/>
          <a:p>
            <a:r>
              <a:rPr lang="fr-FR" u="sng" dirty="0">
                <a:solidFill>
                  <a:srgbClr val="FFFF00"/>
                </a:solidFill>
              </a:rPr>
              <a:t>Le rapport d’un contrat contré et réalisé :</a:t>
            </a:r>
          </a:p>
          <a:p>
            <a:r>
              <a:rPr lang="fr-FR" dirty="0">
                <a:solidFill>
                  <a:srgbClr val="FFFF00"/>
                </a:solidFill>
              </a:rPr>
              <a:t>	</a:t>
            </a:r>
            <a:r>
              <a:rPr lang="fr-FR" dirty="0"/>
              <a:t>Contrer l’adversaire n’est pas une action dépourvue de risque. Si ce dernier gagne son contrat, il va bénéficier d’un important bonus :</a:t>
            </a:r>
          </a:p>
          <a:p>
            <a:r>
              <a:rPr lang="fr-FR" i="1" dirty="0"/>
              <a:t>	- Les points de levées sont multipliées par 2. Si le total obtenu atteint 100, il donne droit à la prime de manche.</a:t>
            </a:r>
          </a:p>
          <a:p>
            <a:r>
              <a:rPr lang="fr-FR" i="1" dirty="0"/>
              <a:t>	- Une prime supplémentaire de bien jouée lui est accordée</a:t>
            </a:r>
          </a:p>
          <a:p>
            <a:r>
              <a:rPr lang="fr-FR" i="1" dirty="0"/>
              <a:t>	- Toute levée supplémentaire lui rapporte 100 points non vulnérable, et 200 points vulnérables.</a:t>
            </a:r>
          </a:p>
        </p:txBody>
      </p:sp>
      <p:sp>
        <p:nvSpPr>
          <p:cNvPr id="2" name="ZoneTexte 1">
            <a:extLst>
              <a:ext uri="{FF2B5EF4-FFF2-40B4-BE49-F238E27FC236}">
                <a16:creationId xmlns:a16="http://schemas.microsoft.com/office/drawing/2014/main" id="{2E5BCCB7-CD90-7043-AE47-5BFC3EAEBAD7}"/>
              </a:ext>
            </a:extLst>
          </p:cNvPr>
          <p:cNvSpPr txBox="1"/>
          <p:nvPr/>
        </p:nvSpPr>
        <p:spPr>
          <a:xfrm>
            <a:off x="492369" y="3613638"/>
            <a:ext cx="1245341" cy="369332"/>
          </a:xfrm>
          <a:prstGeom prst="rect">
            <a:avLst/>
          </a:prstGeom>
          <a:noFill/>
        </p:spPr>
        <p:txBody>
          <a:bodyPr wrap="none" rtlCol="0">
            <a:spAutoFit/>
          </a:bodyPr>
          <a:lstStyle/>
          <a:p>
            <a:r>
              <a:rPr lang="fr-FR" dirty="0">
                <a:solidFill>
                  <a:srgbClr val="FFFF00"/>
                </a:solidFill>
              </a:rPr>
              <a:t>Exemples :</a:t>
            </a:r>
          </a:p>
        </p:txBody>
      </p:sp>
      <p:sp>
        <p:nvSpPr>
          <p:cNvPr id="11" name="ZoneTexte 10">
            <a:extLst>
              <a:ext uri="{FF2B5EF4-FFF2-40B4-BE49-F238E27FC236}">
                <a16:creationId xmlns:a16="http://schemas.microsoft.com/office/drawing/2014/main" id="{90C65424-A510-7547-96F3-8E9E6629A80D}"/>
              </a:ext>
            </a:extLst>
          </p:cNvPr>
          <p:cNvSpPr txBox="1"/>
          <p:nvPr/>
        </p:nvSpPr>
        <p:spPr>
          <a:xfrm>
            <a:off x="91833" y="4038400"/>
            <a:ext cx="9125383" cy="1477328"/>
          </a:xfrm>
          <a:prstGeom prst="rect">
            <a:avLst/>
          </a:prstGeom>
          <a:noFill/>
        </p:spPr>
        <p:txBody>
          <a:bodyPr wrap="none" rtlCol="0">
            <a:spAutoFit/>
          </a:bodyPr>
          <a:lstStyle/>
          <a:p>
            <a:r>
              <a:rPr lang="fr-FR" dirty="0"/>
              <a:t>Le contrat est de </a:t>
            </a:r>
            <a:r>
              <a:rPr lang="fr-FR" b="1" dirty="0">
                <a:sym typeface="Symbol"/>
              </a:rPr>
              <a:t>2</a:t>
            </a:r>
            <a:r>
              <a:rPr lang="en-GB" b="1" dirty="0">
                <a:solidFill>
                  <a:srgbClr val="FF0000"/>
                </a:solidFill>
                <a:latin typeface="Times New Roman" charset="0"/>
                <a:ea typeface="ÇlÇr ñæí©" charset="0"/>
                <a:sym typeface="Symbol" charset="0"/>
              </a:rPr>
              <a:t> </a:t>
            </a:r>
            <a:r>
              <a:rPr lang="fr-FR" dirty="0"/>
              <a:t>contré. Donnez la marque pour les cas suivants :</a:t>
            </a:r>
          </a:p>
          <a:p>
            <a:r>
              <a:rPr lang="fr-FR" dirty="0"/>
              <a:t>	- Contrat gagné Vulnérable puis Non Vulnérable</a:t>
            </a:r>
          </a:p>
          <a:p>
            <a:r>
              <a:rPr lang="fr-FR" dirty="0"/>
              <a:t>	- Contrat gagné avec une levée supplémentaire, Vulnérable puis Non Vulnérable</a:t>
            </a:r>
          </a:p>
          <a:p>
            <a:r>
              <a:rPr lang="fr-FR" dirty="0"/>
              <a:t>	- Contrat gagné avec deux levée supplémentaires, Vulnérable puis Non Vulnérable</a:t>
            </a:r>
          </a:p>
          <a:p>
            <a:endParaRPr lang="fr-FR" dirty="0"/>
          </a:p>
        </p:txBody>
      </p:sp>
      <p:sp>
        <p:nvSpPr>
          <p:cNvPr id="13" name="ZoneTexte 12">
            <a:extLst>
              <a:ext uri="{FF2B5EF4-FFF2-40B4-BE49-F238E27FC236}">
                <a16:creationId xmlns:a16="http://schemas.microsoft.com/office/drawing/2014/main" id="{9B63D7CE-03D6-AB44-8E6B-E1966E9248CA}"/>
              </a:ext>
            </a:extLst>
          </p:cNvPr>
          <p:cNvSpPr txBox="1"/>
          <p:nvPr/>
        </p:nvSpPr>
        <p:spPr>
          <a:xfrm>
            <a:off x="1100035" y="5535200"/>
            <a:ext cx="7735536" cy="646331"/>
          </a:xfrm>
          <a:prstGeom prst="rect">
            <a:avLst/>
          </a:prstGeom>
          <a:noFill/>
        </p:spPr>
        <p:txBody>
          <a:bodyPr wrap="square" rtlCol="0">
            <a:spAutoFit/>
          </a:bodyPr>
          <a:lstStyle/>
          <a:p>
            <a:pPr algn="ctr"/>
            <a:r>
              <a:rPr lang="fr-FR" b="1" dirty="0">
                <a:solidFill>
                  <a:srgbClr val="FFFF00"/>
                </a:solidFill>
              </a:rPr>
              <a:t>Contrer une partielle qui gagne, revient souvent à offrir une manche aux adversaires qu’ils n’avaient pas les moyens de déclarer</a:t>
            </a:r>
          </a:p>
        </p:txBody>
      </p:sp>
    </p:spTree>
    <p:extLst>
      <p:ext uri="{BB962C8B-B14F-4D97-AF65-F5344CB8AC3E}">
        <p14:creationId xmlns:p14="http://schemas.microsoft.com/office/powerpoint/2010/main" val="30701008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a:extLst>
              <a:ext uri="{FF2B5EF4-FFF2-40B4-BE49-F238E27FC236}">
                <a16:creationId xmlns:a16="http://schemas.microsoft.com/office/drawing/2014/main" id="{A32DA172-70A8-3443-8B82-A93E6FBEB986}"/>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9</a:t>
            </a:fld>
            <a:endParaRPr kumimoji="0" lang="en-US"/>
          </a:p>
        </p:txBody>
      </p:sp>
      <p:sp>
        <p:nvSpPr>
          <p:cNvPr id="4" name="Titre 3">
            <a:extLst>
              <a:ext uri="{FF2B5EF4-FFF2-40B4-BE49-F238E27FC236}">
                <a16:creationId xmlns:a16="http://schemas.microsoft.com/office/drawing/2014/main" id="{50528F48-DF6D-3E4E-B4F8-1E90A8251EE9}"/>
              </a:ext>
            </a:extLst>
          </p:cNvPr>
          <p:cNvSpPr>
            <a:spLocks noGrp="1"/>
          </p:cNvSpPr>
          <p:nvPr>
            <p:ph type="title"/>
          </p:nvPr>
        </p:nvSpPr>
        <p:spPr>
          <a:xfrm>
            <a:off x="267290" y="-246659"/>
            <a:ext cx="8229600" cy="1219200"/>
          </a:xfrm>
        </p:spPr>
        <p:txBody>
          <a:bodyPr/>
          <a:lstStyle/>
          <a:p>
            <a:r>
              <a:rPr lang="fr-FR" dirty="0"/>
              <a:t>Les bases d’une intervention</a:t>
            </a:r>
          </a:p>
        </p:txBody>
      </p:sp>
      <p:sp>
        <p:nvSpPr>
          <p:cNvPr id="5" name="Rectangle 4">
            <a:extLst>
              <a:ext uri="{FF2B5EF4-FFF2-40B4-BE49-F238E27FC236}">
                <a16:creationId xmlns:a16="http://schemas.microsoft.com/office/drawing/2014/main" id="{FFFE70D2-082E-A84E-A375-7485B177EAB9}"/>
              </a:ext>
            </a:extLst>
          </p:cNvPr>
          <p:cNvSpPr/>
          <p:nvPr/>
        </p:nvSpPr>
        <p:spPr>
          <a:xfrm>
            <a:off x="7955703" y="90714"/>
            <a:ext cx="879868" cy="369332"/>
          </a:xfrm>
          <a:prstGeom prst="rect">
            <a:avLst/>
          </a:prstGeom>
        </p:spPr>
        <p:txBody>
          <a:bodyPr wrap="none">
            <a:spAutoFit/>
          </a:bodyPr>
          <a:lstStyle/>
          <a:p>
            <a:r>
              <a:rPr lang="fr-FR" b="1" dirty="0">
                <a:solidFill>
                  <a:schemeClr val="bg1"/>
                </a:solidFill>
                <a:sym typeface="Symbol"/>
              </a:rPr>
              <a:t></a:t>
            </a:r>
            <a:r>
              <a:rPr lang="fr-FR" b="1" dirty="0">
                <a:solidFill>
                  <a:srgbClr val="FF0000"/>
                </a:solidFill>
                <a:sym typeface="Symbol"/>
              </a:rPr>
              <a:t></a:t>
            </a:r>
            <a:r>
              <a:rPr lang="fr-FR" b="1" dirty="0">
                <a:solidFill>
                  <a:srgbClr val="000000"/>
                </a:solidFill>
                <a:sym typeface="Symbol"/>
              </a:rPr>
              <a:t></a:t>
            </a:r>
            <a:endParaRPr lang="fr-FR" dirty="0">
              <a:solidFill>
                <a:srgbClr val="000000"/>
              </a:solidFill>
            </a:endParaRPr>
          </a:p>
        </p:txBody>
      </p:sp>
      <p:sp>
        <p:nvSpPr>
          <p:cNvPr id="6" name="ZoneTexte 5">
            <a:extLst>
              <a:ext uri="{FF2B5EF4-FFF2-40B4-BE49-F238E27FC236}">
                <a16:creationId xmlns:a16="http://schemas.microsoft.com/office/drawing/2014/main" id="{530B5659-A0AE-5345-8F65-DC6665661F6D}"/>
              </a:ext>
            </a:extLst>
          </p:cNvPr>
          <p:cNvSpPr txBox="1"/>
          <p:nvPr/>
        </p:nvSpPr>
        <p:spPr>
          <a:xfrm>
            <a:off x="0" y="6304897"/>
            <a:ext cx="1864428" cy="461665"/>
          </a:xfrm>
          <a:prstGeom prst="rect">
            <a:avLst/>
          </a:prstGeom>
          <a:noFill/>
        </p:spPr>
        <p:txBody>
          <a:bodyPr wrap="none" rtlCol="0">
            <a:spAutoFit/>
          </a:bodyPr>
          <a:lstStyle/>
          <a:p>
            <a:r>
              <a:rPr lang="fr-FR" sz="2400" dirty="0">
                <a:solidFill>
                  <a:schemeClr val="tx2">
                    <a:lumMod val="75000"/>
                  </a:schemeClr>
                </a:solidFill>
                <a:latin typeface="Apple Chancery"/>
                <a:cs typeface="Apple Chancery"/>
              </a:rPr>
              <a:t>Bridge ENS</a:t>
            </a:r>
          </a:p>
        </p:txBody>
      </p:sp>
      <p:sp>
        <p:nvSpPr>
          <p:cNvPr id="7" name="Espace réservé du numéro de diapositive 1">
            <a:extLst>
              <a:ext uri="{FF2B5EF4-FFF2-40B4-BE49-F238E27FC236}">
                <a16:creationId xmlns:a16="http://schemas.microsoft.com/office/drawing/2014/main" id="{09F2A890-AA0E-2247-9CFC-F22924E3A7A6}"/>
              </a:ext>
            </a:extLst>
          </p:cNvPr>
          <p:cNvSpPr txBox="1">
            <a:spLocks/>
          </p:cNvSpPr>
          <p:nvPr/>
        </p:nvSpPr>
        <p:spPr>
          <a:xfrm>
            <a:off x="8410575" y="6181531"/>
            <a:ext cx="609600" cy="457200"/>
          </a:xfrm>
          <a:prstGeom prst="rect">
            <a:avLst/>
          </a:prstGeom>
          <a:noFill/>
        </p:spPr>
        <p:txBody>
          <a:bodyPr vert="horz" lIns="0" tIns="0" rIns="0" bIns="0" anchor="ctr" anchorCtr="0">
            <a:noAutofit/>
          </a:bodyPr>
          <a:lstStyle>
            <a:defPPr>
              <a:defRPr lang="en-US"/>
            </a:defPPr>
            <a:lvl1pPr marL="0" algn="ctr" defTabSz="914400" rtl="0" eaLnBrk="1" latinLnBrk="0" hangingPunct="1">
              <a:defRPr kumimoji="0" sz="1600" kern="1200" baseline="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2E57653-3E58-4892-A7ED-712530ACC680}" type="slidenum">
              <a:rPr lang="en-US" smtClean="0"/>
              <a:pPr/>
              <a:t>9</a:t>
            </a:fld>
            <a:endParaRPr lang="en-US"/>
          </a:p>
        </p:txBody>
      </p:sp>
      <p:sp>
        <p:nvSpPr>
          <p:cNvPr id="8" name="ZoneTexte 7">
            <a:extLst>
              <a:ext uri="{FF2B5EF4-FFF2-40B4-BE49-F238E27FC236}">
                <a16:creationId xmlns:a16="http://schemas.microsoft.com/office/drawing/2014/main" id="{F5528B22-5A06-9247-A792-70F815B1BD92}"/>
              </a:ext>
            </a:extLst>
          </p:cNvPr>
          <p:cNvSpPr txBox="1"/>
          <p:nvPr/>
        </p:nvSpPr>
        <p:spPr>
          <a:xfrm>
            <a:off x="3741384" y="6376090"/>
            <a:ext cx="1105880" cy="369332"/>
          </a:xfrm>
          <a:prstGeom prst="rect">
            <a:avLst/>
          </a:prstGeom>
          <a:noFill/>
        </p:spPr>
        <p:txBody>
          <a:bodyPr wrap="none" rtlCol="0">
            <a:spAutoFit/>
          </a:bodyPr>
          <a:lstStyle/>
          <a:p>
            <a:r>
              <a:rPr lang="fr-FR" dirty="0"/>
              <a:t>Séance 12</a:t>
            </a:r>
          </a:p>
        </p:txBody>
      </p:sp>
      <p:sp>
        <p:nvSpPr>
          <p:cNvPr id="9" name="ZoneTexte 8">
            <a:extLst>
              <a:ext uri="{FF2B5EF4-FFF2-40B4-BE49-F238E27FC236}">
                <a16:creationId xmlns:a16="http://schemas.microsoft.com/office/drawing/2014/main" id="{B7A7F87C-814B-A345-BD05-93A6D3DD1DA9}"/>
              </a:ext>
            </a:extLst>
          </p:cNvPr>
          <p:cNvSpPr txBox="1"/>
          <p:nvPr/>
        </p:nvSpPr>
        <p:spPr>
          <a:xfrm>
            <a:off x="99216" y="1067988"/>
            <a:ext cx="8985517" cy="2862322"/>
          </a:xfrm>
          <a:prstGeom prst="rect">
            <a:avLst/>
          </a:prstGeom>
          <a:noFill/>
        </p:spPr>
        <p:txBody>
          <a:bodyPr wrap="square" rtlCol="0">
            <a:spAutoFit/>
          </a:bodyPr>
          <a:lstStyle/>
          <a:p>
            <a:r>
              <a:rPr lang="fr-FR" u="sng" dirty="0">
                <a:solidFill>
                  <a:srgbClr val="FFFF00"/>
                </a:solidFill>
              </a:rPr>
              <a:t>Introduction :</a:t>
            </a:r>
          </a:p>
          <a:p>
            <a:r>
              <a:rPr lang="fr-FR" dirty="0">
                <a:solidFill>
                  <a:srgbClr val="FFFF00"/>
                </a:solidFill>
              </a:rPr>
              <a:t>	</a:t>
            </a:r>
            <a:r>
              <a:rPr lang="fr-FR" dirty="0"/>
              <a:t>Les principales raisons pour une intervention sont les suivantes :</a:t>
            </a:r>
          </a:p>
          <a:p>
            <a:r>
              <a:rPr lang="fr-FR" dirty="0"/>
              <a:t>	- Déclarer un contrat gagnant.</a:t>
            </a:r>
          </a:p>
          <a:p>
            <a:r>
              <a:rPr lang="fr-FR" dirty="0"/>
              <a:t>	- Préparer un contrat de sacrifice.</a:t>
            </a:r>
          </a:p>
          <a:p>
            <a:r>
              <a:rPr lang="fr-FR" dirty="0"/>
              <a:t>	- Indiquer une bonne entame.</a:t>
            </a:r>
          </a:p>
          <a:p>
            <a:r>
              <a:rPr lang="fr-FR" dirty="0"/>
              <a:t>	- Gêner les adversaires.</a:t>
            </a:r>
          </a:p>
          <a:p>
            <a:r>
              <a:rPr lang="fr-FR" dirty="0"/>
              <a:t> 	Toutefois, il existe des inconvénients qui sont principalement au nombre de deux :</a:t>
            </a:r>
          </a:p>
          <a:p>
            <a:r>
              <a:rPr lang="fr-FR" dirty="0"/>
              <a:t>	- Risque de pénalité.</a:t>
            </a:r>
          </a:p>
          <a:p>
            <a:r>
              <a:rPr lang="fr-FR" dirty="0"/>
              <a:t>	- Aider le déclarant dans la conduite de son contrat.</a:t>
            </a:r>
          </a:p>
        </p:txBody>
      </p:sp>
      <p:sp>
        <p:nvSpPr>
          <p:cNvPr id="14" name="ZoneTexte 13">
            <a:extLst>
              <a:ext uri="{FF2B5EF4-FFF2-40B4-BE49-F238E27FC236}">
                <a16:creationId xmlns:a16="http://schemas.microsoft.com/office/drawing/2014/main" id="{F321ED6D-B8E5-764B-A1C7-E6259101BB6A}"/>
              </a:ext>
            </a:extLst>
          </p:cNvPr>
          <p:cNvSpPr txBox="1"/>
          <p:nvPr/>
        </p:nvSpPr>
        <p:spPr>
          <a:xfrm>
            <a:off x="158483" y="4163624"/>
            <a:ext cx="8985517" cy="2031325"/>
          </a:xfrm>
          <a:prstGeom prst="rect">
            <a:avLst/>
          </a:prstGeom>
          <a:noFill/>
        </p:spPr>
        <p:txBody>
          <a:bodyPr wrap="square" rtlCol="0">
            <a:spAutoFit/>
          </a:bodyPr>
          <a:lstStyle/>
          <a:p>
            <a:r>
              <a:rPr lang="fr-FR" u="sng" dirty="0">
                <a:solidFill>
                  <a:srgbClr val="FFFF00"/>
                </a:solidFill>
              </a:rPr>
              <a:t>Comment intervenir :</a:t>
            </a:r>
          </a:p>
          <a:p>
            <a:r>
              <a:rPr lang="fr-FR" dirty="0">
                <a:solidFill>
                  <a:srgbClr val="FFFF00"/>
                </a:solidFill>
              </a:rPr>
              <a:t>	</a:t>
            </a:r>
            <a:r>
              <a:rPr lang="fr-FR" dirty="0"/>
              <a:t>Les principales interventions sont les suivantes :</a:t>
            </a:r>
          </a:p>
          <a:p>
            <a:r>
              <a:rPr lang="fr-FR" dirty="0"/>
              <a:t>	- Intervention par une couleur.</a:t>
            </a:r>
          </a:p>
          <a:p>
            <a:r>
              <a:rPr lang="fr-FR" dirty="0"/>
              <a:t>	- Intervention à Sans Atout.</a:t>
            </a:r>
          </a:p>
          <a:p>
            <a:r>
              <a:rPr lang="fr-FR" dirty="0"/>
              <a:t>	- Intervention par une enchère de bicolore.</a:t>
            </a:r>
          </a:p>
          <a:p>
            <a:r>
              <a:rPr lang="fr-FR" dirty="0"/>
              <a:t>	- Intervention par contre.</a:t>
            </a:r>
          </a:p>
          <a:p>
            <a:endParaRPr lang="fr-FR" dirty="0"/>
          </a:p>
        </p:txBody>
      </p:sp>
    </p:spTree>
    <p:extLst>
      <p:ext uri="{BB962C8B-B14F-4D97-AF65-F5344CB8AC3E}">
        <p14:creationId xmlns:p14="http://schemas.microsoft.com/office/powerpoint/2010/main" val="32773028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ier">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er">
      <a:majorFont>
        <a:latin typeface="Constantia"/>
        <a:ea typeface=""/>
        <a:cs typeface=""/>
        <a:font script="Jpan" typeface="ヒラギノ角ゴ Pro W3"/>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ヒラギノ角ゴ Pro W3"/>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Papier.thmx</Template>
  <TotalTime>19694</TotalTime>
  <Words>1632</Words>
  <Application>Microsoft Macintosh PowerPoint</Application>
  <PresentationFormat>Affichage à l'écran (4:3)</PresentationFormat>
  <Paragraphs>614</Paragraphs>
  <Slides>20</Slides>
  <Notes>0</Notes>
  <HiddenSlides>0</HiddenSlides>
  <MMClips>0</MMClips>
  <ScaleCrop>false</ScaleCrop>
  <HeadingPairs>
    <vt:vector size="8" baseType="variant">
      <vt:variant>
        <vt:lpstr>Polices utilisées</vt:lpstr>
      </vt:variant>
      <vt:variant>
        <vt:i4>10</vt:i4>
      </vt:variant>
      <vt:variant>
        <vt:lpstr>Thème</vt:lpstr>
      </vt:variant>
      <vt:variant>
        <vt:i4>1</vt:i4>
      </vt:variant>
      <vt:variant>
        <vt:lpstr>Serveurs OLE incorporés</vt:lpstr>
      </vt:variant>
      <vt:variant>
        <vt:i4>1</vt:i4>
      </vt:variant>
      <vt:variant>
        <vt:lpstr>Titres des diapositives</vt:lpstr>
      </vt:variant>
      <vt:variant>
        <vt:i4>20</vt:i4>
      </vt:variant>
    </vt:vector>
  </HeadingPairs>
  <TitlesOfParts>
    <vt:vector size="32" baseType="lpstr">
      <vt:lpstr>ＭＳ Ｐゴシック</vt:lpstr>
      <vt:lpstr>Apple Chancery</vt:lpstr>
      <vt:lpstr>Arial</vt:lpstr>
      <vt:lpstr>Calibri</vt:lpstr>
      <vt:lpstr>Cambria</vt:lpstr>
      <vt:lpstr>ÇlÇr ñæí©</vt:lpstr>
      <vt:lpstr>Constantia</vt:lpstr>
      <vt:lpstr>Symbol</vt:lpstr>
      <vt:lpstr>Times New Roman</vt:lpstr>
      <vt:lpstr>Wingdings 2</vt:lpstr>
      <vt:lpstr>Papier</vt:lpstr>
      <vt:lpstr>Feuille de calcul</vt:lpstr>
      <vt:lpstr>Initiation aux différentes interventions après une ouverture au Palier de 1</vt:lpstr>
      <vt:lpstr>Les enchères à quatre</vt:lpstr>
      <vt:lpstr>Les enchères à quatre</vt:lpstr>
      <vt:lpstr>Les enchères à quatre</vt:lpstr>
      <vt:lpstr>Les enchères à quatre</vt:lpstr>
      <vt:lpstr>Les enchères à quatre(sacrifice contre les manches)</vt:lpstr>
      <vt:lpstr>Les enchères à quatre(Contrat de sacrifice)</vt:lpstr>
      <vt:lpstr>Les enchères à quatre(Contrat de sacrifice)</vt:lpstr>
      <vt:lpstr>Les bases d’une intervention</vt:lpstr>
      <vt:lpstr>Les Interventions par une couleur</vt:lpstr>
      <vt:lpstr>Les Interventions par une couleur</vt:lpstr>
      <vt:lpstr>Présentation PowerPoint</vt:lpstr>
      <vt:lpstr>Les Interventions par Sans Atout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ENS de Cachan</Company>
  <LinksUpToDate>false</LinksUpToDate>
  <SharedDoc>false</SharedDoc>
  <HyperlinksChanged>false</HyperlinksChanged>
  <AppVersion>16.0015</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Jean Luc NEAU</dc:creator>
  <cp:lastModifiedBy>jean luc neau</cp:lastModifiedBy>
  <cp:revision>603</cp:revision>
  <cp:lastPrinted>2018-04-12T10:00:19Z</cp:lastPrinted>
  <dcterms:created xsi:type="dcterms:W3CDTF">2014-03-10T09:34:54Z</dcterms:created>
  <dcterms:modified xsi:type="dcterms:W3CDTF">2018-08-09T10:48:59Z</dcterms:modified>
</cp:coreProperties>
</file>