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2" r:id="rId4"/>
    <p:sldId id="283" r:id="rId5"/>
    <p:sldId id="260" r:id="rId6"/>
    <p:sldId id="284" r:id="rId7"/>
    <p:sldId id="259" r:id="rId8"/>
    <p:sldId id="287" r:id="rId9"/>
    <p:sldId id="262" r:id="rId10"/>
    <p:sldId id="261" r:id="rId11"/>
    <p:sldId id="275" r:id="rId12"/>
    <p:sldId id="276" r:id="rId13"/>
    <p:sldId id="277" r:id="rId14"/>
    <p:sldId id="288" r:id="rId15"/>
    <p:sldId id="280" r:id="rId16"/>
    <p:sldId id="286" r:id="rId17"/>
    <p:sldId id="285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29"/>
    <p:restoredTop sz="94700"/>
  </p:normalViewPr>
  <p:slideViewPr>
    <p:cSldViewPr snapToGrid="0" snapToObjects="1">
      <p:cViewPr varScale="1">
        <p:scale>
          <a:sx n="118" d="100"/>
          <a:sy n="118" d="100"/>
        </p:scale>
        <p:origin x="7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1" name="Titre 2"/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Jeu de la carte(partie 1)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25" name="ZoneTexte 24"/>
          <p:cNvSpPr txBox="1"/>
          <p:nvPr/>
        </p:nvSpPr>
        <p:spPr>
          <a:xfrm>
            <a:off x="709049" y="1288549"/>
            <a:ext cx="84539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deuxième phase de ce jeu :</a:t>
            </a:r>
          </a:p>
          <a:p>
            <a:r>
              <a:rPr lang="fr-FR" dirty="0"/>
              <a:t>	Elle consiste à réussir le contrat demandé (ou dans certains cas assurer une</a:t>
            </a:r>
          </a:p>
          <a:p>
            <a:r>
              <a:rPr lang="fr-FR" dirty="0"/>
              <a:t>chute qui coûte moins cher que le contrat adverse).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57432" y="2237921"/>
            <a:ext cx="86238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Pour ce jeu de la carte nous allons voir dans cette séance les principes du jeu </a:t>
            </a:r>
          </a:p>
          <a:p>
            <a:r>
              <a:rPr lang="fr-FR" dirty="0"/>
              <a:t>à sans atout avec les différentes techniques et surtout la stratégie à entreprendre.</a:t>
            </a:r>
          </a:p>
          <a:p>
            <a:r>
              <a:rPr lang="fr-FR" dirty="0"/>
              <a:t>	Ensuite nous nous placerons du côté de la défense pour donner quelques </a:t>
            </a:r>
          </a:p>
          <a:p>
            <a:r>
              <a:rPr lang="fr-FR" dirty="0"/>
              <a:t>Éléments de stratégie et de techniques du jeu de la carte.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709049" y="3653582"/>
            <a:ext cx="7977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Stratégie à Sans Atout :</a:t>
            </a:r>
          </a:p>
          <a:p>
            <a:r>
              <a:rPr lang="fr-FR" dirty="0"/>
              <a:t>Affranchir ses propres couleurs longues. C’est une course de vitesse entre le déclarant et la défense. Pour cela nous allons voir plusieurs techniques nous</a:t>
            </a:r>
          </a:p>
          <a:p>
            <a:r>
              <a:rPr lang="fr-FR" dirty="0"/>
              <a:t>permettant de réaliser le nombre de levées du contrat.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7540E02-B4C5-6143-9538-8BB0F1C2E545}"/>
              </a:ext>
            </a:extLst>
          </p:cNvPr>
          <p:cNvSpPr txBox="1"/>
          <p:nvPr/>
        </p:nvSpPr>
        <p:spPr>
          <a:xfrm>
            <a:off x="709049" y="4958100"/>
            <a:ext cx="79777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Notion de plan de jeu :</a:t>
            </a:r>
          </a:p>
          <a:p>
            <a:r>
              <a:rPr lang="fr-FR" dirty="0"/>
              <a:t>Suite à l’entame , comptabiliser son nombre de levées</a:t>
            </a:r>
          </a:p>
          <a:p>
            <a:r>
              <a:rPr lang="fr-FR" dirty="0"/>
              <a:t>	- Regarder quelles sont les couleurs susceptibles de compléter notre nombre de levées .</a:t>
            </a:r>
          </a:p>
          <a:p>
            <a:r>
              <a:rPr lang="fr-FR" dirty="0"/>
              <a:t>	- dans quel ordre dois je jouer mes cartes</a:t>
            </a:r>
          </a:p>
        </p:txBody>
      </p:sp>
    </p:spTree>
    <p:extLst>
      <p:ext uri="{BB962C8B-B14F-4D97-AF65-F5344CB8AC3E}">
        <p14:creationId xmlns:p14="http://schemas.microsoft.com/office/powerpoint/2010/main" val="136553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50140" y="988893"/>
            <a:ext cx="874162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Le premier problème de la défense :</a:t>
            </a:r>
          </a:p>
          <a:p>
            <a:r>
              <a:rPr lang="fr-FR" dirty="0"/>
              <a:t>La première action de la défense est l’entame. Nous allons vous donner les principales. </a:t>
            </a:r>
          </a:p>
          <a:p>
            <a:r>
              <a:rPr lang="fr-FR" dirty="0"/>
              <a:t>Les différentes entames avec leur priorité.</a:t>
            </a:r>
          </a:p>
          <a:p>
            <a:r>
              <a:rPr lang="fr-FR" dirty="0"/>
              <a:t>1. Roi avec </a:t>
            </a:r>
            <a:r>
              <a:rPr lang="fr-FR" dirty="0" err="1"/>
              <a:t>RHHxx</a:t>
            </a:r>
            <a:r>
              <a:rPr lang="fr-FR" dirty="0"/>
              <a:t> : 3 Honneurs parmi au moins 5 cartes </a:t>
            </a:r>
          </a:p>
          <a:p>
            <a:r>
              <a:rPr lang="fr-FR" dirty="0"/>
              <a:t>2. Dame avec </a:t>
            </a:r>
            <a:r>
              <a:rPr lang="fr-FR" dirty="0" err="1"/>
              <a:t>RDVx</a:t>
            </a:r>
            <a:endParaRPr lang="fr-FR" dirty="0"/>
          </a:p>
          <a:p>
            <a:r>
              <a:rPr lang="fr-FR" dirty="0"/>
              <a:t>3. Tête de séquence de 3 cartes liées : V109x(x), DV10xx etc..</a:t>
            </a:r>
          </a:p>
          <a:p>
            <a:r>
              <a:rPr lang="fr-FR" dirty="0"/>
              <a:t>4. Quatrième meilleure : </a:t>
            </a:r>
            <a:r>
              <a:rPr lang="fr-FR" dirty="0" err="1"/>
              <a:t>Hxxx</a:t>
            </a:r>
            <a:r>
              <a:rPr lang="fr-FR" dirty="0"/>
              <a:t>(x)</a:t>
            </a:r>
          </a:p>
          <a:p>
            <a:r>
              <a:rPr lang="fr-FR" dirty="0"/>
              <a:t>5. Top of Nothing : 9xx, 8xx etc..</a:t>
            </a:r>
          </a:p>
          <a:p>
            <a:endParaRPr lang="fr-FR" dirty="0"/>
          </a:p>
          <a:p>
            <a:r>
              <a:rPr lang="fr-FR" b="1" dirty="0">
                <a:solidFill>
                  <a:srgbClr val="FFFF00"/>
                </a:solidFill>
              </a:rPr>
              <a:t>La stratégie de la défense :</a:t>
            </a:r>
          </a:p>
          <a:p>
            <a:r>
              <a:rPr lang="fr-FR" dirty="0"/>
              <a:t>A sans atout, la priorité est à l’affranchissement de ses longues en évitant de donner </a:t>
            </a:r>
          </a:p>
          <a:p>
            <a:r>
              <a:rPr lang="fr-FR" dirty="0"/>
              <a:t>une levée indue au déclarant. Donc :</a:t>
            </a:r>
          </a:p>
          <a:p>
            <a:r>
              <a:rPr lang="fr-FR" dirty="0"/>
              <a:t>	- sur les contrats de 1SA, comme les forces sont équivalentes, la priorité sera</a:t>
            </a:r>
          </a:p>
          <a:p>
            <a:r>
              <a:rPr lang="fr-FR" dirty="0"/>
              <a:t> donnée à une entame la plus neutre possible afin de ne pas donner la 7</a:t>
            </a:r>
            <a:r>
              <a:rPr lang="fr-FR" baseline="30000" dirty="0"/>
              <a:t>ème</a:t>
            </a:r>
            <a:r>
              <a:rPr lang="fr-FR" dirty="0"/>
              <a:t> levée..</a:t>
            </a:r>
          </a:p>
          <a:p>
            <a:r>
              <a:rPr lang="fr-FR" dirty="0"/>
              <a:t>	- sur 3SA, idem sauf si on connaît une couleur longue pratiquement </a:t>
            </a:r>
          </a:p>
          <a:p>
            <a:r>
              <a:rPr lang="fr-FR" dirty="0"/>
              <a:t>affranchie chez le déclarant ou au mort, où il nous faut prendre rapidement nos levées.</a:t>
            </a:r>
          </a:p>
          <a:p>
            <a:r>
              <a:rPr lang="fr-FR" dirty="0"/>
              <a:t>	- sur les enchères 1SA passe 3SA : on entame de préférence en majeures.</a:t>
            </a:r>
          </a:p>
          <a:p>
            <a:r>
              <a:rPr lang="fr-FR" dirty="0"/>
              <a:t>	- Contre 6SA et 7SA : entame neutre.</a:t>
            </a:r>
          </a:p>
          <a:p>
            <a:endParaRPr lang="fr-FR" dirty="0"/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DF04BEA5-479E-A248-BC70-0C9C0C8DA44A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6165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374140" y="969889"/>
            <a:ext cx="850502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La notion de plan de la défense :</a:t>
            </a:r>
          </a:p>
          <a:p>
            <a:r>
              <a:rPr lang="fr-FR" dirty="0"/>
              <a:t>Dès que la carte d’entame est sur la table, et que le mort est étalé tout bon défenseur </a:t>
            </a:r>
          </a:p>
          <a:p>
            <a:r>
              <a:rPr lang="fr-FR" dirty="0"/>
              <a:t>doit :</a:t>
            </a:r>
          </a:p>
          <a:p>
            <a:r>
              <a:rPr lang="fr-FR" dirty="0"/>
              <a:t>	- Comptabiliser le nombre de points de son partenaire</a:t>
            </a:r>
          </a:p>
          <a:p>
            <a:r>
              <a:rPr lang="fr-FR" dirty="0"/>
              <a:t>	- Comptabiliser les levées pouvant être faite par la défense.</a:t>
            </a:r>
          </a:p>
          <a:p>
            <a:r>
              <a:rPr lang="fr-FR" dirty="0"/>
              <a:t>	- Comptabiliser le nombre de levées du déclarant.</a:t>
            </a:r>
          </a:p>
          <a:p>
            <a:r>
              <a:rPr lang="fr-FR" dirty="0"/>
              <a:t>Pour vous aider dans votre tache, il faut essayer de remplir les deux grilles suivantes :</a:t>
            </a:r>
          </a:p>
          <a:p>
            <a:r>
              <a:rPr lang="fr-FR" dirty="0"/>
              <a:t>	- Une pour la défense</a:t>
            </a:r>
          </a:p>
          <a:p>
            <a:r>
              <a:rPr lang="fr-FR" dirty="0"/>
              <a:t>	- Une pour le déclarant</a:t>
            </a:r>
          </a:p>
        </p:txBody>
      </p:sp>
      <p:sp>
        <p:nvSpPr>
          <p:cNvPr id="28" name="Titre 2">
            <a:extLst>
              <a:ext uri="{FF2B5EF4-FFF2-40B4-BE49-F238E27FC236}">
                <a16:creationId xmlns:a16="http://schemas.microsoft.com/office/drawing/2014/main" id="{762913FB-0324-7C49-A0D8-414712C5656B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  <p:graphicFrame>
        <p:nvGraphicFramePr>
          <p:cNvPr id="29" name="Tableau 28">
            <a:extLst>
              <a:ext uri="{FF2B5EF4-FFF2-40B4-BE49-F238E27FC236}">
                <a16:creationId xmlns:a16="http://schemas.microsoft.com/office/drawing/2014/main" id="{01C2D0DB-7E61-7643-AEFD-DB097097F3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703670"/>
              </p:ext>
            </p:extLst>
          </p:nvPr>
        </p:nvGraphicFramePr>
        <p:xfrm>
          <a:off x="1670820" y="3597250"/>
          <a:ext cx="4749800" cy="1013460"/>
        </p:xfrm>
        <a:graphic>
          <a:graphicData uri="http://schemas.openxmlformats.org/drawingml/2006/table">
            <a:tbl>
              <a:tblPr/>
              <a:tblGrid>
                <a:gridCol w="119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59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Nombre de levées sûres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Nombre de levées potentielles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Pique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Cœur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Carreau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Trèfles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" name="ZoneTexte 29">
            <a:extLst>
              <a:ext uri="{FF2B5EF4-FFF2-40B4-BE49-F238E27FC236}">
                <a16:creationId xmlns:a16="http://schemas.microsoft.com/office/drawing/2014/main" id="{0786F09F-DE6A-914C-AB91-6F79980D3CA7}"/>
              </a:ext>
            </a:extLst>
          </p:cNvPr>
          <p:cNvSpPr txBox="1"/>
          <p:nvPr/>
        </p:nvSpPr>
        <p:spPr>
          <a:xfrm>
            <a:off x="231204" y="4606695"/>
            <a:ext cx="89655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Remarque :</a:t>
            </a:r>
          </a:p>
          <a:p>
            <a:r>
              <a:rPr lang="fr-FR" dirty="0"/>
              <a:t>1. Cela peut paraître compliqué, mais bientôt cela deviendra automatique et vous pourrez</a:t>
            </a:r>
          </a:p>
          <a:p>
            <a:r>
              <a:rPr lang="fr-FR" dirty="0"/>
              <a:t> voir vos progrès dans ce domaine. </a:t>
            </a:r>
          </a:p>
          <a:p>
            <a:r>
              <a:rPr lang="fr-FR" dirty="0"/>
              <a:t>2. Sur une entame d’une petite carte, appliquez la règle des onze afin de connaître la </a:t>
            </a:r>
          </a:p>
          <a:p>
            <a:r>
              <a:rPr lang="fr-FR" dirty="0"/>
              <a:t>teneur du déclarant dans la couleur d’entame.</a:t>
            </a:r>
          </a:p>
        </p:txBody>
      </p:sp>
    </p:spTree>
    <p:extLst>
      <p:ext uri="{BB962C8B-B14F-4D97-AF65-F5344CB8AC3E}">
        <p14:creationId xmlns:p14="http://schemas.microsoft.com/office/powerpoint/2010/main" val="1994187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83881EDF-91C2-7D42-BBE5-6DF7EB7DB2CE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8887D3A-B01A-4D49-80F7-C9DE0DA6E020}"/>
              </a:ext>
            </a:extLst>
          </p:cNvPr>
          <p:cNvSpPr txBox="1"/>
          <p:nvPr/>
        </p:nvSpPr>
        <p:spPr>
          <a:xfrm>
            <a:off x="377687" y="1068083"/>
            <a:ext cx="8026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Quelle carte fournir sur l’entame du partenaire :</a:t>
            </a:r>
          </a:p>
          <a:p>
            <a:r>
              <a:rPr lang="fr-FR" dirty="0"/>
              <a:t>	- Le mort ne monte pas : vous devez fournir la plus forte carte possible.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F8439DDC-7B3C-5E4A-93C8-A766779888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574" y="2120436"/>
            <a:ext cx="1016000" cy="1016000"/>
          </a:xfrm>
          <a:prstGeom prst="rect">
            <a:avLst/>
          </a:prstGeom>
        </p:spPr>
      </p:pic>
      <p:sp>
        <p:nvSpPr>
          <p:cNvPr id="22" name="Text Box 1">
            <a:extLst>
              <a:ext uri="{FF2B5EF4-FFF2-40B4-BE49-F238E27FC236}">
                <a16:creationId xmlns:a16="http://schemas.microsoft.com/office/drawing/2014/main" id="{93DADEB0-9F7B-F843-A215-958BD6D20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74" y="2457180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221A8626-5E51-A14B-9B23-AF2278079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374" y="1627267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ÇlÇr ñæí©" charset="0"/>
              </a:rPr>
              <a:t>8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04B1EA9A-7B13-8B4A-B71B-10DCD03F7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4574" y="2457180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R1092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39D2656E-08C9-2846-8A1D-28DB836BC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374" y="3211497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ECBF0A5-E606-544B-A214-5920B93C6CD6}"/>
              </a:ext>
            </a:extLst>
          </p:cNvPr>
          <p:cNvSpPr txBox="1"/>
          <p:nvPr/>
        </p:nvSpPr>
        <p:spPr>
          <a:xfrm>
            <a:off x="3118974" y="1726740"/>
            <a:ext cx="59601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Suivant la règle des 11, le déclarant ne possède qu’une seule</a:t>
            </a:r>
          </a:p>
          <a:p>
            <a:r>
              <a:rPr lang="fr-FR" dirty="0"/>
              <a:t>Carte au dessus du 5 (5 cartes visibles entre Nord et Est).</a:t>
            </a:r>
          </a:p>
          <a:p>
            <a:r>
              <a:rPr lang="fr-FR" dirty="0"/>
              <a:t>Il faut mettre le Roi pour couvrir le cas de D4.</a:t>
            </a:r>
          </a:p>
          <a:p>
            <a:r>
              <a:rPr lang="fr-FR" dirty="0"/>
              <a:t>Entame sous AV753.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338A581-7217-CB43-81D7-28411616123B}"/>
              </a:ext>
            </a:extLst>
          </p:cNvPr>
          <p:cNvSpPr txBox="1"/>
          <p:nvPr/>
        </p:nvSpPr>
        <p:spPr>
          <a:xfrm>
            <a:off x="188174" y="3754151"/>
            <a:ext cx="902862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- Le mort monte et vous ne pouvez pas monter : donnez votre parité.</a:t>
            </a:r>
          </a:p>
          <a:p>
            <a:r>
              <a:rPr lang="fr-FR" dirty="0"/>
              <a:t>Vous devez donner un nombre pair ou impair de cartes en vue de reconstituer la</a:t>
            </a:r>
          </a:p>
          <a:p>
            <a:r>
              <a:rPr lang="fr-FR" dirty="0"/>
              <a:t>main du déclarant : Grosse = Paire, Petite  = Impaire</a:t>
            </a:r>
          </a:p>
          <a:p>
            <a:r>
              <a:rPr lang="fr-FR" b="1" dirty="0">
                <a:solidFill>
                  <a:srgbClr val="FFFF00"/>
                </a:solidFill>
              </a:rPr>
              <a:t>Attention cette notion est relative, il faut regarder attentivement les cartes jouées.</a:t>
            </a:r>
          </a:p>
          <a:p>
            <a:r>
              <a:rPr lang="fr-FR" dirty="0"/>
              <a:t>	- Votre partenaire entame du Roi, déblocage de la couleur sans préjudice de </a:t>
            </a:r>
          </a:p>
          <a:p>
            <a:r>
              <a:rPr lang="fr-FR" dirty="0"/>
              <a:t>levées.</a:t>
            </a:r>
          </a:p>
          <a:p>
            <a:r>
              <a:rPr lang="fr-FR" dirty="0"/>
              <a:t>	- Votre partenaire entame de la Dame ou de l’As donc il a :</a:t>
            </a:r>
          </a:p>
          <a:p>
            <a:r>
              <a:rPr lang="fr-FR" dirty="0" err="1"/>
              <a:t>DHxx</a:t>
            </a:r>
            <a:r>
              <a:rPr lang="fr-FR" dirty="0"/>
              <a:t>(x) ou </a:t>
            </a:r>
            <a:r>
              <a:rPr lang="fr-FR" dirty="0" err="1"/>
              <a:t>ARxx</a:t>
            </a:r>
            <a:r>
              <a:rPr lang="fr-FR" dirty="0"/>
              <a:t>(x). Il faut appeler pour indiquer que la couleur est prometteuse.</a:t>
            </a:r>
          </a:p>
        </p:txBody>
      </p:sp>
    </p:spTree>
    <p:extLst>
      <p:ext uri="{BB962C8B-B14F-4D97-AF65-F5344CB8AC3E}">
        <p14:creationId xmlns:p14="http://schemas.microsoft.com/office/powerpoint/2010/main" val="198675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FBCCE5ED-C0BD-6341-B4E5-EEBCB383B21D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EB39B5E-9939-514C-9449-DF9D362A6855}"/>
              </a:ext>
            </a:extLst>
          </p:cNvPr>
          <p:cNvSpPr txBox="1"/>
          <p:nvPr/>
        </p:nvSpPr>
        <p:spPr>
          <a:xfrm>
            <a:off x="312753" y="983974"/>
            <a:ext cx="57416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Ne pas donner une levée de longueur :</a:t>
            </a:r>
          </a:p>
          <a:p>
            <a:r>
              <a:rPr lang="fr-FR" dirty="0"/>
              <a:t>Après l’entame du Valet de Pique de l’As, puis joue le Roi</a:t>
            </a:r>
          </a:p>
          <a:p>
            <a:r>
              <a:rPr lang="fr-FR" dirty="0"/>
              <a:t> et la Dame. </a:t>
            </a:r>
          </a:p>
          <a:p>
            <a:r>
              <a:rPr lang="fr-FR" dirty="0"/>
              <a:t>Sud Donneur : donnez la séquence d’enchères</a:t>
            </a:r>
          </a:p>
          <a:p>
            <a:r>
              <a:rPr lang="fr-FR" dirty="0"/>
              <a:t>Que doit défausser Est sur le troisième tour </a:t>
            </a:r>
          </a:p>
          <a:p>
            <a:r>
              <a:rPr lang="fr-FR" dirty="0"/>
              <a:t>de la couleur ?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CD22A893-64D4-0D4B-8FB8-AD4FC41E6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353" y="2127913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1D551FF3-A66D-9748-A0AF-8B74681E3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7353" y="112996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3C4EB431-B55B-4049-852F-EC8CD6195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345" y="330366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1FE2AF0-C376-3B49-8807-05E8570E9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8303" y="22168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V532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320A06F5-94F0-6F4B-9D4C-71FC23E6F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003" y="22168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V1096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10963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84CA6E4-465B-B647-AE2B-8B36AB577E98}"/>
              </a:ext>
            </a:extLst>
          </p:cNvPr>
          <p:cNvSpPr txBox="1"/>
          <p:nvPr/>
        </p:nvSpPr>
        <p:spPr>
          <a:xfrm>
            <a:off x="312753" y="2987703"/>
            <a:ext cx="563404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 raisonnement à tenir par Est :</a:t>
            </a:r>
          </a:p>
          <a:p>
            <a:r>
              <a:rPr lang="fr-FR" dirty="0"/>
              <a:t>Sud ayant ouvert de 1SA n’a pas de singleton</a:t>
            </a:r>
          </a:p>
          <a:p>
            <a:r>
              <a:rPr lang="fr-FR" dirty="0"/>
              <a:t>Ouest a au plus trois cartes dans chaque mineure</a:t>
            </a:r>
          </a:p>
          <a:p>
            <a:r>
              <a:rPr lang="fr-FR" dirty="0"/>
              <a:t>Je suis le seul défenseur à pouvoir empêcher le </a:t>
            </a:r>
          </a:p>
          <a:p>
            <a:r>
              <a:rPr lang="fr-FR" dirty="0"/>
              <a:t>déclarant à affranchir une quatrième levée dans chaque</a:t>
            </a:r>
          </a:p>
          <a:p>
            <a:r>
              <a:rPr lang="fr-FR" dirty="0"/>
              <a:t>mineure. Donc interdiction de défausser en mineure</a:t>
            </a:r>
          </a:p>
          <a:p>
            <a:r>
              <a:rPr lang="fr-FR" dirty="0"/>
              <a:t>Donc je défausse un Cœur. </a:t>
            </a:r>
          </a:p>
          <a:p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E9A9AE0-356B-5349-A037-C34B41A859A0}"/>
              </a:ext>
            </a:extLst>
          </p:cNvPr>
          <p:cNvSpPr txBox="1"/>
          <p:nvPr/>
        </p:nvSpPr>
        <p:spPr>
          <a:xfrm>
            <a:off x="242787" y="5482689"/>
            <a:ext cx="81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Principe à retenir :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On ne défausse pas dans les couleurs quatrièmes du mort ou du déclarant</a:t>
            </a:r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FBCCE5ED-C0BD-6341-B4E5-EEBCB383B21D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EB39B5E-9939-514C-9449-DF9D362A6855}"/>
              </a:ext>
            </a:extLst>
          </p:cNvPr>
          <p:cNvSpPr txBox="1"/>
          <p:nvPr/>
        </p:nvSpPr>
        <p:spPr>
          <a:xfrm>
            <a:off x="312753" y="983974"/>
            <a:ext cx="472071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Ne pas donner une levée d’honneur :</a:t>
            </a:r>
            <a:endParaRPr lang="fr-FR" dirty="0"/>
          </a:p>
          <a:p>
            <a:r>
              <a:rPr lang="fr-FR" dirty="0"/>
              <a:t>Après l’entame du huit de Pique .</a:t>
            </a:r>
          </a:p>
          <a:p>
            <a:r>
              <a:rPr lang="fr-FR" dirty="0"/>
              <a:t>Sud Donneur : donnez la séquence d’enchères</a:t>
            </a:r>
          </a:p>
          <a:p>
            <a:r>
              <a:rPr lang="fr-FR" dirty="0"/>
              <a:t>Que doit défausser Est sur le quatrième tour </a:t>
            </a:r>
          </a:p>
          <a:p>
            <a:r>
              <a:rPr lang="fr-FR" dirty="0"/>
              <a:t>de Carreau après avoir pris de l’As de Pique?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CD22A893-64D4-0D4B-8FB8-AD4FC41E6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353" y="2127913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1D551FF3-A66D-9748-A0AF-8B74681E3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7353" y="112996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D753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3C4EB431-B55B-4049-852F-EC8CD6195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345" y="330366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ARV2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1FE2AF0-C376-3B49-8807-05E8570E9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8303" y="22168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V875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320A06F5-94F0-6F4B-9D4C-71FC23E6F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003" y="22168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84CA6E4-465B-B647-AE2B-8B36AB577E98}"/>
              </a:ext>
            </a:extLst>
          </p:cNvPr>
          <p:cNvSpPr txBox="1"/>
          <p:nvPr/>
        </p:nvSpPr>
        <p:spPr>
          <a:xfrm>
            <a:off x="400398" y="3015299"/>
            <a:ext cx="564616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 raisonnement à tenir par Est :</a:t>
            </a:r>
          </a:p>
          <a:p>
            <a:r>
              <a:rPr lang="fr-FR" dirty="0"/>
              <a:t>Je suis le seul défenseur à pouvoir empêcher le </a:t>
            </a:r>
          </a:p>
          <a:p>
            <a:r>
              <a:rPr lang="fr-FR" dirty="0"/>
              <a:t>déclarant à affranchir une levée d’honneur en majeure</a:t>
            </a:r>
          </a:p>
          <a:p>
            <a:r>
              <a:rPr lang="fr-FR" dirty="0"/>
              <a:t>La seule défausse qui ne donne pas de levées d’honneur</a:t>
            </a:r>
          </a:p>
          <a:p>
            <a:r>
              <a:rPr lang="fr-FR" dirty="0"/>
              <a:t>Est à Trèfle.</a:t>
            </a:r>
          </a:p>
          <a:p>
            <a:r>
              <a:rPr lang="fr-FR" dirty="0"/>
              <a:t>Donc je défausse un Trèfle.</a:t>
            </a:r>
          </a:p>
          <a:p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E9A9AE0-356B-5349-A037-C34B41A859A0}"/>
              </a:ext>
            </a:extLst>
          </p:cNvPr>
          <p:cNvSpPr txBox="1"/>
          <p:nvPr/>
        </p:nvSpPr>
        <p:spPr>
          <a:xfrm>
            <a:off x="242786" y="5326233"/>
            <a:ext cx="8746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Principe à retenir :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La défense doit prendre garde à ne pas donner de levée d’honneur au déclarant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6FDE15-A4BC-D942-B676-5E55F705C059}"/>
              </a:ext>
            </a:extLst>
          </p:cNvPr>
          <p:cNvSpPr txBox="1"/>
          <p:nvPr/>
        </p:nvSpPr>
        <p:spPr>
          <a:xfrm>
            <a:off x="7403354" y="1129961"/>
            <a:ext cx="1667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     O     N     E</a:t>
            </a:r>
          </a:p>
          <a:p>
            <a:r>
              <a:rPr lang="fr-FR" dirty="0"/>
              <a:t>1SA  -     4SA   -</a:t>
            </a:r>
          </a:p>
          <a:p>
            <a:r>
              <a:rPr lang="fr-FR" dirty="0"/>
              <a:t>6SA  Fin</a:t>
            </a:r>
          </a:p>
        </p:txBody>
      </p:sp>
    </p:spTree>
    <p:extLst>
      <p:ext uri="{BB962C8B-B14F-4D97-AF65-F5344CB8AC3E}">
        <p14:creationId xmlns:p14="http://schemas.microsoft.com/office/powerpoint/2010/main" val="210817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8CA3C2A-9555-B04D-9864-714ACE4306BB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Exercices du jeu de la carte à SA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08A8BB8-17A6-B84A-A3C2-8180D015552C}"/>
              </a:ext>
            </a:extLst>
          </p:cNvPr>
          <p:cNvSpPr txBox="1"/>
          <p:nvPr/>
        </p:nvSpPr>
        <p:spPr>
          <a:xfrm>
            <a:off x="169404" y="993586"/>
            <a:ext cx="5590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3SA sur l’entame du Deux de Pique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F00EC95-4DF1-4645-8C43-68DD5E4CA9FA}"/>
              </a:ext>
            </a:extLst>
          </p:cNvPr>
          <p:cNvSpPr txBox="1"/>
          <p:nvPr/>
        </p:nvSpPr>
        <p:spPr>
          <a:xfrm>
            <a:off x="169404" y="3878128"/>
            <a:ext cx="5368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Nord joue 3 SA sur l’entame du 5 de cœur.</a:t>
            </a:r>
          </a:p>
          <a:p>
            <a:r>
              <a:rPr lang="fr-FR" dirty="0"/>
              <a:t>Ce 5 de Cœur est une quatrième meilleure.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3E908F3-F5EE-0C4E-AF22-BE8E14654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813" y="1492516"/>
            <a:ext cx="1016000" cy="10160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2E14DBEC-1A7E-134C-AA57-8DF07CF43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34" name="Text Box 1">
            <a:extLst>
              <a:ext uri="{FF2B5EF4-FFF2-40B4-BE49-F238E27FC236}">
                <a16:creationId xmlns:a16="http://schemas.microsoft.com/office/drawing/2014/main" id="{A1D709EA-8879-3A44-B696-56B65E810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AVX8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5609E453-D518-7945-BE94-8502A27E9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DX98653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ÇlÇr ñæí©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431F52D-FC31-9949-9339-4460575B1497}"/>
              </a:ext>
            </a:extLst>
          </p:cNvPr>
          <p:cNvSpPr txBox="1"/>
          <p:nvPr/>
        </p:nvSpPr>
        <p:spPr>
          <a:xfrm>
            <a:off x="1144755" y="1470403"/>
            <a:ext cx="56838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9 levées de tête (1 à cœur, 4 à carreau, 2 à trèfle et 2</a:t>
            </a:r>
          </a:p>
          <a:p>
            <a:r>
              <a:rPr lang="fr-FR" dirty="0"/>
              <a:t>à pique).</a:t>
            </a:r>
          </a:p>
          <a:p>
            <a:r>
              <a:rPr lang="fr-FR" dirty="0"/>
              <a:t>Quel est le problème?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CD34401-F0E6-124A-815B-BF3522FB5E3C}"/>
              </a:ext>
            </a:extLst>
          </p:cNvPr>
          <p:cNvSpPr txBox="1"/>
          <p:nvPr/>
        </p:nvSpPr>
        <p:spPr>
          <a:xfrm>
            <a:off x="318449" y="4679612"/>
            <a:ext cx="45518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Avec les Carreaux vous avez plus de 9 levées.</a:t>
            </a:r>
          </a:p>
          <a:p>
            <a:r>
              <a:rPr lang="fr-FR" dirty="0"/>
              <a:t>Quel est le problème?</a:t>
            </a: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3EDABE70-3741-A94D-A194-CA402CE24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0613" y="2642742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AX4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AR64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9F418A22-85EE-4345-82D6-623920D23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8437" y="520090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V53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X72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28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 animBg="1"/>
      <p:bldP spid="35" grpId="0" animBg="1"/>
      <p:bldP spid="36" grpId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8CA3C2A-9555-B04D-9864-714ACE4306BB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Exercices du jeu de la carte à SA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08A8BB8-17A6-B84A-A3C2-8180D015552C}"/>
              </a:ext>
            </a:extLst>
          </p:cNvPr>
          <p:cNvSpPr txBox="1"/>
          <p:nvPr/>
        </p:nvSpPr>
        <p:spPr>
          <a:xfrm>
            <a:off x="169404" y="993586"/>
            <a:ext cx="6144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 </a:t>
            </a:r>
            <a:r>
              <a:rPr lang="fr-FR" dirty="0"/>
              <a:t>Sud joue 3SA sur l’entame du 3 de Pique . A vous!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F00EC95-4DF1-4645-8C43-68DD5E4CA9FA}"/>
              </a:ext>
            </a:extLst>
          </p:cNvPr>
          <p:cNvSpPr txBox="1"/>
          <p:nvPr/>
        </p:nvSpPr>
        <p:spPr>
          <a:xfrm>
            <a:off x="169404" y="3508932"/>
            <a:ext cx="5465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4 : </a:t>
            </a:r>
            <a:r>
              <a:rPr lang="fr-FR" dirty="0"/>
              <a:t>Nord joue 3 SA sur l’entame du 7 de Pique.</a:t>
            </a:r>
          </a:p>
          <a:p>
            <a:r>
              <a:rPr lang="fr-FR" dirty="0"/>
              <a:t>Ouest fournit le 10.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3E908F3-F5EE-0C4E-AF22-BE8E14654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813" y="1492516"/>
            <a:ext cx="1016000" cy="10160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2E14DBEC-1A7E-134C-AA57-8DF07CF43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931E9BB3-FDCA-7C40-99B7-C7BB12BD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5703" y="2582402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R83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A1D709EA-8879-3A44-B696-56B65E810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V82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5609E453-D518-7945-BE94-8502A27E9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ARX93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431F52D-FC31-9949-9339-4460575B1497}"/>
              </a:ext>
            </a:extLst>
          </p:cNvPr>
          <p:cNvSpPr txBox="1"/>
          <p:nvPr/>
        </p:nvSpPr>
        <p:spPr>
          <a:xfrm>
            <a:off x="246384" y="2284486"/>
            <a:ext cx="71488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Vous avez 9 levées si vous faites 3 Cœurs, 1 Pique, 4 Trèfles et 1 Carreau.</a:t>
            </a:r>
          </a:p>
          <a:p>
            <a:r>
              <a:rPr lang="fr-FR" dirty="0"/>
              <a:t>Quel est le problème 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CD34401-F0E6-124A-815B-BF3522FB5E3C}"/>
              </a:ext>
            </a:extLst>
          </p:cNvPr>
          <p:cNvSpPr txBox="1"/>
          <p:nvPr/>
        </p:nvSpPr>
        <p:spPr>
          <a:xfrm>
            <a:off x="246384" y="3948340"/>
            <a:ext cx="548252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7 levées de tête . Pour en trouver deux autres, il</a:t>
            </a:r>
          </a:p>
          <a:p>
            <a:r>
              <a:rPr lang="fr-FR" dirty="0"/>
              <a:t>faut réaliser deux Trèfles supplémentaires.</a:t>
            </a:r>
          </a:p>
          <a:p>
            <a:r>
              <a:rPr lang="fr-FR" dirty="0"/>
              <a:t>Quel est le danger qui vous guette?</a:t>
            </a:r>
          </a:p>
          <a:p>
            <a:r>
              <a:rPr lang="fr-FR" dirty="0"/>
              <a:t>Comment jouez vous les Trèfles?</a:t>
            </a:r>
          </a:p>
          <a:p>
            <a:r>
              <a:rPr lang="fr-FR" dirty="0"/>
              <a:t>Si Ouest fait la Dame de Trèfle, existe t-il une seconde</a:t>
            </a:r>
          </a:p>
          <a:p>
            <a:r>
              <a:rPr lang="fr-FR" dirty="0"/>
              <a:t>chance pour gagner ce contrat? </a:t>
            </a: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242E2EC2-C823-8F4F-ACC7-633BB88FB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9813" y="524718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R105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6D82D71-3777-E04C-992D-656606E9A97D}"/>
              </a:ext>
            </a:extLst>
          </p:cNvPr>
          <p:cNvSpPr txBox="1"/>
          <p:nvPr/>
        </p:nvSpPr>
        <p:spPr>
          <a:xfrm>
            <a:off x="3985577" y="1387035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 </a:t>
            </a:r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b="1" dirty="0">
                <a:sym typeface="Symbol"/>
              </a:rPr>
              <a:t>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3SA	 Fin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6278CEB-D4B0-B041-94CA-C942001C5655}"/>
              </a:ext>
            </a:extLst>
          </p:cNvPr>
          <p:cNvSpPr txBox="1"/>
          <p:nvPr/>
        </p:nvSpPr>
        <p:spPr>
          <a:xfrm>
            <a:off x="1864428" y="1427297"/>
            <a:ext cx="1562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enchères :</a:t>
            </a:r>
          </a:p>
        </p:txBody>
      </p:sp>
    </p:spTree>
    <p:extLst>
      <p:ext uri="{BB962C8B-B14F-4D97-AF65-F5344CB8AC3E}">
        <p14:creationId xmlns:p14="http://schemas.microsoft.com/office/powerpoint/2010/main" val="283363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 animBg="1"/>
      <p:bldP spid="35" grpId="0" animBg="1"/>
      <p:bldP spid="36" grpId="0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8CA3C2A-9555-B04D-9864-714ACE4306BB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Exercices du jeu de la carte à SA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08A8BB8-17A6-B84A-A3C2-8180D015552C}"/>
              </a:ext>
            </a:extLst>
          </p:cNvPr>
          <p:cNvSpPr txBox="1"/>
          <p:nvPr/>
        </p:nvSpPr>
        <p:spPr>
          <a:xfrm>
            <a:off x="169404" y="993586"/>
            <a:ext cx="6641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5 : </a:t>
            </a:r>
            <a:r>
              <a:rPr lang="fr-FR" dirty="0"/>
              <a:t>Sud joue 3SA sur l’entame du 3 de Pique pour la Dame </a:t>
            </a:r>
          </a:p>
          <a:p>
            <a:r>
              <a:rPr lang="fr-FR" dirty="0"/>
              <a:t>d’Est. A vous!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F00EC95-4DF1-4645-8C43-68DD5E4CA9FA}"/>
              </a:ext>
            </a:extLst>
          </p:cNvPr>
          <p:cNvSpPr txBox="1"/>
          <p:nvPr/>
        </p:nvSpPr>
        <p:spPr>
          <a:xfrm>
            <a:off x="169404" y="3508932"/>
            <a:ext cx="5736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6 : </a:t>
            </a:r>
            <a:r>
              <a:rPr lang="fr-FR" dirty="0"/>
              <a:t>Sud joue 3 SA sur l’entame du Valet de Trèfle.</a:t>
            </a:r>
          </a:p>
          <a:p>
            <a:r>
              <a:rPr lang="fr-FR" dirty="0"/>
              <a:t>Comment comptez vous défendre?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3E908F3-F5EE-0C4E-AF22-BE8E14654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813" y="1492516"/>
            <a:ext cx="1016000" cy="10160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2E14DBEC-1A7E-134C-AA57-8DF07CF43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931E9BB3-FDCA-7C40-99B7-C7BB12BD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5703" y="2582402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AX6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A1D709EA-8879-3A44-B696-56B65E810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753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5609E453-D518-7945-BE94-8502A27E9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065" y="464156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431F52D-FC31-9949-9339-4460575B1497}"/>
              </a:ext>
            </a:extLst>
          </p:cNvPr>
          <p:cNvSpPr txBox="1"/>
          <p:nvPr/>
        </p:nvSpPr>
        <p:spPr>
          <a:xfrm>
            <a:off x="932214" y="1737758"/>
            <a:ext cx="5190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Vous avez 9 levées dès que l’As de Trèfle est tombé.</a:t>
            </a:r>
          </a:p>
          <a:p>
            <a:r>
              <a:rPr lang="fr-FR" dirty="0"/>
              <a:t>Quel est le problème 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CD34401-F0E6-124A-815B-BF3522FB5E3C}"/>
              </a:ext>
            </a:extLst>
          </p:cNvPr>
          <p:cNvSpPr txBox="1"/>
          <p:nvPr/>
        </p:nvSpPr>
        <p:spPr>
          <a:xfrm>
            <a:off x="169404" y="4392939"/>
            <a:ext cx="56882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faut empêcher Sud de réaliser les Carreaux de Nord.</a:t>
            </a:r>
          </a:p>
          <a:p>
            <a:r>
              <a:rPr lang="fr-FR" dirty="0"/>
              <a:t>Comment y arriver ?</a:t>
            </a:r>
          </a:p>
          <a:p>
            <a:r>
              <a:rPr lang="fr-FR" dirty="0"/>
              <a:t>Lorsque que Sud jouera Carreau, quand prendre de l’As?</a:t>
            </a: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242E2EC2-C823-8F4F-ACC7-633BB88FB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9813" y="524718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DV94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73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 animBg="1"/>
      <p:bldP spid="35" grpId="0" animBg="1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Notion de plan de jeu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73200" y="935259"/>
            <a:ext cx="60919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Voyons cela sur un exemple simple :</a:t>
            </a:r>
          </a:p>
          <a:p>
            <a:r>
              <a:rPr lang="fr-FR" dirty="0"/>
              <a:t>Vouez 7SA en Sud sur l’entame du 10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</a:t>
            </a:r>
          </a:p>
          <a:p>
            <a:r>
              <a:rPr lang="en-GB" dirty="0" err="1">
                <a:sym typeface="Symbol"/>
              </a:rPr>
              <a:t>Donnez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l’ordre</a:t>
            </a:r>
            <a:r>
              <a:rPr lang="en-GB" dirty="0">
                <a:sym typeface="Symbol"/>
              </a:rPr>
              <a:t> des </a:t>
            </a:r>
            <a:r>
              <a:rPr lang="en-GB" dirty="0" err="1">
                <a:sym typeface="Symbol"/>
              </a:rPr>
              <a:t>cartes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jouées</a:t>
            </a:r>
            <a:r>
              <a:rPr lang="en-GB" dirty="0">
                <a:sym typeface="Symbol"/>
              </a:rPr>
              <a:t> pour </a:t>
            </a:r>
            <a:r>
              <a:rPr lang="en-GB" dirty="0" err="1">
                <a:sym typeface="Symbol"/>
              </a:rPr>
              <a:t>réaliser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vos</a:t>
            </a:r>
            <a:r>
              <a:rPr lang="en-GB" dirty="0">
                <a:sym typeface="Symbol"/>
              </a:rPr>
              <a:t> 13 </a:t>
            </a:r>
            <a:r>
              <a:rPr lang="en-GB" dirty="0" err="1">
                <a:sym typeface="Symbol"/>
              </a:rPr>
              <a:t>Levées</a:t>
            </a:r>
            <a:r>
              <a:rPr lang="en-GB" dirty="0">
                <a:sym typeface="Symbol"/>
              </a:rPr>
              <a:t>.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4FF5AAB-81E5-EC48-B08A-F69DCC22A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9552"/>
            <a:ext cx="1016000" cy="1016000"/>
          </a:xfrm>
          <a:prstGeom prst="rect">
            <a:avLst/>
          </a:prstGeom>
        </p:spPr>
      </p:pic>
      <p:sp>
        <p:nvSpPr>
          <p:cNvPr id="9" name="Text Box 1">
            <a:extLst>
              <a:ext uri="{FF2B5EF4-FFF2-40B4-BE49-F238E27FC236}">
                <a16:creationId xmlns:a16="http://schemas.microsoft.com/office/drawing/2014/main" id="{A1157919-15A9-6D42-9659-4C6C60089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DV72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9EE45BA1-4748-FB42-BBA3-00D9365D5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92" y="354530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A763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650DCD-9898-C648-AFAC-0DC57B8BF099}"/>
              </a:ext>
            </a:extLst>
          </p:cNvPr>
          <p:cNvSpPr txBox="1"/>
          <p:nvPr/>
        </p:nvSpPr>
        <p:spPr>
          <a:xfrm>
            <a:off x="1725105" y="2086873"/>
            <a:ext cx="71714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percevez bien le problème à résoudre : les communications entre </a:t>
            </a:r>
          </a:p>
          <a:p>
            <a:r>
              <a:rPr lang="fr-FR" dirty="0"/>
              <a:t>les deux mains.</a:t>
            </a:r>
          </a:p>
          <a:p>
            <a:r>
              <a:rPr lang="fr-FR" b="1" dirty="0">
                <a:solidFill>
                  <a:srgbClr val="FFFF00"/>
                </a:solidFill>
              </a:rPr>
              <a:t>Les communications sont la substantifique moelle du bridge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73DA00F-B3AF-3D43-BE5A-C170613C5752}"/>
              </a:ext>
            </a:extLst>
          </p:cNvPr>
          <p:cNvSpPr txBox="1"/>
          <p:nvPr/>
        </p:nvSpPr>
        <p:spPr>
          <a:xfrm>
            <a:off x="1583239" y="3051812"/>
            <a:ext cx="745518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, vous devez réfléchir avant de jouer la première carte du mort soit :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Comptabilisez votre nombre de levées (1 Pique + 4 Cœurs + 4 Carreaux</a:t>
            </a:r>
          </a:p>
          <a:p>
            <a:r>
              <a:rPr lang="fr-FR" dirty="0"/>
              <a:t>+ 4 Trèfles = 13 levées.</a:t>
            </a:r>
          </a:p>
          <a:p>
            <a:pPr marL="285750" indent="-285750">
              <a:buFontTx/>
              <a:buChar char="-"/>
            </a:pPr>
            <a:r>
              <a:rPr lang="fr-FR" dirty="0"/>
              <a:t>Dans quel ordre devez vous jouer vos cartes afin de ne pas vous bloquer</a:t>
            </a:r>
          </a:p>
          <a:p>
            <a:r>
              <a:rPr lang="fr-FR" dirty="0"/>
              <a:t>dans une des deux mains.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D635BF8-C9F2-2643-B8DD-06BFF14F264D}"/>
              </a:ext>
            </a:extLst>
          </p:cNvPr>
          <p:cNvSpPr txBox="1"/>
          <p:nvPr/>
        </p:nvSpPr>
        <p:spPr>
          <a:xfrm>
            <a:off x="377687" y="4759813"/>
            <a:ext cx="84511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Deuxième problème à résoudre :</a:t>
            </a:r>
          </a:p>
          <a:p>
            <a:r>
              <a:rPr lang="fr-FR" dirty="0"/>
              <a:t>Il vous manque une ou plusieurs levées, il faut regarder dans quelles couleurs vous </a:t>
            </a:r>
          </a:p>
          <a:p>
            <a:r>
              <a:rPr lang="fr-FR" dirty="0"/>
              <a:t>pourriez les trouver avant que les adversaires ne puissent réaliser les leurs pour vous</a:t>
            </a:r>
          </a:p>
          <a:p>
            <a:r>
              <a:rPr lang="fr-FR" dirty="0"/>
              <a:t>faire chuter.</a:t>
            </a:r>
          </a:p>
        </p:txBody>
      </p:sp>
    </p:spTree>
    <p:extLst>
      <p:ext uri="{BB962C8B-B14F-4D97-AF65-F5344CB8AC3E}">
        <p14:creationId xmlns:p14="http://schemas.microsoft.com/office/powerpoint/2010/main" val="155610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Notion de plan de jeu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73200" y="935259"/>
            <a:ext cx="53374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Voyons cela sur un exemple simple :</a:t>
            </a:r>
          </a:p>
          <a:p>
            <a:r>
              <a:rPr lang="fr-FR" dirty="0"/>
              <a:t>Vouez 3SA en Sud sur l’entame du Valet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</a:t>
            </a:r>
          </a:p>
          <a:p>
            <a:r>
              <a:rPr lang="en-GB" dirty="0" err="1">
                <a:sym typeface="Symbol"/>
              </a:rPr>
              <a:t>Donnez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plan de </a:t>
            </a:r>
            <a:r>
              <a:rPr lang="en-GB" dirty="0" err="1">
                <a:sym typeface="Symbol"/>
              </a:rPr>
              <a:t>jeu</a:t>
            </a:r>
            <a:r>
              <a:rPr lang="en-GB" dirty="0">
                <a:sym typeface="Symbol"/>
              </a:rPr>
              <a:t> pour </a:t>
            </a:r>
            <a:r>
              <a:rPr lang="en-GB" dirty="0" err="1">
                <a:sym typeface="Symbol"/>
              </a:rPr>
              <a:t>réussir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contrat</a:t>
            </a:r>
            <a:r>
              <a:rPr lang="en-GB" dirty="0">
                <a:sym typeface="Symbol"/>
              </a:rPr>
              <a:t>.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4FF5AAB-81E5-EC48-B08A-F69DCC22A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9552"/>
            <a:ext cx="1016000" cy="1016000"/>
          </a:xfrm>
          <a:prstGeom prst="rect">
            <a:avLst/>
          </a:prstGeom>
        </p:spPr>
      </p:pic>
      <p:sp>
        <p:nvSpPr>
          <p:cNvPr id="9" name="Text Box 1">
            <a:extLst>
              <a:ext uri="{FF2B5EF4-FFF2-40B4-BE49-F238E27FC236}">
                <a16:creationId xmlns:a16="http://schemas.microsoft.com/office/drawing/2014/main" id="{A1157919-15A9-6D42-9659-4C6C60089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9EE45BA1-4748-FB42-BBA3-00D9365D5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92" y="354530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AR76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RD104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650DCD-9898-C648-AFAC-0DC57B8BF099}"/>
              </a:ext>
            </a:extLst>
          </p:cNvPr>
          <p:cNvSpPr txBox="1"/>
          <p:nvPr/>
        </p:nvSpPr>
        <p:spPr>
          <a:xfrm>
            <a:off x="1725105" y="2086873"/>
            <a:ext cx="7204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percevez bien le problème à résoudre : </a:t>
            </a:r>
          </a:p>
          <a:p>
            <a:r>
              <a:rPr lang="fr-FR" b="1" dirty="0">
                <a:solidFill>
                  <a:srgbClr val="FFFF00"/>
                </a:solidFill>
              </a:rPr>
              <a:t>Trouver 4 levées avant que les adversaires affranchissent les leurs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73DA00F-B3AF-3D43-BE5A-C170613C5752}"/>
              </a:ext>
            </a:extLst>
          </p:cNvPr>
          <p:cNvSpPr txBox="1"/>
          <p:nvPr/>
        </p:nvSpPr>
        <p:spPr>
          <a:xfrm>
            <a:off x="1583239" y="3051812"/>
            <a:ext cx="75186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, vous devez réfléchir avant de jouer la première carte du mort soit :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Comptabilisez votre nombre de levées (2 Piques + 1 Cœur + 2 Carreaux)</a:t>
            </a:r>
          </a:p>
          <a:p>
            <a:r>
              <a:rPr lang="fr-FR" dirty="0"/>
              <a:t>Soit 5 levées . Il en manque 4 que vous pouvez trouver à Trèfle.</a:t>
            </a:r>
          </a:p>
          <a:p>
            <a:pPr marL="285750" indent="-285750">
              <a:buFontTx/>
              <a:buChar char="-"/>
            </a:pPr>
            <a:r>
              <a:rPr lang="fr-FR" dirty="0"/>
              <a:t>Dans quel ordre devez vous jouer vos cartes pour réussir ce contrat?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D635BF8-C9F2-2643-B8DD-06BFF14F264D}"/>
              </a:ext>
            </a:extLst>
          </p:cNvPr>
          <p:cNvSpPr txBox="1"/>
          <p:nvPr/>
        </p:nvSpPr>
        <p:spPr>
          <a:xfrm>
            <a:off x="836854" y="5527203"/>
            <a:ext cx="7311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Ici c’est un problème de Timing : Affranchir les Trèfles avant de jouer ses cartes maitresses.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7741AF1-483C-EF4D-BED6-792F1A4D998D}"/>
              </a:ext>
            </a:extLst>
          </p:cNvPr>
          <p:cNvSpPr txBox="1"/>
          <p:nvPr/>
        </p:nvSpPr>
        <p:spPr>
          <a:xfrm>
            <a:off x="152719" y="4664766"/>
            <a:ext cx="89491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Le bon Timing : </a:t>
            </a:r>
          </a:p>
          <a:p>
            <a:r>
              <a:rPr lang="fr-FR" b="1" dirty="0">
                <a:solidFill>
                  <a:srgbClr val="FFFF00"/>
                </a:solidFill>
              </a:rPr>
              <a:t>As de Pique puis Roi, Dame et 10 de Trèfle pour affranchir 4 levées dans la couleur</a:t>
            </a:r>
          </a:p>
        </p:txBody>
      </p:sp>
    </p:spTree>
    <p:extLst>
      <p:ext uri="{BB962C8B-B14F-4D97-AF65-F5344CB8AC3E}">
        <p14:creationId xmlns:p14="http://schemas.microsoft.com/office/powerpoint/2010/main" val="271384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Notion de plan de jeu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73200" y="935259"/>
            <a:ext cx="53374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Voyons cela sur un exemple simple :</a:t>
            </a:r>
          </a:p>
          <a:p>
            <a:r>
              <a:rPr lang="fr-FR" dirty="0"/>
              <a:t>Vouez 3SA en Sud sur l’entame de la Dame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endParaRPr lang="en-GB" b="1" dirty="0">
              <a:solidFill>
                <a:srgbClr val="000000"/>
              </a:solidFill>
              <a:sym typeface="Symbol"/>
            </a:endParaRPr>
          </a:p>
          <a:p>
            <a:r>
              <a:rPr lang="en-GB" dirty="0" err="1">
                <a:sym typeface="Symbol"/>
              </a:rPr>
              <a:t>Donnez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plan de </a:t>
            </a:r>
            <a:r>
              <a:rPr lang="en-GB" dirty="0" err="1">
                <a:sym typeface="Symbol"/>
              </a:rPr>
              <a:t>jeu</a:t>
            </a:r>
            <a:r>
              <a:rPr lang="en-GB" dirty="0">
                <a:sym typeface="Symbol"/>
              </a:rPr>
              <a:t> pour </a:t>
            </a:r>
            <a:r>
              <a:rPr lang="en-GB" dirty="0" err="1">
                <a:sym typeface="Symbol"/>
              </a:rPr>
              <a:t>réussir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contrat</a:t>
            </a:r>
            <a:r>
              <a:rPr lang="en-GB" dirty="0">
                <a:sym typeface="Symbol"/>
              </a:rPr>
              <a:t>.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4FF5AAB-81E5-EC48-B08A-F69DCC22A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9552"/>
            <a:ext cx="1016000" cy="1016000"/>
          </a:xfrm>
          <a:prstGeom prst="rect">
            <a:avLst/>
          </a:prstGeom>
        </p:spPr>
      </p:pic>
      <p:sp>
        <p:nvSpPr>
          <p:cNvPr id="9" name="Text Box 1">
            <a:extLst>
              <a:ext uri="{FF2B5EF4-FFF2-40B4-BE49-F238E27FC236}">
                <a16:creationId xmlns:a16="http://schemas.microsoft.com/office/drawing/2014/main" id="{A1157919-15A9-6D42-9659-4C6C60089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9EE45BA1-4748-FB42-BBA3-00D9365D5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92" y="354530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650DCD-9898-C648-AFAC-0DC57B8BF099}"/>
              </a:ext>
            </a:extLst>
          </p:cNvPr>
          <p:cNvSpPr txBox="1"/>
          <p:nvPr/>
        </p:nvSpPr>
        <p:spPr>
          <a:xfrm>
            <a:off x="1725105" y="2086873"/>
            <a:ext cx="7204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percevez bien le problème à résoudre : </a:t>
            </a:r>
          </a:p>
          <a:p>
            <a:r>
              <a:rPr lang="fr-FR" b="1" dirty="0">
                <a:solidFill>
                  <a:srgbClr val="FFFF00"/>
                </a:solidFill>
              </a:rPr>
              <a:t>Trouver 4 levées avant que les adversaires affranchissent les leurs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73DA00F-B3AF-3D43-BE5A-C170613C5752}"/>
              </a:ext>
            </a:extLst>
          </p:cNvPr>
          <p:cNvSpPr txBox="1"/>
          <p:nvPr/>
        </p:nvSpPr>
        <p:spPr>
          <a:xfrm>
            <a:off x="1583239" y="3051812"/>
            <a:ext cx="72932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, vous devez réfléchir avant de jouer la première carte du mort soit :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Comptabilisez votre nombre de levées (1 Pique + 2 Cœurs + 3 Trèfles)</a:t>
            </a:r>
          </a:p>
          <a:p>
            <a:r>
              <a:rPr lang="fr-FR" dirty="0"/>
              <a:t>Soit 5 levées . Il en manque 4 que vous pouvez trouver à Carreau.</a:t>
            </a:r>
          </a:p>
          <a:p>
            <a:pPr marL="285750" indent="-285750">
              <a:buFontTx/>
              <a:buChar char="-"/>
            </a:pPr>
            <a:r>
              <a:rPr lang="fr-FR" dirty="0"/>
              <a:t>Dans quel ordre devez vous jouer vos cartes pour réussir ce contrat?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D635BF8-C9F2-2643-B8DD-06BFF14F264D}"/>
              </a:ext>
            </a:extLst>
          </p:cNvPr>
          <p:cNvSpPr txBox="1"/>
          <p:nvPr/>
        </p:nvSpPr>
        <p:spPr>
          <a:xfrm>
            <a:off x="242787" y="5705926"/>
            <a:ext cx="8152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Ici c’est un problème de remontée au mort et de ne pas se bloquer en main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7741AF1-483C-EF4D-BED6-792F1A4D998D}"/>
              </a:ext>
            </a:extLst>
          </p:cNvPr>
          <p:cNvSpPr txBox="1"/>
          <p:nvPr/>
        </p:nvSpPr>
        <p:spPr>
          <a:xfrm>
            <a:off x="152719" y="4664766"/>
            <a:ext cx="84795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Le bon Timing : </a:t>
            </a:r>
          </a:p>
          <a:p>
            <a:r>
              <a:rPr lang="fr-FR" b="1" dirty="0">
                <a:solidFill>
                  <a:srgbClr val="FFFF00"/>
                </a:solidFill>
              </a:rPr>
              <a:t>As de Cœur , Roi et Valet de Carreau pris de la Dame pour affranchir 4 levées </a:t>
            </a:r>
          </a:p>
          <a:p>
            <a:r>
              <a:rPr lang="fr-FR" b="1" dirty="0">
                <a:solidFill>
                  <a:srgbClr val="FFFF00"/>
                </a:solidFill>
              </a:rPr>
              <a:t>dans la couleur . Le Roi de Cœur est toujours présent pour remonter en Nord.</a:t>
            </a:r>
          </a:p>
        </p:txBody>
      </p:sp>
    </p:spTree>
    <p:extLst>
      <p:ext uri="{BB962C8B-B14F-4D97-AF65-F5344CB8AC3E}">
        <p14:creationId xmlns:p14="http://schemas.microsoft.com/office/powerpoint/2010/main" val="359161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38243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 Affranchir ses levées de longueur :</a:t>
            </a:r>
          </a:p>
          <a:p>
            <a:r>
              <a:rPr lang="fr-FR" dirty="0"/>
              <a:t>	- Par un coup à blanc qui va</a:t>
            </a:r>
          </a:p>
          <a:p>
            <a:r>
              <a:rPr lang="fr-FR" dirty="0"/>
              <a:t>vous résoudre vos problèmes de </a:t>
            </a:r>
          </a:p>
          <a:p>
            <a:r>
              <a:rPr lang="fr-FR" dirty="0"/>
              <a:t>Communication. Exemple ci joint.</a:t>
            </a:r>
          </a:p>
        </p:txBody>
      </p:sp>
      <p:sp>
        <p:nvSpPr>
          <p:cNvPr id="12" name="Titre 2">
            <a:extLst>
              <a:ext uri="{FF2B5EF4-FFF2-40B4-BE49-F238E27FC236}">
                <a16:creationId xmlns:a16="http://schemas.microsoft.com/office/drawing/2014/main" id="{ADDA048B-FFF7-8D4E-915F-C582F2E0FFC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EB08273-2CD0-C847-9D29-E4128A9ACB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152" y="1981926"/>
            <a:ext cx="1016000" cy="1016000"/>
          </a:xfrm>
          <a:prstGeom prst="rect">
            <a:avLst/>
          </a:prstGeom>
        </p:spPr>
      </p:pic>
      <p:sp>
        <p:nvSpPr>
          <p:cNvPr id="9" name="Text Box 1">
            <a:extLst>
              <a:ext uri="{FF2B5EF4-FFF2-40B4-BE49-F238E27FC236}">
                <a16:creationId xmlns:a16="http://schemas.microsoft.com/office/drawing/2014/main" id="{C6D9E812-E950-F748-9CEA-E56EAD66F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152" y="9839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A8752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63F68D55-19D9-BE4C-B677-CB34A376F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144" y="315767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88DD2EA-7970-A14F-84F3-FD4C59075F81}"/>
              </a:ext>
            </a:extLst>
          </p:cNvPr>
          <p:cNvSpPr txBox="1"/>
          <p:nvPr/>
        </p:nvSpPr>
        <p:spPr>
          <a:xfrm>
            <a:off x="5948039" y="1014480"/>
            <a:ext cx="297709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 joué par Sud sur</a:t>
            </a:r>
          </a:p>
          <a:p>
            <a:r>
              <a:rPr lang="fr-FR" dirty="0"/>
              <a:t>l’entame du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.</a:t>
            </a:r>
          </a:p>
          <a:p>
            <a:r>
              <a:rPr lang="fr-FR" dirty="0"/>
              <a:t>Cette entame provient de 4</a:t>
            </a:r>
          </a:p>
          <a:p>
            <a:r>
              <a:rPr lang="fr-FR" dirty="0"/>
              <a:t>cartes (</a:t>
            </a:r>
            <a:r>
              <a:rPr lang="fr-FR" dirty="0" err="1"/>
              <a:t>Hxxx</a:t>
            </a:r>
            <a:r>
              <a:rPr lang="fr-FR" dirty="0"/>
              <a:t>).</a:t>
            </a:r>
          </a:p>
          <a:p>
            <a:r>
              <a:rPr lang="fr-FR" dirty="0"/>
              <a:t>On compte son nombre de </a:t>
            </a:r>
          </a:p>
          <a:p>
            <a:r>
              <a:rPr lang="fr-FR" dirty="0"/>
              <a:t>levées : 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dirty="0">
                <a:sym typeface="Symbol"/>
              </a:rPr>
              <a:t>+ 1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en-GB" dirty="0">
                <a:sym typeface="Symbol"/>
              </a:rPr>
              <a:t>+ 1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>
                <a:sym typeface="Symbol"/>
              </a:rPr>
              <a:t>+ 2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</a:p>
          <a:p>
            <a:r>
              <a:rPr lang="fr-FR" dirty="0"/>
              <a:t>Soit 7 levées . Seules les 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</a:p>
          <a:p>
            <a:r>
              <a:rPr lang="fr-FR" dirty="0"/>
              <a:t>peuvent nous rapporter 2</a:t>
            </a:r>
          </a:p>
          <a:p>
            <a:r>
              <a:rPr lang="fr-FR" dirty="0"/>
              <a:t>Levées . Comment y arriver?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20A76DC-9698-CE45-80A5-2F7366789C6E}"/>
              </a:ext>
            </a:extLst>
          </p:cNvPr>
          <p:cNvSpPr txBox="1"/>
          <p:nvPr/>
        </p:nvSpPr>
        <p:spPr>
          <a:xfrm>
            <a:off x="293949" y="2265794"/>
            <a:ext cx="3726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Principe à retenir : </a:t>
            </a:r>
            <a:r>
              <a:rPr lang="fr-FR" b="1" dirty="0">
                <a:solidFill>
                  <a:srgbClr val="FFFF00"/>
                </a:solidFill>
              </a:rPr>
              <a:t>Quand les </a:t>
            </a:r>
          </a:p>
          <a:p>
            <a:r>
              <a:rPr lang="fr-FR" b="1" dirty="0">
                <a:solidFill>
                  <a:srgbClr val="FFFF00"/>
                </a:solidFill>
              </a:rPr>
              <a:t>adversaires ont droit à des levées</a:t>
            </a:r>
          </a:p>
          <a:p>
            <a:r>
              <a:rPr lang="fr-FR" b="1" dirty="0">
                <a:solidFill>
                  <a:srgbClr val="FFFF00"/>
                </a:solidFill>
              </a:rPr>
              <a:t>Il faut leur donner de suite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8187BD9-2E10-D540-958E-6A6529F4FEBD}"/>
              </a:ext>
            </a:extLst>
          </p:cNvPr>
          <p:cNvSpPr txBox="1"/>
          <p:nvPr/>
        </p:nvSpPr>
        <p:spPr>
          <a:xfrm>
            <a:off x="293949" y="3251816"/>
            <a:ext cx="39756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- En préservant ses honneurs</a:t>
            </a:r>
          </a:p>
          <a:p>
            <a:r>
              <a:rPr lang="fr-FR" dirty="0"/>
              <a:t>par impasse ou impasse indirecte.</a:t>
            </a:r>
          </a:p>
          <a:p>
            <a:r>
              <a:rPr lang="fr-FR" dirty="0"/>
              <a:t>Voyons quelques exemples d’impasse.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C74DDBE-7444-C341-ADEE-A8023C94F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55" y="4761329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21DA2210-0AF9-C645-B3A1-B54A41C59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220" y="4246672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F36FFCC-237C-FD4A-9F54-BD0B171D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220" y="5862687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11A8A2FD-420E-A746-86F4-F10E7A1C2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109" y="4761329"/>
            <a:ext cx="1016000" cy="1016000"/>
          </a:xfrm>
          <a:prstGeom prst="rect">
            <a:avLst/>
          </a:prstGeom>
        </p:spPr>
      </p:pic>
      <p:sp>
        <p:nvSpPr>
          <p:cNvPr id="23" name="Text Box 1">
            <a:extLst>
              <a:ext uri="{FF2B5EF4-FFF2-40B4-BE49-F238E27FC236}">
                <a16:creationId xmlns:a16="http://schemas.microsoft.com/office/drawing/2014/main" id="{E4637930-2233-4F44-B294-B0F9DF4B4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909" y="4266417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A4C9BE02-30DD-3149-A6DB-5E23DDD09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909" y="5889086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7932921E-6F85-5340-9970-4E4D0E96E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263" y="4730778"/>
            <a:ext cx="1016000" cy="1016000"/>
          </a:xfrm>
          <a:prstGeom prst="rect">
            <a:avLst/>
          </a:prstGeom>
        </p:spPr>
      </p:pic>
      <p:sp>
        <p:nvSpPr>
          <p:cNvPr id="26" name="Text Box 1">
            <a:extLst>
              <a:ext uri="{FF2B5EF4-FFF2-40B4-BE49-F238E27FC236}">
                <a16:creationId xmlns:a16="http://schemas.microsoft.com/office/drawing/2014/main" id="{61469511-728C-964F-BF6D-534F1447F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263" y="4278295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D5EB77FE-2EB1-DB4C-B1C4-2959018F0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2063" y="5858535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BE2A3093-C790-2245-9BD6-6F2BE518F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571" y="4770673"/>
            <a:ext cx="1016000" cy="1016000"/>
          </a:xfrm>
          <a:prstGeom prst="rect">
            <a:avLst/>
          </a:prstGeom>
        </p:spPr>
      </p:pic>
      <p:sp>
        <p:nvSpPr>
          <p:cNvPr id="29" name="Text Box 1">
            <a:extLst>
              <a:ext uri="{FF2B5EF4-FFF2-40B4-BE49-F238E27FC236}">
                <a16:creationId xmlns:a16="http://schemas.microsoft.com/office/drawing/2014/main" id="{2A35B2C0-9E06-B442-95F5-5C5E5C98E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0371" y="4275761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2C8F9072-D846-B441-A2E4-9B55C6BE5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0371" y="5891776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8E4B3770-F53A-4F4B-92BF-F4F88577F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417" y="4734898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307B8B39-DFA2-794D-A98C-DFBF32204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5417" y="4275761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Text Box 1">
            <a:extLst>
              <a:ext uri="{FF2B5EF4-FFF2-40B4-BE49-F238E27FC236}">
                <a16:creationId xmlns:a16="http://schemas.microsoft.com/office/drawing/2014/main" id="{AE4A6ADF-6006-8941-8E4E-9753C3181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217" y="5862655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20" grpId="0" animBg="1"/>
      <p:bldP spid="21" grpId="0" animBg="1"/>
      <p:bldP spid="23" grpId="0" animBg="1"/>
      <p:bldP spid="24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4544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</a:t>
            </a:r>
            <a:r>
              <a:rPr lang="fr-FR" dirty="0" err="1"/>
              <a:t>expasse</a:t>
            </a:r>
            <a:r>
              <a:rPr lang="fr-FR" dirty="0"/>
              <a:t> ou impasse indirecte :</a:t>
            </a:r>
          </a:p>
          <a:p>
            <a:r>
              <a:rPr lang="fr-FR" dirty="0"/>
              <a:t>	- Elle consiste à jouer vers un honneur inférieur à la carte manquante chez </a:t>
            </a:r>
          </a:p>
          <a:p>
            <a:r>
              <a:rPr lang="fr-FR" dirty="0"/>
              <a:t>les adversaires en espérant celle ci placée avant votre honneur.</a:t>
            </a:r>
          </a:p>
        </p:txBody>
      </p:sp>
      <p:sp>
        <p:nvSpPr>
          <p:cNvPr id="12" name="Titre 2">
            <a:extLst>
              <a:ext uri="{FF2B5EF4-FFF2-40B4-BE49-F238E27FC236}">
                <a16:creationId xmlns:a16="http://schemas.microsoft.com/office/drawing/2014/main" id="{ADDA048B-FFF7-8D4E-915F-C582F2E0FFC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C74DDBE-7444-C341-ADEE-A8023C94F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63" y="2522795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21DA2210-0AF9-C645-B3A1-B54A41C59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028" y="2008138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F36FFCC-237C-FD4A-9F54-BD0B171D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028" y="3624153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11A8A2FD-420E-A746-86F4-F10E7A1C2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917" y="2522795"/>
            <a:ext cx="1016000" cy="1016000"/>
          </a:xfrm>
          <a:prstGeom prst="rect">
            <a:avLst/>
          </a:prstGeom>
        </p:spPr>
      </p:pic>
      <p:sp>
        <p:nvSpPr>
          <p:cNvPr id="23" name="Text Box 1">
            <a:extLst>
              <a:ext uri="{FF2B5EF4-FFF2-40B4-BE49-F238E27FC236}">
                <a16:creationId xmlns:a16="http://schemas.microsoft.com/office/drawing/2014/main" id="{E4637930-2233-4F44-B294-B0F9DF4B4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0717" y="2027883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A4C9BE02-30DD-3149-A6DB-5E23DDD09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0717" y="3650552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7932921E-6F85-5340-9970-4E4D0E96E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071" y="2492244"/>
            <a:ext cx="1016000" cy="1016000"/>
          </a:xfrm>
          <a:prstGeom prst="rect">
            <a:avLst/>
          </a:prstGeom>
        </p:spPr>
      </p:pic>
      <p:sp>
        <p:nvSpPr>
          <p:cNvPr id="26" name="Text Box 1">
            <a:extLst>
              <a:ext uri="{FF2B5EF4-FFF2-40B4-BE49-F238E27FC236}">
                <a16:creationId xmlns:a16="http://schemas.microsoft.com/office/drawing/2014/main" id="{61469511-728C-964F-BF6D-534F1447F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4071" y="2039761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D5EB77FE-2EB1-DB4C-B1C4-2959018F0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4871" y="3620001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BE2A3093-C790-2245-9BD6-6F2BE518F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379" y="2532139"/>
            <a:ext cx="1016000" cy="1016000"/>
          </a:xfrm>
          <a:prstGeom prst="rect">
            <a:avLst/>
          </a:prstGeom>
        </p:spPr>
      </p:pic>
      <p:sp>
        <p:nvSpPr>
          <p:cNvPr id="29" name="Text Box 1">
            <a:extLst>
              <a:ext uri="{FF2B5EF4-FFF2-40B4-BE49-F238E27FC236}">
                <a16:creationId xmlns:a16="http://schemas.microsoft.com/office/drawing/2014/main" id="{2A35B2C0-9E06-B442-95F5-5C5E5C98E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3179" y="2037227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2C8F9072-D846-B441-A2E4-9B55C6BE5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3179" y="3653242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8E4B3770-F53A-4F4B-92BF-F4F88577F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225" y="2496364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307B8B39-DFA2-794D-A98C-DFBF32204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8225" y="2037227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Text Box 1">
            <a:extLst>
              <a:ext uri="{FF2B5EF4-FFF2-40B4-BE49-F238E27FC236}">
                <a16:creationId xmlns:a16="http://schemas.microsoft.com/office/drawing/2014/main" id="{AE4A6ADF-6006-8941-8E4E-9753C3181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9025" y="3624121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4CDD028-BF15-F243-AE2A-929FFC027903}"/>
              </a:ext>
            </a:extLst>
          </p:cNvPr>
          <p:cNvSpPr txBox="1"/>
          <p:nvPr/>
        </p:nvSpPr>
        <p:spPr>
          <a:xfrm>
            <a:off x="205625" y="4182683"/>
            <a:ext cx="83386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L’impasse </a:t>
            </a:r>
            <a:r>
              <a:rPr lang="fr-FR" dirty="0" err="1"/>
              <a:t>forçante</a:t>
            </a:r>
            <a:r>
              <a:rPr lang="fr-FR" dirty="0"/>
              <a:t> :</a:t>
            </a:r>
          </a:p>
          <a:p>
            <a:r>
              <a:rPr lang="fr-FR" dirty="0"/>
              <a:t>	- Elle consiste à jouer un honneur en espérant l’honneur immédiatement </a:t>
            </a:r>
          </a:p>
          <a:p>
            <a:r>
              <a:rPr lang="fr-FR" dirty="0"/>
              <a:t>supérieur. Attention cela peut coûter une levée.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D031FD1D-7AFA-C34C-89D2-2AB6F904E8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797" y="5220999"/>
            <a:ext cx="1016000" cy="1016000"/>
          </a:xfrm>
          <a:prstGeom prst="rect">
            <a:avLst/>
          </a:prstGeom>
        </p:spPr>
      </p:pic>
      <p:sp>
        <p:nvSpPr>
          <p:cNvPr id="36" name="Text Box 1">
            <a:extLst>
              <a:ext uri="{FF2B5EF4-FFF2-40B4-BE49-F238E27FC236}">
                <a16:creationId xmlns:a16="http://schemas.microsoft.com/office/drawing/2014/main" id="{9CB3BA36-5C55-E64B-95E6-A3BC105B1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82" y="5568253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Text Box 1">
            <a:extLst>
              <a:ext uri="{FF2B5EF4-FFF2-40B4-BE49-F238E27FC236}">
                <a16:creationId xmlns:a16="http://schemas.microsoft.com/office/drawing/2014/main" id="{54BE87C7-F288-4D49-8B79-1D289EB47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212" y="5562406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D03C20-ACA4-8940-BB2F-55335FA81BF4}"/>
              </a:ext>
            </a:extLst>
          </p:cNvPr>
          <p:cNvSpPr txBox="1"/>
          <p:nvPr/>
        </p:nvSpPr>
        <p:spPr>
          <a:xfrm>
            <a:off x="4154871" y="552078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mais</a:t>
            </a:r>
          </a:p>
        </p:txBody>
      </p:sp>
      <p:pic>
        <p:nvPicPr>
          <p:cNvPr id="38" name="Image 37">
            <a:extLst>
              <a:ext uri="{FF2B5EF4-FFF2-40B4-BE49-F238E27FC236}">
                <a16:creationId xmlns:a16="http://schemas.microsoft.com/office/drawing/2014/main" id="{C7608977-7211-B742-B272-4DCE26A6A2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291" y="5193419"/>
            <a:ext cx="1016000" cy="1016000"/>
          </a:xfrm>
          <a:prstGeom prst="rect">
            <a:avLst/>
          </a:prstGeom>
        </p:spPr>
      </p:pic>
      <p:sp>
        <p:nvSpPr>
          <p:cNvPr id="39" name="Text Box 1">
            <a:extLst>
              <a:ext uri="{FF2B5EF4-FFF2-40B4-BE49-F238E27FC236}">
                <a16:creationId xmlns:a16="http://schemas.microsoft.com/office/drawing/2014/main" id="{55FD92E7-DFBE-D74A-94C1-750D9AACC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2476" y="5540673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Text Box 1">
            <a:extLst>
              <a:ext uri="{FF2B5EF4-FFF2-40B4-BE49-F238E27FC236}">
                <a16:creationId xmlns:a16="http://schemas.microsoft.com/office/drawing/2014/main" id="{BD93772E-D37F-1C4D-8A2A-5AD5EC06F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706" y="5534826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Text Box 1">
            <a:extLst>
              <a:ext uri="{FF2B5EF4-FFF2-40B4-BE49-F238E27FC236}">
                <a16:creationId xmlns:a16="http://schemas.microsoft.com/office/drawing/2014/main" id="{68190B8B-92E9-8848-B03D-55F822845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669" y="4764439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Text Box 1">
            <a:extLst>
              <a:ext uri="{FF2B5EF4-FFF2-40B4-BE49-F238E27FC236}">
                <a16:creationId xmlns:a16="http://schemas.microsoft.com/office/drawing/2014/main" id="{D271ED9F-8DF9-D340-B99B-10EC8030A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087" y="6280294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46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4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3" grpId="0" animBg="1"/>
      <p:bldP spid="34" grpId="0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C0116E-5AA8-3B4C-B22F-92223F69AC1F}"/>
              </a:ext>
            </a:extLst>
          </p:cNvPr>
          <p:cNvSpPr txBox="1"/>
          <p:nvPr/>
        </p:nvSpPr>
        <p:spPr>
          <a:xfrm>
            <a:off x="680132" y="1080655"/>
            <a:ext cx="83594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Avantage d’une impasse </a:t>
            </a:r>
            <a:r>
              <a:rPr lang="fr-FR" b="1" u="sng" dirty="0" err="1">
                <a:solidFill>
                  <a:srgbClr val="FFFF00"/>
                </a:solidFill>
              </a:rPr>
              <a:t>forçante</a:t>
            </a:r>
            <a:r>
              <a:rPr lang="fr-FR" b="1" u="sng" dirty="0">
                <a:solidFill>
                  <a:srgbClr val="FFFF00"/>
                </a:solidFill>
              </a:rPr>
              <a:t> :</a:t>
            </a:r>
          </a:p>
          <a:p>
            <a:r>
              <a:rPr lang="fr-FR" dirty="0"/>
              <a:t>Si elle réussit vous pouvez la renouveler immédiatement car vous êtes resté dans la</a:t>
            </a:r>
          </a:p>
          <a:p>
            <a:r>
              <a:rPr lang="fr-FR" dirty="0"/>
              <a:t>même main. Technique économe en terme de communication.</a:t>
            </a:r>
          </a:p>
          <a:p>
            <a:endParaRPr lang="fr-FR" dirty="0"/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8293BEC4-81E8-A347-9CF0-7889C57C4C1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89468F8-A8B6-6842-9CAD-969F7AC52137}"/>
              </a:ext>
            </a:extLst>
          </p:cNvPr>
          <p:cNvSpPr txBox="1"/>
          <p:nvPr/>
        </p:nvSpPr>
        <p:spPr>
          <a:xfrm>
            <a:off x="680132" y="2169268"/>
            <a:ext cx="82523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Inconvénient d’une impasse </a:t>
            </a:r>
            <a:r>
              <a:rPr lang="fr-FR" b="1" u="sng" dirty="0" err="1">
                <a:solidFill>
                  <a:srgbClr val="FFFF00"/>
                </a:solidFill>
              </a:rPr>
              <a:t>forçante</a:t>
            </a:r>
            <a:r>
              <a:rPr lang="fr-FR" b="1" u="sng" dirty="0">
                <a:solidFill>
                  <a:srgbClr val="FFFF00"/>
                </a:solidFill>
              </a:rPr>
              <a:t> :</a:t>
            </a:r>
          </a:p>
          <a:p>
            <a:r>
              <a:rPr lang="fr-FR" dirty="0"/>
              <a:t>Elle sacrifie l’honneur joué et promeut souvent une plus petite carte comme levée </a:t>
            </a:r>
          </a:p>
          <a:p>
            <a:r>
              <a:rPr lang="fr-FR" dirty="0"/>
              <a:t>de longueur. Voyons cela sur deux exemples</a:t>
            </a:r>
          </a:p>
          <a:p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68F43E4-B934-C345-967D-951EF4D5C7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88" y="3828803"/>
            <a:ext cx="1016000" cy="1016000"/>
          </a:xfrm>
          <a:prstGeom prst="rect">
            <a:avLst/>
          </a:prstGeom>
        </p:spPr>
      </p:pic>
      <p:sp>
        <p:nvSpPr>
          <p:cNvPr id="13" name="Text Box 1">
            <a:extLst>
              <a:ext uri="{FF2B5EF4-FFF2-40B4-BE49-F238E27FC236}">
                <a16:creationId xmlns:a16="http://schemas.microsoft.com/office/drawing/2014/main" id="{984135FB-C174-C24B-9BD5-A142008A2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53" y="3314146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AV102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B6DCD188-A07C-704B-9E17-2BBC5B26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53" y="4930161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F817713-F8D6-B748-A63C-1E3EB315C9D0}"/>
              </a:ext>
            </a:extLst>
          </p:cNvPr>
          <p:cNvSpPr txBox="1"/>
          <p:nvPr/>
        </p:nvSpPr>
        <p:spPr>
          <a:xfrm>
            <a:off x="3846786" y="4214648"/>
            <a:ext cx="660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Mais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E9B8B57E-C707-A948-AE33-99B745794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278" y="3864099"/>
            <a:ext cx="1016000" cy="1016000"/>
          </a:xfrm>
          <a:prstGeom prst="rect">
            <a:avLst/>
          </a:prstGeom>
        </p:spPr>
      </p:pic>
      <p:sp>
        <p:nvSpPr>
          <p:cNvPr id="18" name="Text Box 1">
            <a:extLst>
              <a:ext uri="{FF2B5EF4-FFF2-40B4-BE49-F238E27FC236}">
                <a16:creationId xmlns:a16="http://schemas.microsoft.com/office/drawing/2014/main" id="{25C4120B-8263-254D-A634-FD48E3B15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9343" y="3349442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3D3EE6AD-D41C-C242-8B50-81C3F7D1F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9343" y="4965457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626C618-9614-3849-B6E4-BBD6F7B99998}"/>
              </a:ext>
            </a:extLst>
          </p:cNvPr>
          <p:cNvSpPr txBox="1"/>
          <p:nvPr/>
        </p:nvSpPr>
        <p:spPr>
          <a:xfrm>
            <a:off x="377687" y="5558589"/>
            <a:ext cx="3757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si le Roi est sec en Ouest, le 9 est</a:t>
            </a:r>
          </a:p>
          <a:p>
            <a:r>
              <a:rPr lang="fr-FR" dirty="0"/>
              <a:t>promu en levée de longueur.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B2FB0B8-BD4E-D847-B1A3-4E7A749DDAC8}"/>
              </a:ext>
            </a:extLst>
          </p:cNvPr>
          <p:cNvSpPr txBox="1"/>
          <p:nvPr/>
        </p:nvSpPr>
        <p:spPr>
          <a:xfrm>
            <a:off x="4638134" y="5557506"/>
            <a:ext cx="4109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pas de problème car vous avez toutes</a:t>
            </a:r>
          </a:p>
          <a:p>
            <a:r>
              <a:rPr lang="fr-FR" dirty="0"/>
              <a:t>les intermédiaires.</a:t>
            </a:r>
          </a:p>
        </p:txBody>
      </p:sp>
    </p:spTree>
    <p:extLst>
      <p:ext uri="{BB962C8B-B14F-4D97-AF65-F5344CB8AC3E}">
        <p14:creationId xmlns:p14="http://schemas.microsoft.com/office/powerpoint/2010/main" val="9247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8" grpId="0" animBg="1"/>
      <p:bldP spid="19" grpId="0" animBg="1"/>
      <p:bldP spid="4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C0116E-5AA8-3B4C-B22F-92223F69AC1F}"/>
              </a:ext>
            </a:extLst>
          </p:cNvPr>
          <p:cNvSpPr txBox="1"/>
          <p:nvPr/>
        </p:nvSpPr>
        <p:spPr>
          <a:xfrm>
            <a:off x="377687" y="1045175"/>
            <a:ext cx="8432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 coup à Blanc :</a:t>
            </a:r>
          </a:p>
          <a:p>
            <a:r>
              <a:rPr lang="fr-FR" dirty="0"/>
              <a:t>Cette technique consiste à commencer l’affranchissement d’une couleur en donnant</a:t>
            </a:r>
          </a:p>
          <a:p>
            <a:r>
              <a:rPr lang="fr-FR" dirty="0"/>
              <a:t>Volontairement une levée dans cette couleur à la défense.</a:t>
            </a:r>
          </a:p>
          <a:p>
            <a:r>
              <a:rPr lang="fr-FR" dirty="0"/>
              <a:t>Cette technique permet de régler souvent des problèmes de communications.</a:t>
            </a:r>
          </a:p>
          <a:p>
            <a:endParaRPr lang="fr-FR" dirty="0"/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8293BEC4-81E8-A347-9CF0-7889C57C4C1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11620B8E-9211-EF4E-B7CD-14C8CB3D72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05" y="3534571"/>
            <a:ext cx="1016000" cy="1016000"/>
          </a:xfrm>
          <a:prstGeom prst="rect">
            <a:avLst/>
          </a:prstGeom>
        </p:spPr>
      </p:pic>
      <p:sp>
        <p:nvSpPr>
          <p:cNvPr id="22" name="Text Box 1">
            <a:extLst>
              <a:ext uri="{FF2B5EF4-FFF2-40B4-BE49-F238E27FC236}">
                <a16:creationId xmlns:a16="http://schemas.microsoft.com/office/drawing/2014/main" id="{D9E6C7CC-7AA0-DB44-8A65-12E112015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923" y="35971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X873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8C1F9D43-3BF0-A647-B9A6-C53B470A9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305" y="458343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ARD4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E5A63951-10F4-744E-9452-8850686DF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505" y="266350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V63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A8752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3151A4F6-F6BA-6F4B-AB82-B53EDAF8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359582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RX62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9752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DX6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1D8F313-537F-3540-A799-251277FC92CC}"/>
              </a:ext>
            </a:extLst>
          </p:cNvPr>
          <p:cNvSpPr txBox="1"/>
          <p:nvPr/>
        </p:nvSpPr>
        <p:spPr>
          <a:xfrm>
            <a:off x="3484346" y="2294175"/>
            <a:ext cx="46733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 d’application :</a:t>
            </a:r>
          </a:p>
          <a:p>
            <a:r>
              <a:rPr lang="fr-FR" dirty="0"/>
              <a:t>Sud donneur : donnez la séquence d’enchères</a:t>
            </a:r>
          </a:p>
          <a:p>
            <a:r>
              <a:rPr lang="fr-FR" dirty="0"/>
              <a:t>Quelle est l’entame en Ouest</a:t>
            </a:r>
          </a:p>
          <a:p>
            <a:r>
              <a:rPr lang="fr-FR" dirty="0"/>
              <a:t>Comptabilisez le nombre de levées de Sud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327087A-2201-404E-A090-1E641D1AE443}"/>
              </a:ext>
            </a:extLst>
          </p:cNvPr>
          <p:cNvSpPr txBox="1"/>
          <p:nvPr/>
        </p:nvSpPr>
        <p:spPr>
          <a:xfrm>
            <a:off x="3502741" y="3660831"/>
            <a:ext cx="519225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Après l’entame du 2 de Cœur (4</a:t>
            </a:r>
            <a:r>
              <a:rPr lang="fr-FR" baseline="30000" dirty="0"/>
              <a:t>ème</a:t>
            </a:r>
            <a:r>
              <a:rPr lang="fr-FR" dirty="0"/>
              <a:t> meilleure)</a:t>
            </a:r>
          </a:p>
          <a:p>
            <a:r>
              <a:rPr lang="fr-FR" dirty="0"/>
              <a:t>Sud se comptabilise 7 levées.</a:t>
            </a:r>
          </a:p>
          <a:p>
            <a:r>
              <a:rPr lang="fr-FR" dirty="0"/>
              <a:t>Il lui en manque deux qu’il peut trouver à Trèfle</a:t>
            </a:r>
          </a:p>
          <a:p>
            <a:r>
              <a:rPr lang="fr-FR" dirty="0"/>
              <a:t>si la répartition est 3-2.</a:t>
            </a:r>
          </a:p>
          <a:p>
            <a:r>
              <a:rPr lang="fr-FR" dirty="0"/>
              <a:t>Comme il ne perdra que 3 cœurs et un Trèfle, il </a:t>
            </a:r>
          </a:p>
          <a:p>
            <a:r>
              <a:rPr lang="fr-FR" dirty="0"/>
              <a:t>doit prendre de l’as de cœur et jouer un petit Trèfle</a:t>
            </a:r>
          </a:p>
          <a:p>
            <a:r>
              <a:rPr lang="fr-FR" dirty="0"/>
              <a:t>des deux mains.</a:t>
            </a:r>
          </a:p>
          <a:p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BB12C21-4D10-624A-BE5B-EB9B00C3005A}"/>
              </a:ext>
            </a:extLst>
          </p:cNvPr>
          <p:cNvSpPr txBox="1"/>
          <p:nvPr/>
        </p:nvSpPr>
        <p:spPr>
          <a:xfrm>
            <a:off x="242787" y="5705926"/>
            <a:ext cx="81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Ici cette technique permet de conserver la communication interne de l’As de Trèfle</a:t>
            </a:r>
          </a:p>
        </p:txBody>
      </p:sp>
    </p:spTree>
    <p:extLst>
      <p:ext uri="{BB962C8B-B14F-4D97-AF65-F5344CB8AC3E}">
        <p14:creationId xmlns:p14="http://schemas.microsoft.com/office/powerpoint/2010/main" val="119928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8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2B0F27BC-3F4B-6E4D-B1CE-B43695A25E4B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33CE9EA-CE41-224F-AE91-A51D2339DF4A}"/>
              </a:ext>
            </a:extLst>
          </p:cNvPr>
          <p:cNvSpPr txBox="1"/>
          <p:nvPr/>
        </p:nvSpPr>
        <p:spPr>
          <a:xfrm>
            <a:off x="312753" y="983974"/>
            <a:ext cx="88346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La remise en main :</a:t>
            </a:r>
          </a:p>
          <a:p>
            <a:r>
              <a:rPr lang="fr-FR" dirty="0"/>
              <a:t>Cette technique difficile pour les jeunes joueurs est très prisée des bons joueurs. Elle</a:t>
            </a:r>
          </a:p>
          <a:p>
            <a:r>
              <a:rPr lang="fr-FR" dirty="0"/>
              <a:t>consiste à redonner la main à un joueur pour qu’il rejoue une couleur ou il nous donnera</a:t>
            </a:r>
          </a:p>
          <a:p>
            <a:r>
              <a:rPr lang="fr-FR" dirty="0"/>
              <a:t>une levée (impasse gratuite en général).</a:t>
            </a:r>
          </a:p>
          <a:p>
            <a:r>
              <a:rPr lang="fr-FR" dirty="0"/>
              <a:t>Voyons cela sur une fin de coup à 4 cartes</a:t>
            </a:r>
          </a:p>
          <a:p>
            <a:endParaRPr lang="fr-FR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687F1F3F-4966-4546-BFC6-6CC430DD91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05" y="3534571"/>
            <a:ext cx="1016000" cy="1016000"/>
          </a:xfrm>
          <a:prstGeom prst="rect">
            <a:avLst/>
          </a:prstGeom>
        </p:spPr>
      </p:pic>
      <p:sp>
        <p:nvSpPr>
          <p:cNvPr id="25" name="Text Box 1">
            <a:extLst>
              <a:ext uri="{FF2B5EF4-FFF2-40B4-BE49-F238E27FC236}">
                <a16:creationId xmlns:a16="http://schemas.microsoft.com/office/drawing/2014/main" id="{41EEEF39-BD5B-1942-A27D-B0DB1F341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923" y="35971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619D7A8A-1F99-F244-89D5-AC60AD80B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305" y="458343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D87B4D26-39DD-DD49-A216-626AC17C6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505" y="266350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B58DB867-D820-8544-9683-23CEF70ED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359582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2BAA8A2-3F74-744B-95E0-D995F4B0D60A}"/>
              </a:ext>
            </a:extLst>
          </p:cNvPr>
          <p:cNvSpPr txBox="1"/>
          <p:nvPr/>
        </p:nvSpPr>
        <p:spPr>
          <a:xfrm>
            <a:off x="4245085" y="2473936"/>
            <a:ext cx="3192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en main doit faire 3 levées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5317F6F-B5BA-FE47-80DB-A1E8F223AC65}"/>
              </a:ext>
            </a:extLst>
          </p:cNvPr>
          <p:cNvSpPr txBox="1"/>
          <p:nvPr/>
        </p:nvSpPr>
        <p:spPr>
          <a:xfrm>
            <a:off x="3628604" y="3691757"/>
            <a:ext cx="4183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en main, joue le 4 de Pique et Ouest</a:t>
            </a:r>
          </a:p>
          <a:p>
            <a:r>
              <a:rPr lang="fr-FR" dirty="0"/>
              <a:t>Rejoue Cœur pour une impasse gratuite.</a:t>
            </a:r>
          </a:p>
        </p:txBody>
      </p:sp>
    </p:spTree>
    <p:extLst>
      <p:ext uri="{BB962C8B-B14F-4D97-AF65-F5344CB8AC3E}">
        <p14:creationId xmlns:p14="http://schemas.microsoft.com/office/powerpoint/2010/main" val="25936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/>
      <p:bldP spid="3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12644</TotalTime>
  <Words>2227</Words>
  <Application>Microsoft Macintosh PowerPoint</Application>
  <PresentationFormat>Affichage à l'écran (4:3)</PresentationFormat>
  <Paragraphs>508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Présentation PowerPoint</vt:lpstr>
      <vt:lpstr>Notion de plan de jeu</vt:lpstr>
      <vt:lpstr>Notion de plan de jeu</vt:lpstr>
      <vt:lpstr>Notion de plan de jeu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211</cp:revision>
  <cp:lastPrinted>2018-03-19T11:00:54Z</cp:lastPrinted>
  <dcterms:created xsi:type="dcterms:W3CDTF">2014-03-10T09:34:54Z</dcterms:created>
  <dcterms:modified xsi:type="dcterms:W3CDTF">2018-08-07T20:02:46Z</dcterms:modified>
</cp:coreProperties>
</file>