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92" r:id="rId2"/>
    <p:sldId id="260" r:id="rId3"/>
    <p:sldId id="307" r:id="rId4"/>
    <p:sldId id="308" r:id="rId5"/>
    <p:sldId id="277" r:id="rId6"/>
    <p:sldId id="302" r:id="rId7"/>
    <p:sldId id="282" r:id="rId8"/>
    <p:sldId id="304" r:id="rId9"/>
    <p:sldId id="303" r:id="rId10"/>
    <p:sldId id="293" r:id="rId11"/>
    <p:sldId id="263" r:id="rId12"/>
    <p:sldId id="294" r:id="rId13"/>
    <p:sldId id="295" r:id="rId14"/>
    <p:sldId id="305" r:id="rId15"/>
    <p:sldId id="306" r:id="rId16"/>
    <p:sldId id="296" r:id="rId17"/>
    <p:sldId id="290" r:id="rId18"/>
    <p:sldId id="291" r:id="rId19"/>
    <p:sldId id="300" r:id="rId20"/>
    <p:sldId id="27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38"/>
    <p:restoredTop sz="92837"/>
  </p:normalViewPr>
  <p:slideViewPr>
    <p:cSldViewPr snapToGrid="0" snapToObjects="1">
      <p:cViewPr>
        <p:scale>
          <a:sx n="123" d="100"/>
          <a:sy n="123" d="100"/>
        </p:scale>
        <p:origin x="1552"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7FA134-AE8B-BF41-A13D-B2DE56DFE49C}" type="datetimeFigureOut">
              <a:rPr lang="fr-FR" smtClean="0"/>
              <a:t>03/11/2021</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B64284-8432-854E-9716-CF8197D109BE}" type="slidenum">
              <a:rPr lang="fr-FR" smtClean="0"/>
              <a:t>‹N°›</a:t>
            </a:fld>
            <a:endParaRPr lang="fr-FR"/>
          </a:p>
        </p:txBody>
      </p:sp>
    </p:spTree>
    <p:extLst>
      <p:ext uri="{BB962C8B-B14F-4D97-AF65-F5344CB8AC3E}">
        <p14:creationId xmlns:p14="http://schemas.microsoft.com/office/powerpoint/2010/main" val="385144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Un petit rappel de probabilités sur les pourcentages de fit en fonction du nombre de cartes d’une couleur que nous possédons.</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2</a:t>
            </a:fld>
            <a:endParaRPr lang="fr-FR" dirty="0"/>
          </a:p>
        </p:txBody>
      </p:sp>
    </p:spTree>
    <p:extLst>
      <p:ext uri="{BB962C8B-B14F-4D97-AF65-F5344CB8AC3E}">
        <p14:creationId xmlns:p14="http://schemas.microsoft.com/office/powerpoint/2010/main" val="7542976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Couleur septième commandée par deux honneurs. Etre conservateur lorsque vous êtes Rouge et plus souple Vert contre Rouge.</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12</a:t>
            </a:fld>
            <a:endParaRPr lang="fr-FR" dirty="0"/>
          </a:p>
        </p:txBody>
      </p:sp>
    </p:spTree>
    <p:extLst>
      <p:ext uri="{BB962C8B-B14F-4D97-AF65-F5344CB8AC3E}">
        <p14:creationId xmlns:p14="http://schemas.microsoft.com/office/powerpoint/2010/main" val="28665710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Prolongement du barrage en fonction de son nombre d'atouts (</a:t>
            </a:r>
            <a:r>
              <a:rPr lang="fr-FR" dirty="0" err="1"/>
              <a:t>Cf</a:t>
            </a:r>
            <a:r>
              <a:rPr lang="fr-FR" dirty="0"/>
              <a:t> loi des Atouts), sinon manche voir chelem si bonnes cartes (il suffit de comptabiliser son nombre de levées).</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13</a:t>
            </a:fld>
            <a:endParaRPr lang="fr-FR"/>
          </a:p>
        </p:txBody>
      </p:sp>
    </p:spTree>
    <p:extLst>
      <p:ext uri="{BB962C8B-B14F-4D97-AF65-F5344CB8AC3E}">
        <p14:creationId xmlns:p14="http://schemas.microsoft.com/office/powerpoint/2010/main" val="9870496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14</a:t>
            </a:fld>
            <a:endParaRPr lang="fr-FR"/>
          </a:p>
        </p:txBody>
      </p:sp>
    </p:spTree>
    <p:extLst>
      <p:ext uri="{BB962C8B-B14F-4D97-AF65-F5344CB8AC3E}">
        <p14:creationId xmlns:p14="http://schemas.microsoft.com/office/powerpoint/2010/main" val="29211775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Enchère très précise permettant au partenaire de demander la manche avec peu de points et les arrêts dans les 3 autres couleurs.</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15</a:t>
            </a:fld>
            <a:endParaRPr lang="fr-FR"/>
          </a:p>
        </p:txBody>
      </p:sp>
    </p:spTree>
    <p:extLst>
      <p:ext uri="{BB962C8B-B14F-4D97-AF65-F5344CB8AC3E}">
        <p14:creationId xmlns:p14="http://schemas.microsoft.com/office/powerpoint/2010/main" val="3150872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Ce sont de purs barrages pour empêcher l'adversaire de trouver sa manche. Attention à la vulnérabilité.</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16</a:t>
            </a:fld>
            <a:endParaRPr lang="fr-FR"/>
          </a:p>
        </p:txBody>
      </p:sp>
    </p:spTree>
    <p:extLst>
      <p:ext uri="{BB962C8B-B14F-4D97-AF65-F5344CB8AC3E}">
        <p14:creationId xmlns:p14="http://schemas.microsoft.com/office/powerpoint/2010/main" val="843229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Un exemple pédagogique regroupant les différentes questions à se poser lors d’un barrage.</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3</a:t>
            </a:fld>
            <a:endParaRPr lang="fr-FR"/>
          </a:p>
        </p:txBody>
      </p:sp>
    </p:spTree>
    <p:extLst>
      <p:ext uri="{BB962C8B-B14F-4D97-AF65-F5344CB8AC3E}">
        <p14:creationId xmlns:p14="http://schemas.microsoft.com/office/powerpoint/2010/main" val="32345068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Les règles de base d'un bon barrage. Couleur solide sans deux levées de défense.</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4</a:t>
            </a:fld>
            <a:endParaRPr lang="fr-FR"/>
          </a:p>
        </p:txBody>
      </p:sp>
    </p:spTree>
    <p:extLst>
      <p:ext uri="{BB962C8B-B14F-4D97-AF65-F5344CB8AC3E}">
        <p14:creationId xmlns:p14="http://schemas.microsoft.com/office/powerpoint/2010/main" val="11152508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En position 3, raisonnez en moyenne sur le nombre de points : plus vous serez faible plus il faudra produire une enchère de barrage. Exemple vous avez 3 points et 6 cartes dans une couleur. Votre partenaire de droite aura en moyenne 18 à 20 points. Il faut absolument perturber le dialogue adverse, donc barrage au palier de 3 si vous êtes Vert contre rouge sinon au palier de 2 si vous êtes Rouge.</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5</a:t>
            </a:fld>
            <a:endParaRPr lang="fr-FR"/>
          </a:p>
        </p:txBody>
      </p:sp>
    </p:spTree>
    <p:extLst>
      <p:ext uri="{BB962C8B-B14F-4D97-AF65-F5344CB8AC3E}">
        <p14:creationId xmlns:p14="http://schemas.microsoft.com/office/powerpoint/2010/main" val="23418411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Exemple pédagogique sur une ouverture de barrage par un unicolore à Pique.</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6</a:t>
            </a:fld>
            <a:endParaRPr lang="fr-FR"/>
          </a:p>
        </p:txBody>
      </p:sp>
    </p:spTree>
    <p:extLst>
      <p:ext uri="{BB962C8B-B14F-4D97-AF65-F5344CB8AC3E}">
        <p14:creationId xmlns:p14="http://schemas.microsoft.com/office/powerpoint/2010/main" val="3817819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Quelques exemples et contre exemples.</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7</a:t>
            </a:fld>
            <a:endParaRPr lang="fr-FR"/>
          </a:p>
        </p:txBody>
      </p:sp>
    </p:spTree>
    <p:extLst>
      <p:ext uri="{BB962C8B-B14F-4D97-AF65-F5344CB8AC3E}">
        <p14:creationId xmlns:p14="http://schemas.microsoft.com/office/powerpoint/2010/main" val="31504925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Les critères d’ouverture d’un deux Majeur faible.</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8</a:t>
            </a:fld>
            <a:endParaRPr lang="fr-FR"/>
          </a:p>
        </p:txBody>
      </p:sp>
    </p:spTree>
    <p:extLst>
      <p:ext uri="{BB962C8B-B14F-4D97-AF65-F5344CB8AC3E}">
        <p14:creationId xmlns:p14="http://schemas.microsoft.com/office/powerpoint/2010/main" val="20937262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Le développement des enchères.</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9</a:t>
            </a:fld>
            <a:endParaRPr lang="fr-FR"/>
          </a:p>
        </p:txBody>
      </p:sp>
    </p:spTree>
    <p:extLst>
      <p:ext uri="{BB962C8B-B14F-4D97-AF65-F5344CB8AC3E}">
        <p14:creationId xmlns:p14="http://schemas.microsoft.com/office/powerpoint/2010/main" val="33278361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11</a:t>
            </a:fld>
            <a:endParaRPr lang="fr-FR"/>
          </a:p>
        </p:txBody>
      </p:sp>
    </p:spTree>
    <p:extLst>
      <p:ext uri="{BB962C8B-B14F-4D97-AF65-F5344CB8AC3E}">
        <p14:creationId xmlns:p14="http://schemas.microsoft.com/office/powerpoint/2010/main" val="4032683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a:t>Cliquez et modifiez le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pPr eaLnBrk="1" latinLnBrk="0" hangingPunct="1"/>
            <a:fld id="{E22B1510-024F-7342-AC62-B810C2F60938}" type="datetime1">
              <a:rPr lang="fr-FR" smtClean="0"/>
              <a:t>03/11/2021</a:t>
            </a:fld>
            <a:endParaRPr lang="en-US"/>
          </a:p>
        </p:txBody>
      </p:sp>
      <p:sp>
        <p:nvSpPr>
          <p:cNvPr id="16" name="Espace réservé du numéro de diapositive 15"/>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7" name="Espace réservé du pied de page 16"/>
          <p:cNvSpPr>
            <a:spLocks noGrp="1"/>
          </p:cNvSpPr>
          <p:nvPr>
            <p:ph type="ftr" sz="quarter" idx="12"/>
          </p:nvPr>
        </p:nvSpPr>
        <p:spPr/>
        <p:txBody>
          <a:bodyPr/>
          <a:lstStyle/>
          <a:p>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et modifiez le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08E063B0-E48F-704B-B508-5137F4339C20}" type="datetime1">
              <a:rPr lang="fr-FR" smtClean="0"/>
              <a:t>03/11/2021</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a:t>Cliquez et modifiez le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39D15B3B-3BDF-FC4F-92D7-C49D58170825}" type="datetime1">
              <a:rPr lang="fr-FR" smtClean="0"/>
              <a:t>03/11/2021</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4" name="Espace réservé de la date 13"/>
          <p:cNvSpPr>
            <a:spLocks noGrp="1"/>
          </p:cNvSpPr>
          <p:nvPr>
            <p:ph type="dt" sz="half" idx="14"/>
          </p:nvPr>
        </p:nvSpPr>
        <p:spPr/>
        <p:txBody>
          <a:bodyPr/>
          <a:lstStyle/>
          <a:p>
            <a:pPr eaLnBrk="1" latinLnBrk="0" hangingPunct="1"/>
            <a:fld id="{9CD58499-0E81-1A41-A4F2-89AE16EC7297}" type="datetime1">
              <a:rPr lang="fr-FR" smtClean="0"/>
              <a:t>03/11/2021</a:t>
            </a:fld>
            <a:endParaRPr lang="en-US"/>
          </a:p>
        </p:txBody>
      </p:sp>
      <p:sp>
        <p:nvSpPr>
          <p:cNvPr id="15" name="Espace réservé du numéro de diapositive 14"/>
          <p:cNvSpPr>
            <a:spLocks noGrp="1"/>
          </p:cNvSpPr>
          <p:nvPr>
            <p:ph type="sldNum" sz="quarter" idx="15"/>
          </p:nvPr>
        </p:nvSpPr>
        <p:spPr/>
        <p:txBody>
          <a:bodyPr/>
          <a:lstStyle>
            <a:lvl1pPr algn="ctr">
              <a:defRPr/>
            </a:lvl1pPr>
          </a:lstStyle>
          <a:p>
            <a:pPr eaLnBrk="1" latinLnBrk="0" hangingPunct="1"/>
            <a:fld id="{D2E57653-3E58-4892-A7ED-712530ACC680}" type="slidenum">
              <a:rPr kumimoji="0" lang="en-US" smtClean="0"/>
              <a:pPr eaLnBrk="1" latinLnBrk="0" hangingPunct="1"/>
              <a:t>‹N°›</a:t>
            </a:fld>
            <a:endParaRPr kumimoji="0" lang="en-US"/>
          </a:p>
        </p:txBody>
      </p:sp>
      <p:sp>
        <p:nvSpPr>
          <p:cNvPr id="16" name="Espace réservé du pied de page 15"/>
          <p:cNvSpPr>
            <a:spLocks noGrp="1"/>
          </p:cNvSpPr>
          <p:nvPr>
            <p:ph type="ftr" sz="quarter" idx="16"/>
          </p:nvPr>
        </p:nvSpPr>
        <p:spPr/>
        <p:txBody>
          <a:bodyPr/>
          <a:lstStyle/>
          <a:p>
            <a:endParaRPr kumimoji="0" lang="en-US"/>
          </a:p>
        </p:txBody>
      </p:sp>
      <p:sp>
        <p:nvSpPr>
          <p:cNvPr id="17" name="Titre 16"/>
          <p:cNvSpPr>
            <a:spLocks noGrp="1"/>
          </p:cNvSpPr>
          <p:nvPr>
            <p:ph type="title"/>
          </p:nvPr>
        </p:nvSpPr>
        <p:spPr/>
        <p:txBody>
          <a:bodyPr rtlCol="0" anchor="b" anchorCtr="0"/>
          <a:lstStyle/>
          <a:p>
            <a:r>
              <a:rPr kumimoji="0" lang="fr-FR"/>
              <a:t>Cliquez et modifiez le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pPr eaLnBrk="1" latinLnBrk="0" hangingPunct="1"/>
            <a:fld id="{744758AB-EA7D-AB49-9623-2E5AE766664E}" type="datetime1">
              <a:rPr lang="fr-FR" smtClean="0"/>
              <a:t>03/11/2021</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a:t>Cliquez et modifiez le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pPr eaLnBrk="1" latinLnBrk="0" hangingPunct="1"/>
            <a:fld id="{2EE7A5A7-6CA5-EE42-B165-71E5F13DE8DA}" type="datetime1">
              <a:rPr lang="fr-FR" smtClean="0"/>
              <a:t>03/11/2021</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p:txBody>
          <a:bodyPr/>
          <a:lstStyle/>
          <a:p>
            <a:r>
              <a:rPr kumimoji="0" lang="fr-FR"/>
              <a:t>Cliquez et modifiez le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8" name="Espace réservé du pied de page 7"/>
          <p:cNvSpPr>
            <a:spLocks noGrp="1"/>
          </p:cNvSpPr>
          <p:nvPr>
            <p:ph type="ftr" sz="quarter" idx="11"/>
          </p:nvPr>
        </p:nvSpPr>
        <p:spPr/>
        <p:txBody>
          <a:bodyPr/>
          <a:lstStyle/>
          <a:p>
            <a:endParaRPr kumimoji="0" lang="en-US"/>
          </a:p>
        </p:txBody>
      </p:sp>
      <p:sp>
        <p:nvSpPr>
          <p:cNvPr id="7" name="Espace réservé de la date 6"/>
          <p:cNvSpPr>
            <a:spLocks noGrp="1"/>
          </p:cNvSpPr>
          <p:nvPr>
            <p:ph type="dt" sz="half" idx="10"/>
          </p:nvPr>
        </p:nvSpPr>
        <p:spPr/>
        <p:txBody>
          <a:bodyPr/>
          <a:lstStyle/>
          <a:p>
            <a:pPr eaLnBrk="1" latinLnBrk="0" hangingPunct="1"/>
            <a:fld id="{9E4C7CC5-FFF4-D247-B7FF-FAC4450384A6}" type="datetime1">
              <a:rPr lang="fr-FR" smtClean="0"/>
              <a:t>03/11/2021</a:t>
            </a:fld>
            <a:endParaRPr lang="en-US"/>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a:t>Cliquez et modifiez le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pPr eaLnBrk="1" latinLnBrk="0" hangingPunct="1"/>
            <a:fld id="{A3F1D33B-5D5E-5041-875C-5E95F7795562}" type="datetime1">
              <a:rPr lang="fr-FR" smtClean="0"/>
              <a:t>03/11/2021</a:t>
            </a:fld>
            <a:endParaRPr lang="en-US"/>
          </a:p>
        </p:txBody>
      </p:sp>
      <p:sp>
        <p:nvSpPr>
          <p:cNvPr id="4" name="Espace réservé du pied de page 3"/>
          <p:cNvSpPr>
            <a:spLocks noGrp="1"/>
          </p:cNvSpPr>
          <p:nvPr>
            <p:ph type="ftr" sz="quarter" idx="11"/>
          </p:nvPr>
        </p:nvSpPr>
        <p:spPr/>
        <p:txBody>
          <a:bodyPr/>
          <a:lstStyle/>
          <a:p>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p:txBody>
          <a:bodyPr/>
          <a:lstStyle/>
          <a:p>
            <a:r>
              <a:rPr kumimoji="0" lang="fr-FR"/>
              <a:t>Cliquez et modifiez le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eaLnBrk="1" latinLnBrk="0" hangingPunct="1"/>
            <a:fld id="{13DCAC56-705D-C54E-901D-5A7C5E085F2F}" type="datetime1">
              <a:rPr lang="fr-FR" smtClean="0"/>
              <a:t>03/11/2021</a:t>
            </a:fld>
            <a:endParaRPr lang="en-US"/>
          </a:p>
        </p:txBody>
      </p:sp>
      <p:sp>
        <p:nvSpPr>
          <p:cNvPr id="3" name="Espace réservé du pied de page 2"/>
          <p:cNvSpPr>
            <a:spLocks noGrp="1"/>
          </p:cNvSpPr>
          <p:nvPr>
            <p:ph type="ftr" sz="quarter" idx="11"/>
          </p:nvPr>
        </p:nvSpPr>
        <p:spPr/>
        <p:txBody>
          <a:bodyPr/>
          <a:lstStyle/>
          <a:p>
            <a:endParaRPr kumimoji="0" lang="en-US"/>
          </a:p>
        </p:txBody>
      </p:sp>
      <p:sp>
        <p:nvSpPr>
          <p:cNvPr id="4" name="Espace réservé du numéro de diapositive 3"/>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et modifiez le titre</a:t>
            </a:r>
            <a:endParaRPr kumimoji="0" lang="en-US"/>
          </a:p>
        </p:txBody>
      </p:sp>
      <p:sp>
        <p:nvSpPr>
          <p:cNvPr id="8" name="Espace réservé de la date 7"/>
          <p:cNvSpPr>
            <a:spLocks noGrp="1"/>
          </p:cNvSpPr>
          <p:nvPr>
            <p:ph type="dt" sz="half" idx="14"/>
          </p:nvPr>
        </p:nvSpPr>
        <p:spPr/>
        <p:txBody>
          <a:bodyPr/>
          <a:lstStyle/>
          <a:p>
            <a:pPr eaLnBrk="1" latinLnBrk="0" hangingPunct="1"/>
            <a:fld id="{D8247B8F-A48A-7749-9E49-2A126D5A1179}" type="datetime1">
              <a:rPr lang="fr-FR" smtClean="0"/>
              <a:t>03/11/2021</a:t>
            </a:fld>
            <a:endParaRPr lang="en-US"/>
          </a:p>
        </p:txBody>
      </p:sp>
      <p:sp>
        <p:nvSpPr>
          <p:cNvPr id="9" name="Espace réservé du numéro de diapositive 8"/>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0" name="Espace réservé du pied de page 9"/>
          <p:cNvSpPr>
            <a:spLocks noGrp="1"/>
          </p:cNvSpPr>
          <p:nvPr>
            <p:ph type="ftr" sz="quarter" idx="16"/>
          </p:nvPr>
        </p:nvSpPr>
        <p:spPr/>
        <p:txBody>
          <a:bodyPr/>
          <a:lstStyle/>
          <a:p>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et modifiez le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a:t>Faire glisser l'image vers l'espace réservé ou cliquer sur l'icône pour l'ajouter</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8" name="Espace réservé de la date 7"/>
          <p:cNvSpPr>
            <a:spLocks noGrp="1"/>
          </p:cNvSpPr>
          <p:nvPr>
            <p:ph type="dt" sz="half" idx="10"/>
          </p:nvPr>
        </p:nvSpPr>
        <p:spPr/>
        <p:txBody>
          <a:bodyPr/>
          <a:lstStyle/>
          <a:p>
            <a:pPr eaLnBrk="1" latinLnBrk="0" hangingPunct="1"/>
            <a:fld id="{7D030916-F93E-E940-AD90-0D92C22B7FCC}" type="datetime1">
              <a:rPr lang="fr-FR" smtClean="0"/>
              <a:t>03/11/2021</a:t>
            </a:fld>
            <a:endParaRPr lang="en-US"/>
          </a:p>
        </p:txBody>
      </p:sp>
      <p:sp>
        <p:nvSpPr>
          <p:cNvPr id="9" name="Espace réservé du numéro de diapositive 8"/>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0" name="Espace réservé du pied de page 9"/>
          <p:cNvSpPr>
            <a:spLocks noGrp="1"/>
          </p:cNvSpPr>
          <p:nvPr>
            <p:ph type="ftr" sz="quarter" idx="12"/>
          </p:nvPr>
        </p:nvSpPr>
        <p:spPr/>
        <p:txBody>
          <a:bodyPr/>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eaLnBrk="1" latinLnBrk="0" hangingPunct="1"/>
            <a:fld id="{A41AD35C-3E49-7F45-A135-5334C6E781CA}" type="datetime1">
              <a:rPr lang="fr-FR" smtClean="0"/>
              <a:t>03/11/2021</a:t>
            </a:fld>
            <a:endParaRPr lang="en-US"/>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kumimoji="0" lang="en-US"/>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eaLnBrk="1" latinLnBrk="0" hangingPunct="1"/>
            <a:fld id="{D2E57653-3E58-4892-A7ED-712530ACC680}" type="slidenum">
              <a:rPr kumimoji="0" lang="en-US" smtClean="0"/>
              <a:pPr eaLnBrk="1" latinLnBrk="0" hangingPunct="1"/>
              <a:t>‹N°›</a:t>
            </a:fld>
            <a:endParaRPr kumimoji="0" lang="en-US"/>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a:t>Cliquez et modifiez le titre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a:extLst>
              <a:ext uri="{FF2B5EF4-FFF2-40B4-BE49-F238E27FC236}">
                <a16:creationId xmlns:a16="http://schemas.microsoft.com/office/drawing/2014/main" id="{0577FE6B-E19E-4D46-A6C2-EBD45AA560F0}"/>
              </a:ext>
            </a:extLst>
          </p:cNvPr>
          <p:cNvSpPr>
            <a:spLocks noGrp="1"/>
          </p:cNvSpPr>
          <p:nvPr>
            <p:ph type="subTitle" idx="1"/>
          </p:nvPr>
        </p:nvSpPr>
        <p:spPr>
          <a:xfrm>
            <a:off x="457200" y="3667435"/>
            <a:ext cx="8305800" cy="3024677"/>
          </a:xfrm>
        </p:spPr>
        <p:txBody>
          <a:bodyPr/>
          <a:lstStyle/>
          <a:p>
            <a:r>
              <a:rPr lang="fr-FR" dirty="0"/>
              <a:t>Utilité et spécificités des ouvertures de barrage</a:t>
            </a:r>
          </a:p>
          <a:p>
            <a:r>
              <a:rPr lang="fr-FR" dirty="0"/>
              <a:t>Les ouvertures de barrage au palier de 2 : 2</a:t>
            </a:r>
            <a:r>
              <a:rPr lang="fr-FR" b="1" dirty="0">
                <a:solidFill>
                  <a:srgbClr val="FF0000"/>
                </a:solidFill>
                <a:sym typeface="Symbol"/>
              </a:rPr>
              <a:t></a:t>
            </a:r>
            <a:r>
              <a:rPr lang="fr-FR" b="1" dirty="0">
                <a:solidFill>
                  <a:schemeClr val="tx1"/>
                </a:solidFill>
                <a:sym typeface="Symbol"/>
              </a:rPr>
              <a:t>/</a:t>
            </a:r>
            <a:r>
              <a:rPr lang="fr-FR" b="1" dirty="0">
                <a:solidFill>
                  <a:srgbClr val="000000"/>
                </a:solidFill>
                <a:sym typeface="Symbol"/>
              </a:rPr>
              <a:t></a:t>
            </a:r>
          </a:p>
          <a:p>
            <a:r>
              <a:rPr lang="fr-FR" dirty="0"/>
              <a:t>Les ouvertures de barrage au palier de 3</a:t>
            </a:r>
          </a:p>
          <a:p>
            <a:r>
              <a:rPr lang="fr-FR" dirty="0"/>
              <a:t>Les ouvertures de barrage au palier de 4</a:t>
            </a:r>
          </a:p>
          <a:p>
            <a:endParaRPr lang="fr-FR" dirty="0"/>
          </a:p>
        </p:txBody>
      </p:sp>
      <p:sp>
        <p:nvSpPr>
          <p:cNvPr id="3" name="Titre 2">
            <a:extLst>
              <a:ext uri="{FF2B5EF4-FFF2-40B4-BE49-F238E27FC236}">
                <a16:creationId xmlns:a16="http://schemas.microsoft.com/office/drawing/2014/main" id="{3F3BB191-4AC1-A648-9526-C8FF9C244277}"/>
              </a:ext>
            </a:extLst>
          </p:cNvPr>
          <p:cNvSpPr>
            <a:spLocks noGrp="1"/>
          </p:cNvSpPr>
          <p:nvPr>
            <p:ph type="ctrTitle"/>
          </p:nvPr>
        </p:nvSpPr>
        <p:spPr>
          <a:xfrm>
            <a:off x="323344" y="794461"/>
            <a:ext cx="8573512" cy="1981200"/>
          </a:xfrm>
        </p:spPr>
        <p:txBody>
          <a:bodyPr/>
          <a:lstStyle/>
          <a:p>
            <a:r>
              <a:rPr lang="fr-FR" dirty="0"/>
              <a:t>Les Enchères de barrage</a:t>
            </a:r>
          </a:p>
        </p:txBody>
      </p:sp>
      <p:sp>
        <p:nvSpPr>
          <p:cNvPr id="4" name="Rectangle 3">
            <a:extLst>
              <a:ext uri="{FF2B5EF4-FFF2-40B4-BE49-F238E27FC236}">
                <a16:creationId xmlns:a16="http://schemas.microsoft.com/office/drawing/2014/main" id="{CA7BFB58-6A42-674F-8D89-01447015CFDE}"/>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pic>
        <p:nvPicPr>
          <p:cNvPr id="5" name="Image 4">
            <a:extLst>
              <a:ext uri="{FF2B5EF4-FFF2-40B4-BE49-F238E27FC236}">
                <a16:creationId xmlns:a16="http://schemas.microsoft.com/office/drawing/2014/main" id="{E23465E3-2B13-3F4B-8FA6-91277E55B2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873" y="219607"/>
            <a:ext cx="1377788" cy="599038"/>
          </a:xfrm>
          <a:prstGeom prst="rect">
            <a:avLst/>
          </a:prstGeom>
        </p:spPr>
      </p:pic>
      <p:sp>
        <p:nvSpPr>
          <p:cNvPr id="6" name="ZoneTexte 5">
            <a:extLst>
              <a:ext uri="{FF2B5EF4-FFF2-40B4-BE49-F238E27FC236}">
                <a16:creationId xmlns:a16="http://schemas.microsoft.com/office/drawing/2014/main" id="{6268BBD8-5C1F-4B48-9FB5-76353B3519B5}"/>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8" name="Espace réservé du numéro de diapositive 7">
            <a:extLst>
              <a:ext uri="{FF2B5EF4-FFF2-40B4-BE49-F238E27FC236}">
                <a16:creationId xmlns:a16="http://schemas.microsoft.com/office/drawing/2014/main" id="{5844AFD0-C5BE-8445-BE29-CAF0CF33606B}"/>
              </a:ext>
            </a:extLst>
          </p:cNvPr>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1</a:t>
            </a:fld>
            <a:endParaRPr kumimoji="0" lang="en-US" dirty="0"/>
          </a:p>
        </p:txBody>
      </p:sp>
      <p:sp>
        <p:nvSpPr>
          <p:cNvPr id="9" name="ZoneTexte 8">
            <a:extLst>
              <a:ext uri="{FF2B5EF4-FFF2-40B4-BE49-F238E27FC236}">
                <a16:creationId xmlns:a16="http://schemas.microsoft.com/office/drawing/2014/main" id="{EFBF3B87-92DE-7E42-9BDF-E6B8DF420D76}"/>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spTree>
    <p:extLst>
      <p:ext uri="{BB962C8B-B14F-4D97-AF65-F5344CB8AC3E}">
        <p14:creationId xmlns:p14="http://schemas.microsoft.com/office/powerpoint/2010/main" val="1496387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a:solidFill>
                  <a:schemeClr val="bg1"/>
                </a:solidFill>
                <a:sym typeface="Symbol"/>
              </a:rPr>
              <a:t></a:t>
            </a:r>
            <a:r>
              <a:rPr lang="fr-FR" b="1">
                <a:solidFill>
                  <a:srgbClr val="FF0000"/>
                </a:solidFill>
                <a:sym typeface="Symbol"/>
              </a:rPr>
              <a:t></a:t>
            </a:r>
            <a:r>
              <a:rPr lang="fr-FR" b="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8" name="Espace réservé du numéro de diapositive 7">
            <a:extLst>
              <a:ext uri="{FF2B5EF4-FFF2-40B4-BE49-F238E27FC236}">
                <a16:creationId xmlns:a16="http://schemas.microsoft.com/office/drawing/2014/main" id="{D2615842-7EBD-1D44-8B87-6BAC423224F8}"/>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10</a:t>
            </a:fld>
            <a:endParaRPr kumimoji="0" lang="en-US"/>
          </a:p>
        </p:txBody>
      </p:sp>
      <p:sp>
        <p:nvSpPr>
          <p:cNvPr id="14" name="ZoneTexte 13">
            <a:extLst>
              <a:ext uri="{FF2B5EF4-FFF2-40B4-BE49-F238E27FC236}">
                <a16:creationId xmlns:a16="http://schemas.microsoft.com/office/drawing/2014/main" id="{6A120589-54FE-D541-A236-A958CA5B184B}"/>
              </a:ext>
            </a:extLst>
          </p:cNvPr>
          <p:cNvSpPr txBox="1"/>
          <p:nvPr/>
        </p:nvSpPr>
        <p:spPr>
          <a:xfrm>
            <a:off x="3741384" y="6368069"/>
            <a:ext cx="1046569" cy="369332"/>
          </a:xfrm>
          <a:prstGeom prst="rect">
            <a:avLst/>
          </a:prstGeom>
          <a:noFill/>
        </p:spPr>
        <p:txBody>
          <a:bodyPr wrap="none" rtlCol="0">
            <a:spAutoFit/>
          </a:bodyPr>
          <a:lstStyle/>
          <a:p>
            <a:r>
              <a:rPr lang="fr-FR"/>
              <a:t>Séance 8</a:t>
            </a:r>
          </a:p>
        </p:txBody>
      </p:sp>
      <p:sp>
        <p:nvSpPr>
          <p:cNvPr id="12" name="Titre 2">
            <a:extLst>
              <a:ext uri="{FF2B5EF4-FFF2-40B4-BE49-F238E27FC236}">
                <a16:creationId xmlns:a16="http://schemas.microsoft.com/office/drawing/2014/main" id="{08E0FC23-CC9B-494D-82DF-4D55AE9F7398}"/>
              </a:ext>
            </a:extLst>
          </p:cNvPr>
          <p:cNvSpPr txBox="1">
            <a:spLocks/>
          </p:cNvSpPr>
          <p:nvPr/>
        </p:nvSpPr>
        <p:spPr>
          <a:xfrm>
            <a:off x="377686" y="-235226"/>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a:t>L’ouverture d’un deux Majeure faible</a:t>
            </a:r>
            <a:r>
              <a:rPr lang="fr-FR" sz="2400"/>
              <a:t>(4)</a:t>
            </a:r>
            <a:endParaRPr lang="fr-FR"/>
          </a:p>
        </p:txBody>
      </p:sp>
      <p:sp>
        <p:nvSpPr>
          <p:cNvPr id="13" name="ZoneTexte 12">
            <a:extLst>
              <a:ext uri="{FF2B5EF4-FFF2-40B4-BE49-F238E27FC236}">
                <a16:creationId xmlns:a16="http://schemas.microsoft.com/office/drawing/2014/main" id="{A46D9B4D-B780-0640-8A91-F6446FC4EBC8}"/>
              </a:ext>
            </a:extLst>
          </p:cNvPr>
          <p:cNvSpPr txBox="1"/>
          <p:nvPr/>
        </p:nvSpPr>
        <p:spPr>
          <a:xfrm>
            <a:off x="251886" y="883383"/>
            <a:ext cx="8892114" cy="2308324"/>
          </a:xfrm>
          <a:prstGeom prst="rect">
            <a:avLst/>
          </a:prstGeom>
          <a:noFill/>
        </p:spPr>
        <p:txBody>
          <a:bodyPr wrap="none" rtlCol="0">
            <a:spAutoFit/>
          </a:bodyPr>
          <a:lstStyle/>
          <a:p>
            <a:r>
              <a:rPr lang="fr-FR">
                <a:solidFill>
                  <a:srgbClr val="FFFF00"/>
                </a:solidFill>
              </a:rPr>
              <a:t>Les mains </a:t>
            </a:r>
            <a:r>
              <a:rPr lang="fr-FR" err="1">
                <a:solidFill>
                  <a:srgbClr val="FFFF00"/>
                </a:solidFill>
              </a:rPr>
              <a:t>fittées</a:t>
            </a:r>
            <a:r>
              <a:rPr lang="fr-FR">
                <a:solidFill>
                  <a:srgbClr val="FFFF00"/>
                </a:solidFill>
              </a:rPr>
              <a:t> avec un espoir de manche :</a:t>
            </a:r>
          </a:p>
          <a:p>
            <a:r>
              <a:rPr lang="fr-FR"/>
              <a:t>Ces réponses se font à partir de mains d’au moins 16HLD. Elles demandent au partenaire</a:t>
            </a:r>
          </a:p>
          <a:p>
            <a:r>
              <a:rPr lang="fr-FR"/>
              <a:t>La valeur de son ouverture et la localisation de ses honneurs.</a:t>
            </a:r>
          </a:p>
          <a:p>
            <a:r>
              <a:rPr lang="fr-FR"/>
              <a:t>C’est l’enchère de 2SA, auquel l’ouvreur répond comme suit :</a:t>
            </a:r>
          </a:p>
          <a:p>
            <a:r>
              <a:rPr lang="fr-FR"/>
              <a:t>	- Retour au palier de 3 dans sa Majeure = main minimale</a:t>
            </a:r>
          </a:p>
          <a:p>
            <a:r>
              <a:rPr lang="fr-FR"/>
              <a:t>	- Annonce d’une couleur au palier de 3 = Gros honneur dans la couleur et maxi</a:t>
            </a:r>
          </a:p>
          <a:p>
            <a:r>
              <a:rPr lang="fr-FR"/>
              <a:t>	- Annonce d’une couleur au palier de 4 = Courte et maxi</a:t>
            </a:r>
          </a:p>
          <a:p>
            <a:r>
              <a:rPr lang="fr-FR"/>
              <a:t>	- Annonce de 3SA = </a:t>
            </a:r>
            <a:r>
              <a:rPr lang="fr-FR" err="1"/>
              <a:t>ARDxxx</a:t>
            </a:r>
            <a:r>
              <a:rPr lang="fr-FR"/>
              <a:t> dans la couleur d’ouverture</a:t>
            </a:r>
          </a:p>
        </p:txBody>
      </p:sp>
      <p:sp>
        <p:nvSpPr>
          <p:cNvPr id="15" name="ZoneTexte 14">
            <a:extLst>
              <a:ext uri="{FF2B5EF4-FFF2-40B4-BE49-F238E27FC236}">
                <a16:creationId xmlns:a16="http://schemas.microsoft.com/office/drawing/2014/main" id="{37B63324-0E28-2649-B0B7-4421A4336D7B}"/>
              </a:ext>
            </a:extLst>
          </p:cNvPr>
          <p:cNvSpPr txBox="1"/>
          <p:nvPr/>
        </p:nvSpPr>
        <p:spPr>
          <a:xfrm>
            <a:off x="278753" y="3116360"/>
            <a:ext cx="1245341" cy="369332"/>
          </a:xfrm>
          <a:prstGeom prst="rect">
            <a:avLst/>
          </a:prstGeom>
          <a:noFill/>
        </p:spPr>
        <p:txBody>
          <a:bodyPr wrap="none" rtlCol="0">
            <a:spAutoFit/>
          </a:bodyPr>
          <a:lstStyle/>
          <a:p>
            <a:r>
              <a:rPr lang="fr-FR">
                <a:solidFill>
                  <a:srgbClr val="FFFF00"/>
                </a:solidFill>
              </a:rPr>
              <a:t>Exemples :</a:t>
            </a:r>
          </a:p>
        </p:txBody>
      </p:sp>
      <p:sp>
        <p:nvSpPr>
          <p:cNvPr id="16" name="Text Box 1">
            <a:extLst>
              <a:ext uri="{FF2B5EF4-FFF2-40B4-BE49-F238E27FC236}">
                <a16:creationId xmlns:a16="http://schemas.microsoft.com/office/drawing/2014/main" id="{44D9F1BC-9E77-3941-BC91-FC4700C19C4D}"/>
              </a:ext>
            </a:extLst>
          </p:cNvPr>
          <p:cNvSpPr txBox="1">
            <a:spLocks noChangeArrowheads="1"/>
          </p:cNvSpPr>
          <p:nvPr/>
        </p:nvSpPr>
        <p:spPr bwMode="auto">
          <a:xfrm>
            <a:off x="464062" y="5361298"/>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A</a:t>
            </a:r>
            <a:r>
              <a:rPr kumimoji="0" lang="en-GB" sz="1100" b="0" i="0" u="none" strike="noStrike" cap="none" normalizeH="0" baseline="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AX98742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74</a:t>
            </a:r>
            <a:endParaRPr kumimoji="0" lang="fr-FR" sz="2400" b="0" i="0" u="none" strike="noStrike" cap="none" normalizeH="0" baseline="0">
              <a:ln>
                <a:noFill/>
              </a:ln>
              <a:solidFill>
                <a:srgbClr val="000000"/>
              </a:solidFill>
              <a:effectLst/>
              <a:latin typeface="Arial" charset="0"/>
            </a:endParaRPr>
          </a:p>
        </p:txBody>
      </p:sp>
      <p:sp>
        <p:nvSpPr>
          <p:cNvPr id="17" name="Text Box 1">
            <a:extLst>
              <a:ext uri="{FF2B5EF4-FFF2-40B4-BE49-F238E27FC236}">
                <a16:creationId xmlns:a16="http://schemas.microsoft.com/office/drawing/2014/main" id="{0BEE587C-95FA-5E44-BF5B-581B3E71275C}"/>
              </a:ext>
            </a:extLst>
          </p:cNvPr>
          <p:cNvSpPr txBox="1">
            <a:spLocks noChangeArrowheads="1"/>
          </p:cNvSpPr>
          <p:nvPr/>
        </p:nvSpPr>
        <p:spPr bwMode="auto">
          <a:xfrm>
            <a:off x="1902270" y="5361298"/>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DX98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VX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432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7652</a:t>
            </a:r>
            <a:endParaRPr kumimoji="0" lang="fr-FR" sz="2400" b="0" i="0" u="none" strike="noStrike" cap="none" normalizeH="0" baseline="0">
              <a:ln>
                <a:noFill/>
              </a:ln>
              <a:solidFill>
                <a:srgbClr val="000000"/>
              </a:solidFill>
              <a:effectLst/>
              <a:latin typeface="Arial" charset="0"/>
            </a:endParaRPr>
          </a:p>
        </p:txBody>
      </p:sp>
      <p:sp>
        <p:nvSpPr>
          <p:cNvPr id="18" name="Text Box 1">
            <a:extLst>
              <a:ext uri="{FF2B5EF4-FFF2-40B4-BE49-F238E27FC236}">
                <a16:creationId xmlns:a16="http://schemas.microsoft.com/office/drawing/2014/main" id="{ECEB7497-638A-5947-99A0-84AD3F789A12}"/>
              </a:ext>
            </a:extLst>
          </p:cNvPr>
          <p:cNvSpPr txBox="1">
            <a:spLocks noChangeArrowheads="1"/>
          </p:cNvSpPr>
          <p:nvPr/>
        </p:nvSpPr>
        <p:spPr bwMode="auto">
          <a:xfrm>
            <a:off x="3354122" y="5361298"/>
            <a:ext cx="996837"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X987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R92</a:t>
            </a:r>
          </a:p>
          <a:p>
            <a:pPr lvl="0"/>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109875</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7</a:t>
            </a:r>
            <a:endParaRPr kumimoji="0" lang="fr-FR" sz="2400" b="0" i="0" u="none" strike="noStrike" cap="none" normalizeH="0" baseline="0">
              <a:ln>
                <a:noFill/>
              </a:ln>
              <a:solidFill>
                <a:srgbClr val="000000"/>
              </a:solidFill>
              <a:effectLst/>
              <a:latin typeface="Arial" charset="0"/>
            </a:endParaRPr>
          </a:p>
        </p:txBody>
      </p:sp>
      <p:sp>
        <p:nvSpPr>
          <p:cNvPr id="19" name="Text Box 1">
            <a:extLst>
              <a:ext uri="{FF2B5EF4-FFF2-40B4-BE49-F238E27FC236}">
                <a16:creationId xmlns:a16="http://schemas.microsoft.com/office/drawing/2014/main" id="{1458C60B-0D12-CE4C-A9FD-C6CE6B1B7FF4}"/>
              </a:ext>
            </a:extLst>
          </p:cNvPr>
          <p:cNvSpPr txBox="1">
            <a:spLocks noChangeArrowheads="1"/>
          </p:cNvSpPr>
          <p:nvPr/>
        </p:nvSpPr>
        <p:spPr bwMode="auto">
          <a:xfrm>
            <a:off x="4805976" y="5352890"/>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ADV432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98</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lang="en-GB" sz="1100">
                <a:solidFill>
                  <a:srgbClr val="000000"/>
                </a:solidFill>
                <a:ea typeface="ÇlÇr ñæí©" charset="0"/>
              </a:rPr>
              <a:t>X</a:t>
            </a:r>
            <a:r>
              <a:rPr kumimoji="0" lang="en-GB" sz="1100" b="0" i="0" u="none" strike="noStrike" cap="none" normalizeH="0" baseline="0">
                <a:ln>
                  <a:noFill/>
                </a:ln>
                <a:solidFill>
                  <a:srgbClr val="000000"/>
                </a:solidFill>
                <a:effectLst/>
                <a:latin typeface="Arial" charset="0"/>
                <a:ea typeface="ÇlÇr ñæí©" charset="0"/>
              </a:rPr>
              <a:t>65</a:t>
            </a:r>
            <a:endParaRPr kumimoji="0" lang="fr-FR" sz="2400" b="0" i="0" u="none" strike="noStrike" cap="none" normalizeH="0" baseline="0">
              <a:ln>
                <a:noFill/>
              </a:ln>
              <a:solidFill>
                <a:srgbClr val="000000"/>
              </a:solidFill>
              <a:effectLst/>
              <a:latin typeface="Arial" charset="0"/>
            </a:endParaRPr>
          </a:p>
        </p:txBody>
      </p:sp>
      <p:sp>
        <p:nvSpPr>
          <p:cNvPr id="20" name="Text Box 1">
            <a:extLst>
              <a:ext uri="{FF2B5EF4-FFF2-40B4-BE49-F238E27FC236}">
                <a16:creationId xmlns:a16="http://schemas.microsoft.com/office/drawing/2014/main" id="{9D42F9D5-B2B1-9D45-BB01-23278A8DF0BF}"/>
              </a:ext>
            </a:extLst>
          </p:cNvPr>
          <p:cNvSpPr txBox="1">
            <a:spLocks noChangeArrowheads="1"/>
          </p:cNvSpPr>
          <p:nvPr/>
        </p:nvSpPr>
        <p:spPr bwMode="auto">
          <a:xfrm>
            <a:off x="6257829" y="5344482"/>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D</a:t>
            </a:r>
            <a:r>
              <a:rPr kumimoji="0" lang="en-GB" sz="1100" b="0" i="0" u="none" strike="noStrike" cap="none" normalizeH="0" baseline="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ARV98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9</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AV942</a:t>
            </a:r>
            <a:endParaRPr kumimoji="0" lang="fr-FR" sz="2400" b="0" i="0" u="none" strike="noStrike" cap="none" normalizeH="0" baseline="0">
              <a:ln>
                <a:noFill/>
              </a:ln>
              <a:solidFill>
                <a:srgbClr val="000000"/>
              </a:solidFill>
              <a:effectLst/>
              <a:latin typeface="Arial" charset="0"/>
            </a:endParaRPr>
          </a:p>
        </p:txBody>
      </p:sp>
      <p:sp>
        <p:nvSpPr>
          <p:cNvPr id="21" name="Text Box 1">
            <a:extLst>
              <a:ext uri="{FF2B5EF4-FFF2-40B4-BE49-F238E27FC236}">
                <a16:creationId xmlns:a16="http://schemas.microsoft.com/office/drawing/2014/main" id="{BDA0B2FC-84C8-604D-87CA-6A226CF3616E}"/>
              </a:ext>
            </a:extLst>
          </p:cNvPr>
          <p:cNvSpPr txBox="1">
            <a:spLocks noChangeArrowheads="1"/>
          </p:cNvSpPr>
          <p:nvPr/>
        </p:nvSpPr>
        <p:spPr bwMode="auto">
          <a:xfrm>
            <a:off x="7627245" y="5343331"/>
            <a:ext cx="1029503"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R</a:t>
            </a:r>
            <a:r>
              <a:rPr kumimoji="0" lang="en-GB" sz="1100" b="0" i="0" u="none" strike="noStrike" cap="none" normalizeH="0" baseline="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AD</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1098765</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109</a:t>
            </a:r>
            <a:endParaRPr kumimoji="0" lang="fr-FR" sz="2400" b="0" i="0" u="none" strike="noStrike" cap="none" normalizeH="0" baseline="0">
              <a:ln>
                <a:noFill/>
              </a:ln>
              <a:solidFill>
                <a:srgbClr val="000000"/>
              </a:solidFill>
              <a:effectLst/>
              <a:latin typeface="Arial" charset="0"/>
            </a:endParaRPr>
          </a:p>
        </p:txBody>
      </p:sp>
      <p:sp>
        <p:nvSpPr>
          <p:cNvPr id="22" name="Text Box 1">
            <a:extLst>
              <a:ext uri="{FF2B5EF4-FFF2-40B4-BE49-F238E27FC236}">
                <a16:creationId xmlns:a16="http://schemas.microsoft.com/office/drawing/2014/main" id="{C3ACC50C-283D-6948-83D0-C5AC3557D0D9}"/>
              </a:ext>
            </a:extLst>
          </p:cNvPr>
          <p:cNvSpPr txBox="1">
            <a:spLocks noChangeArrowheads="1"/>
          </p:cNvSpPr>
          <p:nvPr/>
        </p:nvSpPr>
        <p:spPr bwMode="auto">
          <a:xfrm>
            <a:off x="464062" y="3896639"/>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A</a:t>
            </a:r>
            <a:r>
              <a:rPr kumimoji="0" lang="en-GB" sz="1100" b="0" i="0" u="none" strike="noStrike" cap="none" normalizeH="0" baseline="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984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AX987</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74</a:t>
            </a:r>
            <a:endParaRPr kumimoji="0" lang="fr-FR" sz="2400" b="0" i="0" u="none" strike="noStrike" cap="none" normalizeH="0" baseline="0">
              <a:ln>
                <a:noFill/>
              </a:ln>
              <a:solidFill>
                <a:srgbClr val="000000"/>
              </a:solidFill>
              <a:effectLst/>
              <a:latin typeface="Arial" charset="0"/>
            </a:endParaRPr>
          </a:p>
        </p:txBody>
      </p:sp>
      <p:sp>
        <p:nvSpPr>
          <p:cNvPr id="23" name="Text Box 1">
            <a:extLst>
              <a:ext uri="{FF2B5EF4-FFF2-40B4-BE49-F238E27FC236}">
                <a16:creationId xmlns:a16="http://schemas.microsoft.com/office/drawing/2014/main" id="{50EC568C-3B89-CD4B-AAD2-0B5787854273}"/>
              </a:ext>
            </a:extLst>
          </p:cNvPr>
          <p:cNvSpPr txBox="1">
            <a:spLocks noChangeArrowheads="1"/>
          </p:cNvSpPr>
          <p:nvPr/>
        </p:nvSpPr>
        <p:spPr bwMode="auto">
          <a:xfrm>
            <a:off x="1902270" y="3896639"/>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RDX98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VX4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AR2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R2</a:t>
            </a:r>
            <a:endParaRPr kumimoji="0" lang="fr-FR" sz="2400" b="0" i="0" u="none" strike="noStrike" cap="none" normalizeH="0" baseline="0">
              <a:ln>
                <a:noFill/>
              </a:ln>
              <a:solidFill>
                <a:srgbClr val="000000"/>
              </a:solidFill>
              <a:effectLst/>
              <a:latin typeface="Arial" charset="0"/>
            </a:endParaRPr>
          </a:p>
        </p:txBody>
      </p:sp>
      <p:sp>
        <p:nvSpPr>
          <p:cNvPr id="24" name="Text Box 1">
            <a:extLst>
              <a:ext uri="{FF2B5EF4-FFF2-40B4-BE49-F238E27FC236}">
                <a16:creationId xmlns:a16="http://schemas.microsoft.com/office/drawing/2014/main" id="{791F31EA-2C7B-8048-93B7-9B5ED3CADAFB}"/>
              </a:ext>
            </a:extLst>
          </p:cNvPr>
          <p:cNvSpPr txBox="1">
            <a:spLocks noChangeArrowheads="1"/>
          </p:cNvSpPr>
          <p:nvPr/>
        </p:nvSpPr>
        <p:spPr bwMode="auto">
          <a:xfrm>
            <a:off x="3354122" y="3896639"/>
            <a:ext cx="996837"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RVX9876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R2</a:t>
            </a:r>
          </a:p>
          <a:p>
            <a:pPr lvl="0"/>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X9</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76</a:t>
            </a:r>
            <a:endParaRPr kumimoji="0" lang="fr-FR" sz="2400" b="0" i="0" u="none" strike="noStrike" cap="none" normalizeH="0" baseline="0">
              <a:ln>
                <a:noFill/>
              </a:ln>
              <a:solidFill>
                <a:srgbClr val="000000"/>
              </a:solidFill>
              <a:effectLst/>
              <a:latin typeface="Arial" charset="0"/>
            </a:endParaRPr>
          </a:p>
        </p:txBody>
      </p:sp>
      <p:sp>
        <p:nvSpPr>
          <p:cNvPr id="25" name="Text Box 1">
            <a:extLst>
              <a:ext uri="{FF2B5EF4-FFF2-40B4-BE49-F238E27FC236}">
                <a16:creationId xmlns:a16="http://schemas.microsoft.com/office/drawing/2014/main" id="{11696850-FA75-9146-8F3A-438DD364885F}"/>
              </a:ext>
            </a:extLst>
          </p:cNvPr>
          <p:cNvSpPr txBox="1">
            <a:spLocks noChangeArrowheads="1"/>
          </p:cNvSpPr>
          <p:nvPr/>
        </p:nvSpPr>
        <p:spPr bwMode="auto">
          <a:xfrm>
            <a:off x="4805976" y="3888231"/>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DV43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ADV8</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lang="en-GB" sz="1100">
                <a:solidFill>
                  <a:srgbClr val="000000"/>
                </a:solidFill>
                <a:ea typeface="ÇlÇr ñæí©" charset="0"/>
              </a:rPr>
              <a:t>X</a:t>
            </a:r>
            <a:r>
              <a:rPr kumimoji="0" lang="en-GB" sz="1100" b="0" i="0" u="none" strike="noStrike" cap="none" normalizeH="0" baseline="0">
                <a:ln>
                  <a:noFill/>
                </a:ln>
                <a:solidFill>
                  <a:srgbClr val="000000"/>
                </a:solidFill>
                <a:effectLst/>
                <a:latin typeface="Arial" charset="0"/>
                <a:ea typeface="ÇlÇr ñæí©" charset="0"/>
              </a:rPr>
              <a:t>652</a:t>
            </a:r>
            <a:endParaRPr kumimoji="0" lang="fr-FR" sz="2400" b="0" i="0" u="none" strike="noStrike" cap="none" normalizeH="0" baseline="0">
              <a:ln>
                <a:noFill/>
              </a:ln>
              <a:solidFill>
                <a:srgbClr val="000000"/>
              </a:solidFill>
              <a:effectLst/>
              <a:latin typeface="Arial" charset="0"/>
            </a:endParaRPr>
          </a:p>
        </p:txBody>
      </p:sp>
      <p:sp>
        <p:nvSpPr>
          <p:cNvPr id="26" name="Text Box 1">
            <a:extLst>
              <a:ext uri="{FF2B5EF4-FFF2-40B4-BE49-F238E27FC236}">
                <a16:creationId xmlns:a16="http://schemas.microsoft.com/office/drawing/2014/main" id="{DEADF00D-730E-364F-A1BA-CE07868213DA}"/>
              </a:ext>
            </a:extLst>
          </p:cNvPr>
          <p:cNvSpPr txBox="1">
            <a:spLocks noChangeArrowheads="1"/>
          </p:cNvSpPr>
          <p:nvPr/>
        </p:nvSpPr>
        <p:spPr bwMode="auto">
          <a:xfrm>
            <a:off x="6257829" y="3879823"/>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R</a:t>
            </a:r>
            <a:r>
              <a:rPr kumimoji="0" lang="en-GB" sz="1100" b="0" i="0" u="none" strike="noStrike" cap="none" normalizeH="0" baseline="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RV98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9</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ARD2</a:t>
            </a:r>
            <a:endParaRPr kumimoji="0" lang="fr-FR" sz="2400" b="0" i="0" u="none" strike="noStrike" cap="none" normalizeH="0" baseline="0">
              <a:ln>
                <a:noFill/>
              </a:ln>
              <a:solidFill>
                <a:srgbClr val="000000"/>
              </a:solidFill>
              <a:effectLst/>
              <a:latin typeface="Arial" charset="0"/>
            </a:endParaRPr>
          </a:p>
        </p:txBody>
      </p:sp>
      <p:sp>
        <p:nvSpPr>
          <p:cNvPr id="27" name="Text Box 1">
            <a:extLst>
              <a:ext uri="{FF2B5EF4-FFF2-40B4-BE49-F238E27FC236}">
                <a16:creationId xmlns:a16="http://schemas.microsoft.com/office/drawing/2014/main" id="{609B0C67-BFDE-154A-B4B6-3F2D51C0D734}"/>
              </a:ext>
            </a:extLst>
          </p:cNvPr>
          <p:cNvSpPr txBox="1">
            <a:spLocks noChangeArrowheads="1"/>
          </p:cNvSpPr>
          <p:nvPr/>
        </p:nvSpPr>
        <p:spPr bwMode="auto">
          <a:xfrm>
            <a:off x="7627245" y="3878672"/>
            <a:ext cx="1029503"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R</a:t>
            </a:r>
            <a:r>
              <a:rPr kumimoji="0" lang="en-GB" sz="1100" b="0" i="0" u="none" strike="noStrike" cap="none" normalizeH="0" baseline="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ADV</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ADVX9</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VX</a:t>
            </a:r>
            <a:endParaRPr kumimoji="0" lang="fr-FR" sz="2400" b="0" i="0" u="none" strike="noStrike" cap="none" normalizeH="0" baseline="0">
              <a:ln>
                <a:noFill/>
              </a:ln>
              <a:solidFill>
                <a:srgbClr val="000000"/>
              </a:solidFill>
              <a:effectLst/>
              <a:latin typeface="Arial" charset="0"/>
            </a:endParaRPr>
          </a:p>
        </p:txBody>
      </p:sp>
      <p:sp>
        <p:nvSpPr>
          <p:cNvPr id="11" name="ZoneTexte 10">
            <a:extLst>
              <a:ext uri="{FF2B5EF4-FFF2-40B4-BE49-F238E27FC236}">
                <a16:creationId xmlns:a16="http://schemas.microsoft.com/office/drawing/2014/main" id="{1B8D2AE7-0C9A-4243-8705-B639C8588C94}"/>
              </a:ext>
            </a:extLst>
          </p:cNvPr>
          <p:cNvSpPr txBox="1"/>
          <p:nvPr/>
        </p:nvSpPr>
        <p:spPr>
          <a:xfrm>
            <a:off x="98973" y="4861800"/>
            <a:ext cx="1839606" cy="369332"/>
          </a:xfrm>
          <a:prstGeom prst="rect">
            <a:avLst/>
          </a:prstGeom>
          <a:noFill/>
        </p:spPr>
        <p:txBody>
          <a:bodyPr wrap="none" rtlCol="0">
            <a:spAutoFit/>
          </a:bodyPr>
          <a:lstStyle/>
          <a:p>
            <a:r>
              <a:rPr lang="fr-FR"/>
              <a:t>Ouverture de 2</a:t>
            </a:r>
            <a:r>
              <a:rPr lang="fr-FR" b="1">
                <a:solidFill>
                  <a:schemeClr val="bg1"/>
                </a:solidFill>
                <a:sym typeface="Symbol"/>
              </a:rPr>
              <a:t></a:t>
            </a:r>
            <a:endParaRPr lang="fr-FR"/>
          </a:p>
        </p:txBody>
      </p:sp>
      <p:sp>
        <p:nvSpPr>
          <p:cNvPr id="28" name="ZoneTexte 27">
            <a:extLst>
              <a:ext uri="{FF2B5EF4-FFF2-40B4-BE49-F238E27FC236}">
                <a16:creationId xmlns:a16="http://schemas.microsoft.com/office/drawing/2014/main" id="{085A276A-4A45-D442-84D7-83D765A88467}"/>
              </a:ext>
            </a:extLst>
          </p:cNvPr>
          <p:cNvSpPr txBox="1"/>
          <p:nvPr/>
        </p:nvSpPr>
        <p:spPr>
          <a:xfrm>
            <a:off x="94805" y="3504934"/>
            <a:ext cx="1897314" cy="369332"/>
          </a:xfrm>
          <a:prstGeom prst="rect">
            <a:avLst/>
          </a:prstGeom>
          <a:noFill/>
        </p:spPr>
        <p:txBody>
          <a:bodyPr wrap="none" rtlCol="0">
            <a:spAutoFit/>
          </a:bodyPr>
          <a:lstStyle/>
          <a:p>
            <a:r>
              <a:rPr lang="fr-FR"/>
              <a:t>Ouverture de 2</a:t>
            </a:r>
            <a:r>
              <a:rPr lang="en-GB" b="1">
                <a:solidFill>
                  <a:srgbClr val="FF0000"/>
                </a:solidFill>
                <a:latin typeface="Times New Roman" charset="0"/>
                <a:ea typeface="ÇlÇr ñæí©" charset="0"/>
                <a:sym typeface="Symbol" charset="0"/>
              </a:rPr>
              <a:t></a:t>
            </a:r>
            <a:endParaRPr lang="fr-FR"/>
          </a:p>
        </p:txBody>
      </p:sp>
    </p:spTree>
    <p:extLst>
      <p:ext uri="{BB962C8B-B14F-4D97-AF65-F5344CB8AC3E}">
        <p14:creationId xmlns:p14="http://schemas.microsoft.com/office/powerpoint/2010/main" val="1694930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0E410948-0B5E-C548-AA56-16AAE88F06A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11</a:t>
            </a:fld>
            <a:endParaRPr kumimoji="0" lang="en-US"/>
          </a:p>
        </p:txBody>
      </p:sp>
      <p:sp>
        <p:nvSpPr>
          <p:cNvPr id="21" name="ZoneTexte 20">
            <a:extLst>
              <a:ext uri="{FF2B5EF4-FFF2-40B4-BE49-F238E27FC236}">
                <a16:creationId xmlns:a16="http://schemas.microsoft.com/office/drawing/2014/main" id="{270D2C13-E901-0545-A838-D16A24CE396D}"/>
              </a:ext>
            </a:extLst>
          </p:cNvPr>
          <p:cNvSpPr txBox="1"/>
          <p:nvPr/>
        </p:nvSpPr>
        <p:spPr>
          <a:xfrm>
            <a:off x="3741384" y="6376090"/>
            <a:ext cx="1046569" cy="369332"/>
          </a:xfrm>
          <a:prstGeom prst="rect">
            <a:avLst/>
          </a:prstGeom>
          <a:noFill/>
        </p:spPr>
        <p:txBody>
          <a:bodyPr wrap="none" rtlCol="0">
            <a:spAutoFit/>
          </a:bodyPr>
          <a:lstStyle/>
          <a:p>
            <a:r>
              <a:rPr lang="fr-FR"/>
              <a:t>Séance 8</a:t>
            </a:r>
          </a:p>
        </p:txBody>
      </p:sp>
      <p:sp>
        <p:nvSpPr>
          <p:cNvPr id="22" name="Titre 2">
            <a:extLst>
              <a:ext uri="{FF2B5EF4-FFF2-40B4-BE49-F238E27FC236}">
                <a16:creationId xmlns:a16="http://schemas.microsoft.com/office/drawing/2014/main" id="{F4C9CFF6-1C84-FA44-9D26-EFC38A9EE5B3}"/>
              </a:ext>
            </a:extLst>
          </p:cNvPr>
          <p:cNvSpPr txBox="1">
            <a:spLocks/>
          </p:cNvSpPr>
          <p:nvPr/>
        </p:nvSpPr>
        <p:spPr>
          <a:xfrm>
            <a:off x="377686" y="-235226"/>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a:t>L’ouverture d’un deux Majeure faible</a:t>
            </a:r>
            <a:r>
              <a:rPr lang="fr-FR" sz="2400"/>
              <a:t>(5)</a:t>
            </a:r>
            <a:endParaRPr lang="fr-FR"/>
          </a:p>
        </p:txBody>
      </p:sp>
      <p:sp>
        <p:nvSpPr>
          <p:cNvPr id="23" name="ZoneTexte 22">
            <a:extLst>
              <a:ext uri="{FF2B5EF4-FFF2-40B4-BE49-F238E27FC236}">
                <a16:creationId xmlns:a16="http://schemas.microsoft.com/office/drawing/2014/main" id="{A0B7C3E3-88A5-D341-9A30-F25116713470}"/>
              </a:ext>
            </a:extLst>
          </p:cNvPr>
          <p:cNvSpPr txBox="1"/>
          <p:nvPr/>
        </p:nvSpPr>
        <p:spPr>
          <a:xfrm>
            <a:off x="251886" y="883383"/>
            <a:ext cx="8846974" cy="1477328"/>
          </a:xfrm>
          <a:prstGeom prst="rect">
            <a:avLst/>
          </a:prstGeom>
          <a:noFill/>
        </p:spPr>
        <p:txBody>
          <a:bodyPr wrap="none" rtlCol="0">
            <a:spAutoFit/>
          </a:bodyPr>
          <a:lstStyle/>
          <a:p>
            <a:r>
              <a:rPr lang="fr-FR">
                <a:solidFill>
                  <a:srgbClr val="FFFF00"/>
                </a:solidFill>
              </a:rPr>
              <a:t>Les mains non </a:t>
            </a:r>
            <a:r>
              <a:rPr lang="fr-FR" err="1">
                <a:solidFill>
                  <a:srgbClr val="FFFF00"/>
                </a:solidFill>
              </a:rPr>
              <a:t>fittées</a:t>
            </a:r>
            <a:r>
              <a:rPr lang="fr-FR">
                <a:solidFill>
                  <a:srgbClr val="FFFF00"/>
                </a:solidFill>
              </a:rPr>
              <a:t> avec un espoir ou certitude de manche :</a:t>
            </a:r>
          </a:p>
          <a:p>
            <a:r>
              <a:rPr lang="fr-FR"/>
              <a:t>Attention danger, si vous êtes </a:t>
            </a:r>
            <a:r>
              <a:rPr lang="fr-FR" err="1"/>
              <a:t>misfittées</a:t>
            </a:r>
            <a:r>
              <a:rPr lang="fr-FR"/>
              <a:t>, car les communications avec votre partenaire </a:t>
            </a:r>
          </a:p>
          <a:p>
            <a:r>
              <a:rPr lang="fr-FR"/>
              <a:t>vont être réduites. Le changement de couleur étant forcing, le partenaire doit </a:t>
            </a:r>
            <a:r>
              <a:rPr lang="fr-FR" err="1"/>
              <a:t>fitter</a:t>
            </a:r>
            <a:r>
              <a:rPr lang="fr-FR"/>
              <a:t> avec </a:t>
            </a:r>
          </a:p>
          <a:p>
            <a:r>
              <a:rPr lang="fr-FR"/>
              <a:t>au moins 2 cartes.</a:t>
            </a:r>
          </a:p>
          <a:p>
            <a:endParaRPr lang="fr-FR"/>
          </a:p>
        </p:txBody>
      </p:sp>
      <p:sp>
        <p:nvSpPr>
          <p:cNvPr id="8" name="ZoneTexte 7">
            <a:extLst>
              <a:ext uri="{FF2B5EF4-FFF2-40B4-BE49-F238E27FC236}">
                <a16:creationId xmlns:a16="http://schemas.microsoft.com/office/drawing/2014/main" id="{28A4C65E-57D0-7746-883F-34C93679C931}"/>
              </a:ext>
            </a:extLst>
          </p:cNvPr>
          <p:cNvSpPr txBox="1"/>
          <p:nvPr/>
        </p:nvSpPr>
        <p:spPr>
          <a:xfrm>
            <a:off x="251886" y="2102583"/>
            <a:ext cx="5452711" cy="1200329"/>
          </a:xfrm>
          <a:prstGeom prst="rect">
            <a:avLst/>
          </a:prstGeom>
          <a:noFill/>
        </p:spPr>
        <p:txBody>
          <a:bodyPr wrap="none" rtlCol="0">
            <a:spAutoFit/>
          </a:bodyPr>
          <a:lstStyle/>
          <a:p>
            <a:r>
              <a:rPr lang="fr-FR" dirty="0">
                <a:solidFill>
                  <a:srgbClr val="FFFF00"/>
                </a:solidFill>
              </a:rPr>
              <a:t>Exemple :</a:t>
            </a:r>
          </a:p>
          <a:p>
            <a:r>
              <a:rPr lang="fr-FR" dirty="0"/>
              <a:t>Après l’ouverture de 2</a:t>
            </a:r>
            <a:r>
              <a:rPr lang="en-GB" b="1" dirty="0">
                <a:solidFill>
                  <a:srgbClr val="FF0000"/>
                </a:solidFill>
                <a:latin typeface="Times New Roman" charset="0"/>
                <a:ea typeface="ÇlÇr ñæí©" charset="0"/>
                <a:sym typeface="Symbol" charset="0"/>
              </a:rPr>
              <a:t> </a:t>
            </a:r>
            <a:r>
              <a:rPr lang="en-GB" dirty="0" err="1">
                <a:latin typeface="Times New Roman" charset="0"/>
                <a:ea typeface="ÇlÇr ñæí©" charset="0"/>
                <a:sym typeface="Symbol" charset="0"/>
              </a:rPr>
              <a:t>votre</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partenaire</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enchérit</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à</a:t>
            </a:r>
            <a:r>
              <a:rPr lang="en-GB" dirty="0">
                <a:latin typeface="Times New Roman" charset="0"/>
                <a:ea typeface="ÇlÇr ñæí©" charset="0"/>
                <a:sym typeface="Symbol" charset="0"/>
              </a:rPr>
              <a:t> </a:t>
            </a:r>
            <a:r>
              <a:rPr lang="fr-FR" dirty="0"/>
              <a:t>2</a:t>
            </a:r>
            <a:r>
              <a:rPr lang="fr-FR" b="1" dirty="0">
                <a:solidFill>
                  <a:schemeClr val="bg1"/>
                </a:solidFill>
                <a:sym typeface="Symbol"/>
              </a:rPr>
              <a:t>.</a:t>
            </a:r>
          </a:p>
          <a:p>
            <a:pPr lvl="1"/>
            <a:r>
              <a:rPr lang="en-GB" dirty="0">
                <a:latin typeface="Times New Roman" charset="0"/>
                <a:ea typeface="ÇlÇr ñæí©" charset="0"/>
                <a:sym typeface="Symbol" charset="0"/>
              </a:rPr>
              <a:t>Il </a:t>
            </a:r>
            <a:r>
              <a:rPr lang="en-GB" dirty="0" err="1">
                <a:latin typeface="Times New Roman" charset="0"/>
                <a:ea typeface="ÇlÇr ñæí©" charset="0"/>
                <a:sym typeface="Symbol" charset="0"/>
              </a:rPr>
              <a:t>faut</a:t>
            </a:r>
            <a:r>
              <a:rPr lang="en-GB" dirty="0">
                <a:latin typeface="Times New Roman" charset="0"/>
                <a:ea typeface="ÇlÇr ñæí©" charset="0"/>
                <a:sym typeface="Symbol" charset="0"/>
              </a:rPr>
              <a:t> metre </a:t>
            </a:r>
            <a:r>
              <a:rPr lang="fr-FR" dirty="0"/>
              <a:t>3</a:t>
            </a:r>
            <a:r>
              <a:rPr lang="fr-FR" b="1" dirty="0">
                <a:solidFill>
                  <a:schemeClr val="bg1"/>
                </a:solidFill>
                <a:sym typeface="Symbol"/>
              </a:rPr>
              <a:t> </a:t>
            </a:r>
            <a:r>
              <a:rPr lang="fr-FR" dirty="0">
                <a:sym typeface="Symbol"/>
              </a:rPr>
              <a:t>pour indiquer ces trois cartes au </a:t>
            </a:r>
          </a:p>
          <a:p>
            <a:pPr lvl="1"/>
            <a:r>
              <a:rPr lang="fr-FR" dirty="0">
                <a:latin typeface="Times New Roman" charset="0"/>
                <a:ea typeface="ÇlÇr ñæí©" charset="0"/>
                <a:sym typeface="Symbol"/>
              </a:rPr>
              <a:t>partenaire.</a:t>
            </a:r>
            <a:r>
              <a:rPr lang="en-GB" dirty="0">
                <a:latin typeface="Times New Roman" charset="0"/>
                <a:ea typeface="ÇlÇr ñæí©" charset="0"/>
                <a:sym typeface="Symbol" charset="0"/>
              </a:rPr>
              <a:t> </a:t>
            </a:r>
            <a:endParaRPr lang="fr-FR" dirty="0"/>
          </a:p>
        </p:txBody>
      </p:sp>
      <p:sp>
        <p:nvSpPr>
          <p:cNvPr id="9" name="Text Box 1">
            <a:extLst>
              <a:ext uri="{FF2B5EF4-FFF2-40B4-BE49-F238E27FC236}">
                <a16:creationId xmlns:a16="http://schemas.microsoft.com/office/drawing/2014/main" id="{A3CB4461-036D-8944-8533-DEB1A4DD9E4D}"/>
              </a:ext>
            </a:extLst>
          </p:cNvPr>
          <p:cNvSpPr txBox="1">
            <a:spLocks noChangeArrowheads="1"/>
          </p:cNvSpPr>
          <p:nvPr/>
        </p:nvSpPr>
        <p:spPr bwMode="auto">
          <a:xfrm>
            <a:off x="6263056" y="2283647"/>
            <a:ext cx="100137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987</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AVX987</a:t>
            </a:r>
            <a:endParaRPr kumimoji="0" lang="en-GB" sz="1100" b="0" i="0" u="none" strike="noStrike" cap="none" normalizeH="0" baseline="0" dirty="0">
              <a:ln>
                <a:noFill/>
              </a:ln>
              <a:solidFill>
                <a:srgbClr val="FF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97</a:t>
            </a:r>
            <a:endParaRPr kumimoji="0" lang="fr-FR" sz="2400" b="0" i="0" u="none" strike="noStrike" cap="none" normalizeH="0" baseline="0" dirty="0">
              <a:ln>
                <a:noFill/>
              </a:ln>
              <a:solidFill>
                <a:srgbClr val="000000"/>
              </a:solidFill>
              <a:effectLst/>
              <a:latin typeface="Arial" charset="0"/>
            </a:endParaRPr>
          </a:p>
        </p:txBody>
      </p:sp>
      <p:sp>
        <p:nvSpPr>
          <p:cNvPr id="10" name="Text Box 1">
            <a:extLst>
              <a:ext uri="{FF2B5EF4-FFF2-40B4-BE49-F238E27FC236}">
                <a16:creationId xmlns:a16="http://schemas.microsoft.com/office/drawing/2014/main" id="{0C97D44B-E053-F44D-809B-BBC478462FF2}"/>
              </a:ext>
            </a:extLst>
          </p:cNvPr>
          <p:cNvSpPr txBox="1">
            <a:spLocks noChangeArrowheads="1"/>
          </p:cNvSpPr>
          <p:nvPr/>
        </p:nvSpPr>
        <p:spPr bwMode="auto">
          <a:xfrm>
            <a:off x="464062" y="5396633"/>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kumimoji="0" lang="en-GB" sz="1100" b="0" i="0" u="none" strike="noStrike" cap="none" normalizeH="0" baseline="0" dirty="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AX98742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74</a:t>
            </a:r>
            <a:endParaRPr kumimoji="0" lang="fr-FR" sz="2400" b="0" i="0" u="none" strike="noStrike" cap="none" normalizeH="0" baseline="0" dirty="0">
              <a:ln>
                <a:noFill/>
              </a:ln>
              <a:solidFill>
                <a:srgbClr val="000000"/>
              </a:solidFill>
              <a:effectLst/>
              <a:latin typeface="Arial" charset="0"/>
            </a:endParaRPr>
          </a:p>
        </p:txBody>
      </p:sp>
      <p:sp>
        <p:nvSpPr>
          <p:cNvPr id="11" name="Text Box 1">
            <a:extLst>
              <a:ext uri="{FF2B5EF4-FFF2-40B4-BE49-F238E27FC236}">
                <a16:creationId xmlns:a16="http://schemas.microsoft.com/office/drawing/2014/main" id="{3E559991-F412-0446-8C35-FCE8FFF2CDA9}"/>
              </a:ext>
            </a:extLst>
          </p:cNvPr>
          <p:cNvSpPr txBox="1">
            <a:spLocks noChangeArrowheads="1"/>
          </p:cNvSpPr>
          <p:nvPr/>
        </p:nvSpPr>
        <p:spPr bwMode="auto">
          <a:xfrm>
            <a:off x="1902270" y="5396633"/>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DX98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432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7652</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F3F2AFD5-028E-4345-9C9D-DC317D506CB1}"/>
              </a:ext>
            </a:extLst>
          </p:cNvPr>
          <p:cNvSpPr txBox="1">
            <a:spLocks noChangeArrowheads="1"/>
          </p:cNvSpPr>
          <p:nvPr/>
        </p:nvSpPr>
        <p:spPr bwMode="auto">
          <a:xfrm>
            <a:off x="3354122" y="5396633"/>
            <a:ext cx="996837"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X987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R92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109875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a:t>
            </a:r>
            <a:endParaRPr kumimoji="0" lang="fr-FR" sz="2400" b="0" i="0" u="none" strike="noStrike" cap="none" normalizeH="0" baseline="0" dirty="0">
              <a:ln>
                <a:noFill/>
              </a:ln>
              <a:solidFill>
                <a:srgbClr val="000000"/>
              </a:solidFill>
              <a:effectLst/>
              <a:latin typeface="Arial" charset="0"/>
            </a:endParaRPr>
          </a:p>
        </p:txBody>
      </p:sp>
      <p:sp>
        <p:nvSpPr>
          <p:cNvPr id="13" name="Text Box 1">
            <a:extLst>
              <a:ext uri="{FF2B5EF4-FFF2-40B4-BE49-F238E27FC236}">
                <a16:creationId xmlns:a16="http://schemas.microsoft.com/office/drawing/2014/main" id="{4F732189-BBB3-D44E-BEF5-7D12685CA5E6}"/>
              </a:ext>
            </a:extLst>
          </p:cNvPr>
          <p:cNvSpPr txBox="1">
            <a:spLocks noChangeArrowheads="1"/>
          </p:cNvSpPr>
          <p:nvPr/>
        </p:nvSpPr>
        <p:spPr bwMode="auto">
          <a:xfrm>
            <a:off x="4805976" y="5388225"/>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ADV432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98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X</a:t>
            </a:r>
            <a:r>
              <a:rPr kumimoji="0" lang="en-GB" sz="1100" b="0" i="0" u="none" strike="noStrike" cap="none" normalizeH="0" baseline="0" dirty="0">
                <a:ln>
                  <a:noFill/>
                </a:ln>
                <a:solidFill>
                  <a:srgbClr val="000000"/>
                </a:solidFill>
                <a:effectLst/>
                <a:latin typeface="Arial" charset="0"/>
                <a:ea typeface="ÇlÇr ñæí©" charset="0"/>
              </a:rPr>
              <a:t>65</a:t>
            </a:r>
            <a:endParaRPr kumimoji="0" lang="fr-FR" sz="2400" b="0" i="0" u="none" strike="noStrike" cap="none" normalizeH="0" baseline="0" dirty="0">
              <a:ln>
                <a:noFill/>
              </a:ln>
              <a:solidFill>
                <a:srgbClr val="000000"/>
              </a:solidFill>
              <a:effectLst/>
              <a:latin typeface="Arial" charset="0"/>
            </a:endParaRPr>
          </a:p>
        </p:txBody>
      </p:sp>
      <p:sp>
        <p:nvSpPr>
          <p:cNvPr id="14" name="Text Box 1">
            <a:extLst>
              <a:ext uri="{FF2B5EF4-FFF2-40B4-BE49-F238E27FC236}">
                <a16:creationId xmlns:a16="http://schemas.microsoft.com/office/drawing/2014/main" id="{189B3D92-6F2D-124E-92B3-548469AD811B}"/>
              </a:ext>
            </a:extLst>
          </p:cNvPr>
          <p:cNvSpPr txBox="1">
            <a:spLocks noChangeArrowheads="1"/>
          </p:cNvSpPr>
          <p:nvPr/>
        </p:nvSpPr>
        <p:spPr bwMode="auto">
          <a:xfrm>
            <a:off x="6257829" y="5379817"/>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D</a:t>
            </a:r>
            <a:r>
              <a:rPr kumimoji="0" lang="en-GB" sz="1100" b="0" i="0" u="none" strike="noStrike" cap="none" normalizeH="0" baseline="0" dirty="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ARV98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AV942</a:t>
            </a:r>
            <a:endParaRPr kumimoji="0" lang="fr-FR" sz="2400" b="0" i="0" u="none" strike="noStrike" cap="none" normalizeH="0" baseline="0" dirty="0">
              <a:ln>
                <a:noFill/>
              </a:ln>
              <a:solidFill>
                <a:srgbClr val="000000"/>
              </a:solidFill>
              <a:effectLst/>
              <a:latin typeface="Arial" charset="0"/>
            </a:endParaRPr>
          </a:p>
        </p:txBody>
      </p:sp>
      <p:sp>
        <p:nvSpPr>
          <p:cNvPr id="15" name="Text Box 1">
            <a:extLst>
              <a:ext uri="{FF2B5EF4-FFF2-40B4-BE49-F238E27FC236}">
                <a16:creationId xmlns:a16="http://schemas.microsoft.com/office/drawing/2014/main" id="{A7821A7C-DA57-9547-B449-F60D9E55A6FE}"/>
              </a:ext>
            </a:extLst>
          </p:cNvPr>
          <p:cNvSpPr txBox="1">
            <a:spLocks noChangeArrowheads="1"/>
          </p:cNvSpPr>
          <p:nvPr/>
        </p:nvSpPr>
        <p:spPr bwMode="auto">
          <a:xfrm>
            <a:off x="7627245" y="5378666"/>
            <a:ext cx="1029503"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a:t>
            </a:r>
            <a:r>
              <a:rPr kumimoji="0" lang="en-GB" sz="1100" b="0" i="0" u="none" strike="noStrike" cap="none" normalizeH="0" baseline="0" dirty="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1098765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109</a:t>
            </a:r>
            <a:endParaRPr kumimoji="0" lang="fr-FR" sz="2400" b="0" i="0" u="none" strike="noStrike" cap="none" normalizeH="0" baseline="0" dirty="0">
              <a:ln>
                <a:noFill/>
              </a:ln>
              <a:solidFill>
                <a:srgbClr val="000000"/>
              </a:solidFill>
              <a:effectLst/>
              <a:latin typeface="Arial" charset="0"/>
            </a:endParaRPr>
          </a:p>
        </p:txBody>
      </p:sp>
      <p:sp>
        <p:nvSpPr>
          <p:cNvPr id="16" name="Text Box 1">
            <a:extLst>
              <a:ext uri="{FF2B5EF4-FFF2-40B4-BE49-F238E27FC236}">
                <a16:creationId xmlns:a16="http://schemas.microsoft.com/office/drawing/2014/main" id="{E3D18366-748E-CF4D-AE77-4B9AF6E9FEF6}"/>
              </a:ext>
            </a:extLst>
          </p:cNvPr>
          <p:cNvSpPr txBox="1">
            <a:spLocks noChangeArrowheads="1"/>
          </p:cNvSpPr>
          <p:nvPr/>
        </p:nvSpPr>
        <p:spPr bwMode="auto">
          <a:xfrm>
            <a:off x="464062" y="4031640"/>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kumimoji="0" lang="en-GB" sz="1100" b="0" i="0" u="none" strike="noStrike" cap="none" normalizeH="0" baseline="0" dirty="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984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AX987</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74</a:t>
            </a:r>
            <a:endParaRPr kumimoji="0" lang="fr-FR" sz="2400" b="0" i="0" u="none" strike="noStrike" cap="none" normalizeH="0" baseline="0" dirty="0">
              <a:ln>
                <a:noFill/>
              </a:ln>
              <a:solidFill>
                <a:srgbClr val="000000"/>
              </a:solidFill>
              <a:effectLst/>
              <a:latin typeface="Arial" charset="0"/>
            </a:endParaRPr>
          </a:p>
        </p:txBody>
      </p:sp>
      <p:sp>
        <p:nvSpPr>
          <p:cNvPr id="17" name="Text Box 1">
            <a:extLst>
              <a:ext uri="{FF2B5EF4-FFF2-40B4-BE49-F238E27FC236}">
                <a16:creationId xmlns:a16="http://schemas.microsoft.com/office/drawing/2014/main" id="{4C9B1426-68C6-0A4D-806E-2CB3A39C3B2C}"/>
              </a:ext>
            </a:extLst>
          </p:cNvPr>
          <p:cNvSpPr txBox="1">
            <a:spLocks noChangeArrowheads="1"/>
          </p:cNvSpPr>
          <p:nvPr/>
        </p:nvSpPr>
        <p:spPr bwMode="auto">
          <a:xfrm>
            <a:off x="1902270" y="4031640"/>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RDX98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VX4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AR2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R2</a:t>
            </a:r>
            <a:endParaRPr kumimoji="0" lang="fr-FR" sz="2400" b="0" i="0" u="none" strike="noStrike" cap="none" normalizeH="0" baseline="0" dirty="0">
              <a:ln>
                <a:noFill/>
              </a:ln>
              <a:solidFill>
                <a:srgbClr val="000000"/>
              </a:solidFill>
              <a:effectLst/>
              <a:latin typeface="Arial" charset="0"/>
            </a:endParaRPr>
          </a:p>
        </p:txBody>
      </p:sp>
      <p:sp>
        <p:nvSpPr>
          <p:cNvPr id="18" name="Text Box 1">
            <a:extLst>
              <a:ext uri="{FF2B5EF4-FFF2-40B4-BE49-F238E27FC236}">
                <a16:creationId xmlns:a16="http://schemas.microsoft.com/office/drawing/2014/main" id="{B133E978-5C18-544D-8D1F-E723AE10CADD}"/>
              </a:ext>
            </a:extLst>
          </p:cNvPr>
          <p:cNvSpPr txBox="1">
            <a:spLocks noChangeArrowheads="1"/>
          </p:cNvSpPr>
          <p:nvPr/>
        </p:nvSpPr>
        <p:spPr bwMode="auto">
          <a:xfrm>
            <a:off x="3354122" y="4031640"/>
            <a:ext cx="996837"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RVX9876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X9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76</a:t>
            </a:r>
            <a:endParaRPr kumimoji="0" lang="fr-FR" sz="2400" b="0" i="0" u="none" strike="noStrike" cap="none" normalizeH="0" baseline="0" dirty="0">
              <a:ln>
                <a:noFill/>
              </a:ln>
              <a:solidFill>
                <a:srgbClr val="000000"/>
              </a:solidFill>
              <a:effectLst/>
              <a:latin typeface="Arial" charset="0"/>
            </a:endParaRPr>
          </a:p>
        </p:txBody>
      </p:sp>
      <p:sp>
        <p:nvSpPr>
          <p:cNvPr id="19" name="Text Box 1">
            <a:extLst>
              <a:ext uri="{FF2B5EF4-FFF2-40B4-BE49-F238E27FC236}">
                <a16:creationId xmlns:a16="http://schemas.microsoft.com/office/drawing/2014/main" id="{23A2D9F8-B094-AB40-9713-A067E95DFC42}"/>
              </a:ext>
            </a:extLst>
          </p:cNvPr>
          <p:cNvSpPr txBox="1">
            <a:spLocks noChangeArrowheads="1"/>
          </p:cNvSpPr>
          <p:nvPr/>
        </p:nvSpPr>
        <p:spPr bwMode="auto">
          <a:xfrm>
            <a:off x="4805976" y="4023232"/>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DV43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ADV8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X</a:t>
            </a:r>
            <a:r>
              <a:rPr kumimoji="0" lang="en-GB" sz="1100" b="0" i="0" u="none" strike="noStrike" cap="none" normalizeH="0" baseline="0" dirty="0">
                <a:ln>
                  <a:noFill/>
                </a:ln>
                <a:solidFill>
                  <a:srgbClr val="000000"/>
                </a:solidFill>
                <a:effectLst/>
                <a:latin typeface="Arial" charset="0"/>
                <a:ea typeface="ÇlÇr ñæí©" charset="0"/>
              </a:rPr>
              <a:t>652</a:t>
            </a:r>
            <a:endParaRPr kumimoji="0" lang="fr-FR" sz="2400" b="0" i="0" u="none" strike="noStrike" cap="none" normalizeH="0" baseline="0" dirty="0">
              <a:ln>
                <a:noFill/>
              </a:ln>
              <a:solidFill>
                <a:srgbClr val="000000"/>
              </a:solidFill>
              <a:effectLst/>
              <a:latin typeface="Arial" charset="0"/>
            </a:endParaRPr>
          </a:p>
        </p:txBody>
      </p:sp>
      <p:sp>
        <p:nvSpPr>
          <p:cNvPr id="20" name="Text Box 1">
            <a:extLst>
              <a:ext uri="{FF2B5EF4-FFF2-40B4-BE49-F238E27FC236}">
                <a16:creationId xmlns:a16="http://schemas.microsoft.com/office/drawing/2014/main" id="{CC90E189-ACDA-0B4D-BCCD-BBC8C9B4A0B2}"/>
              </a:ext>
            </a:extLst>
          </p:cNvPr>
          <p:cNvSpPr txBox="1">
            <a:spLocks noChangeArrowheads="1"/>
          </p:cNvSpPr>
          <p:nvPr/>
        </p:nvSpPr>
        <p:spPr bwMode="auto">
          <a:xfrm>
            <a:off x="6257829" y="4014824"/>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a:t>
            </a:r>
            <a:r>
              <a:rPr kumimoji="0" lang="en-GB" sz="1100" b="0" i="0" u="none" strike="noStrike" cap="none" normalizeH="0" baseline="0" dirty="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ARD2</a:t>
            </a:r>
            <a:endParaRPr kumimoji="0" lang="fr-FR" sz="2400" b="0" i="0" u="none" strike="noStrike" cap="none" normalizeH="0" baseline="0" dirty="0">
              <a:ln>
                <a:noFill/>
              </a:ln>
              <a:solidFill>
                <a:srgbClr val="000000"/>
              </a:solidFill>
              <a:effectLst/>
              <a:latin typeface="Arial" charset="0"/>
            </a:endParaRPr>
          </a:p>
        </p:txBody>
      </p:sp>
      <p:sp>
        <p:nvSpPr>
          <p:cNvPr id="24" name="Text Box 1">
            <a:extLst>
              <a:ext uri="{FF2B5EF4-FFF2-40B4-BE49-F238E27FC236}">
                <a16:creationId xmlns:a16="http://schemas.microsoft.com/office/drawing/2014/main" id="{B2CEFCC6-93F8-6F4B-8900-4A44BD8C3A87}"/>
              </a:ext>
            </a:extLst>
          </p:cNvPr>
          <p:cNvSpPr txBox="1">
            <a:spLocks noChangeArrowheads="1"/>
          </p:cNvSpPr>
          <p:nvPr/>
        </p:nvSpPr>
        <p:spPr bwMode="auto">
          <a:xfrm>
            <a:off x="7627245" y="4013673"/>
            <a:ext cx="1029503"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a:t>
            </a:r>
            <a:r>
              <a:rPr kumimoji="0" lang="en-GB" sz="1100" b="0" i="0" u="none" strike="noStrike" cap="none" normalizeH="0" baseline="0" dirty="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ADVX9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VX</a:t>
            </a:r>
            <a:endParaRPr kumimoji="0" lang="fr-FR" sz="2400" b="0" i="0" u="none" strike="noStrike" cap="none" normalizeH="0" baseline="0" dirty="0">
              <a:ln>
                <a:noFill/>
              </a:ln>
              <a:solidFill>
                <a:srgbClr val="000000"/>
              </a:solidFill>
              <a:effectLst/>
              <a:latin typeface="Arial" charset="0"/>
            </a:endParaRPr>
          </a:p>
        </p:txBody>
      </p:sp>
      <p:sp>
        <p:nvSpPr>
          <p:cNvPr id="25" name="ZoneTexte 24">
            <a:extLst>
              <a:ext uri="{FF2B5EF4-FFF2-40B4-BE49-F238E27FC236}">
                <a16:creationId xmlns:a16="http://schemas.microsoft.com/office/drawing/2014/main" id="{A2036BC4-B536-3C4D-AC2F-DF29E3592499}"/>
              </a:ext>
            </a:extLst>
          </p:cNvPr>
          <p:cNvSpPr txBox="1"/>
          <p:nvPr/>
        </p:nvSpPr>
        <p:spPr>
          <a:xfrm>
            <a:off x="133121" y="3199518"/>
            <a:ext cx="1245341" cy="369332"/>
          </a:xfrm>
          <a:prstGeom prst="rect">
            <a:avLst/>
          </a:prstGeom>
          <a:noFill/>
        </p:spPr>
        <p:txBody>
          <a:bodyPr wrap="none" rtlCol="0">
            <a:spAutoFit/>
          </a:bodyPr>
          <a:lstStyle/>
          <a:p>
            <a:r>
              <a:rPr lang="fr-FR" dirty="0">
                <a:solidFill>
                  <a:srgbClr val="FFFF00"/>
                </a:solidFill>
              </a:rPr>
              <a:t>Exemples :</a:t>
            </a:r>
          </a:p>
        </p:txBody>
      </p:sp>
      <p:sp>
        <p:nvSpPr>
          <p:cNvPr id="26" name="ZoneTexte 25">
            <a:extLst>
              <a:ext uri="{FF2B5EF4-FFF2-40B4-BE49-F238E27FC236}">
                <a16:creationId xmlns:a16="http://schemas.microsoft.com/office/drawing/2014/main" id="{B5A8763D-1A9D-0340-B214-3F98BA103CBC}"/>
              </a:ext>
            </a:extLst>
          </p:cNvPr>
          <p:cNvSpPr txBox="1"/>
          <p:nvPr/>
        </p:nvSpPr>
        <p:spPr>
          <a:xfrm>
            <a:off x="100006" y="3527307"/>
            <a:ext cx="1897314" cy="369332"/>
          </a:xfrm>
          <a:prstGeom prst="rect">
            <a:avLst/>
          </a:prstGeom>
          <a:noFill/>
        </p:spPr>
        <p:txBody>
          <a:bodyPr wrap="none" rtlCol="0">
            <a:spAutoFit/>
          </a:bodyPr>
          <a:lstStyle/>
          <a:p>
            <a:r>
              <a:rPr lang="fr-FR" dirty="0"/>
              <a:t>Ouverture de 2</a:t>
            </a:r>
            <a:r>
              <a:rPr lang="en-GB" b="1" dirty="0">
                <a:solidFill>
                  <a:srgbClr val="FF0000"/>
                </a:solidFill>
                <a:latin typeface="Times New Roman" charset="0"/>
                <a:ea typeface="ÇlÇr ñæí©" charset="0"/>
                <a:sym typeface="Symbol" charset="0"/>
              </a:rPr>
              <a:t></a:t>
            </a:r>
            <a:endParaRPr lang="fr-FR" dirty="0"/>
          </a:p>
        </p:txBody>
      </p:sp>
      <p:sp>
        <p:nvSpPr>
          <p:cNvPr id="27" name="ZoneTexte 26">
            <a:extLst>
              <a:ext uri="{FF2B5EF4-FFF2-40B4-BE49-F238E27FC236}">
                <a16:creationId xmlns:a16="http://schemas.microsoft.com/office/drawing/2014/main" id="{49F02A04-828D-AB4E-8AD4-5D625BFFF322}"/>
              </a:ext>
            </a:extLst>
          </p:cNvPr>
          <p:cNvSpPr txBox="1"/>
          <p:nvPr/>
        </p:nvSpPr>
        <p:spPr>
          <a:xfrm>
            <a:off x="100006" y="4965870"/>
            <a:ext cx="1839606" cy="369332"/>
          </a:xfrm>
          <a:prstGeom prst="rect">
            <a:avLst/>
          </a:prstGeom>
          <a:noFill/>
        </p:spPr>
        <p:txBody>
          <a:bodyPr wrap="none" rtlCol="0">
            <a:spAutoFit/>
          </a:bodyPr>
          <a:lstStyle/>
          <a:p>
            <a:r>
              <a:rPr lang="fr-FR" dirty="0"/>
              <a:t>Ouverture de 2</a:t>
            </a:r>
            <a:r>
              <a:rPr lang="fr-FR" b="1" dirty="0">
                <a:solidFill>
                  <a:schemeClr val="bg1"/>
                </a:solidFill>
                <a:sym typeface="Symbol"/>
              </a:rPr>
              <a:t></a:t>
            </a:r>
            <a:endParaRPr lang="fr-FR" dirty="0"/>
          </a:p>
        </p:txBody>
      </p:sp>
    </p:spTree>
    <p:extLst>
      <p:ext uri="{BB962C8B-B14F-4D97-AF65-F5344CB8AC3E}">
        <p14:creationId xmlns:p14="http://schemas.microsoft.com/office/powerpoint/2010/main" val="378350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65117" y="-334220"/>
            <a:ext cx="8612017" cy="1219200"/>
          </a:xfrm>
        </p:spPr>
        <p:txBody>
          <a:bodyPr/>
          <a:lstStyle/>
          <a:p>
            <a:r>
              <a:rPr lang="fr-FR" dirty="0"/>
              <a:t>Les barrages au palier de 3</a:t>
            </a:r>
            <a:r>
              <a:rPr lang="fr-FR" sz="2400" dirty="0"/>
              <a:t>(1)</a:t>
            </a:r>
            <a:endParaRPr lang="fr-FR" dirty="0"/>
          </a:p>
        </p:txBody>
      </p:sp>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0" name="ZoneTexte 9">
            <a:extLst>
              <a:ext uri="{FF2B5EF4-FFF2-40B4-BE49-F238E27FC236}">
                <a16:creationId xmlns:a16="http://schemas.microsoft.com/office/drawing/2014/main" id="{F795EA0F-1809-354F-9DF0-9090B1CC6371}"/>
              </a:ext>
            </a:extLst>
          </p:cNvPr>
          <p:cNvSpPr txBox="1"/>
          <p:nvPr/>
        </p:nvSpPr>
        <p:spPr>
          <a:xfrm>
            <a:off x="110674" y="867231"/>
            <a:ext cx="1643079" cy="369332"/>
          </a:xfrm>
          <a:prstGeom prst="rect">
            <a:avLst/>
          </a:prstGeom>
          <a:noFill/>
        </p:spPr>
        <p:txBody>
          <a:bodyPr wrap="none" rtlCol="0">
            <a:spAutoFit/>
          </a:bodyPr>
          <a:lstStyle/>
          <a:p>
            <a:r>
              <a:rPr lang="fr-FR" b="1" u="sng" dirty="0">
                <a:solidFill>
                  <a:srgbClr val="FFFF00"/>
                </a:solidFill>
              </a:rPr>
              <a:t>En Majeures :</a:t>
            </a:r>
          </a:p>
        </p:txBody>
      </p:sp>
      <p:sp>
        <p:nvSpPr>
          <p:cNvPr id="2" name="ZoneTexte 1">
            <a:extLst>
              <a:ext uri="{FF2B5EF4-FFF2-40B4-BE49-F238E27FC236}">
                <a16:creationId xmlns:a16="http://schemas.microsoft.com/office/drawing/2014/main" id="{25913BB4-D110-794A-A8D8-761EFEBCF42E}"/>
              </a:ext>
            </a:extLst>
          </p:cNvPr>
          <p:cNvSpPr txBox="1"/>
          <p:nvPr/>
        </p:nvSpPr>
        <p:spPr>
          <a:xfrm>
            <a:off x="383541" y="1338331"/>
            <a:ext cx="7762253" cy="923330"/>
          </a:xfrm>
          <a:prstGeom prst="rect">
            <a:avLst/>
          </a:prstGeom>
          <a:noFill/>
        </p:spPr>
        <p:txBody>
          <a:bodyPr wrap="none" rtlCol="0">
            <a:spAutoFit/>
          </a:bodyPr>
          <a:lstStyle/>
          <a:p>
            <a:r>
              <a:rPr lang="fr-FR" dirty="0"/>
              <a:t>Ils correspondent à des couleurs 7</a:t>
            </a:r>
            <a:r>
              <a:rPr lang="fr-FR" baseline="30000" dirty="0"/>
              <a:t>èmes</a:t>
            </a:r>
            <a:r>
              <a:rPr lang="fr-FR" dirty="0"/>
              <a:t> comportant deux gros honneurs et des </a:t>
            </a:r>
          </a:p>
          <a:p>
            <a:r>
              <a:rPr lang="fr-FR" dirty="0"/>
              <a:t>intermédiaires.</a:t>
            </a:r>
          </a:p>
          <a:p>
            <a:r>
              <a:rPr lang="fr-FR" dirty="0"/>
              <a:t>Voyons cela sur plusieurs exemples :</a:t>
            </a:r>
          </a:p>
        </p:txBody>
      </p:sp>
      <p:sp>
        <p:nvSpPr>
          <p:cNvPr id="8" name="Espace réservé du numéro de diapositive 7">
            <a:extLst>
              <a:ext uri="{FF2B5EF4-FFF2-40B4-BE49-F238E27FC236}">
                <a16:creationId xmlns:a16="http://schemas.microsoft.com/office/drawing/2014/main" id="{3A5CCE26-4CF8-F141-8311-885F04FF57DF}"/>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12</a:t>
            </a:fld>
            <a:endParaRPr kumimoji="0" lang="en-US" dirty="0"/>
          </a:p>
        </p:txBody>
      </p:sp>
      <p:sp>
        <p:nvSpPr>
          <p:cNvPr id="14" name="ZoneTexte 13">
            <a:extLst>
              <a:ext uri="{FF2B5EF4-FFF2-40B4-BE49-F238E27FC236}">
                <a16:creationId xmlns:a16="http://schemas.microsoft.com/office/drawing/2014/main" id="{F476E672-299E-F640-BE1B-B11425B53909}"/>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sp>
        <p:nvSpPr>
          <p:cNvPr id="15" name="Text Box 1">
            <a:extLst>
              <a:ext uri="{FF2B5EF4-FFF2-40B4-BE49-F238E27FC236}">
                <a16:creationId xmlns:a16="http://schemas.microsoft.com/office/drawing/2014/main" id="{D14EDCAE-D75E-2941-AE85-7CC2CCE26E20}"/>
              </a:ext>
            </a:extLst>
          </p:cNvPr>
          <p:cNvSpPr txBox="1">
            <a:spLocks noChangeArrowheads="1"/>
          </p:cNvSpPr>
          <p:nvPr/>
        </p:nvSpPr>
        <p:spPr bwMode="auto">
          <a:xfrm>
            <a:off x="428086" y="2527883"/>
            <a:ext cx="100137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RDV9872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DV2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97</a:t>
            </a:r>
            <a:endParaRPr kumimoji="0" lang="fr-FR" sz="2400" b="0" i="0" u="none" strike="noStrike" cap="none" normalizeH="0" baseline="0" dirty="0">
              <a:ln>
                <a:noFill/>
              </a:ln>
              <a:solidFill>
                <a:srgbClr val="000000"/>
              </a:solidFill>
              <a:effectLst/>
              <a:latin typeface="Arial" charset="0"/>
            </a:endParaRPr>
          </a:p>
        </p:txBody>
      </p:sp>
      <p:sp>
        <p:nvSpPr>
          <p:cNvPr id="16" name="ZoneTexte 15">
            <a:extLst>
              <a:ext uri="{FF2B5EF4-FFF2-40B4-BE49-F238E27FC236}">
                <a16:creationId xmlns:a16="http://schemas.microsoft.com/office/drawing/2014/main" id="{8E65B9A3-193D-734B-B842-A8F68A161D7E}"/>
              </a:ext>
            </a:extLst>
          </p:cNvPr>
          <p:cNvSpPr txBox="1"/>
          <p:nvPr/>
        </p:nvSpPr>
        <p:spPr>
          <a:xfrm>
            <a:off x="1551443" y="2776489"/>
            <a:ext cx="3459280" cy="369332"/>
          </a:xfrm>
          <a:prstGeom prst="rect">
            <a:avLst/>
          </a:prstGeom>
          <a:noFill/>
        </p:spPr>
        <p:txBody>
          <a:bodyPr wrap="none" rtlCol="0">
            <a:spAutoFit/>
          </a:bodyPr>
          <a:lstStyle/>
          <a:p>
            <a:r>
              <a:rPr lang="fr-FR" dirty="0"/>
              <a:t>Main justifiant l’ouverture de 3</a:t>
            </a:r>
            <a:r>
              <a:rPr lang="fr-FR" b="1" dirty="0">
                <a:solidFill>
                  <a:schemeClr val="bg1"/>
                </a:solidFill>
                <a:sym typeface="Symbol"/>
              </a:rPr>
              <a:t></a:t>
            </a:r>
            <a:endParaRPr lang="fr-FR" dirty="0"/>
          </a:p>
        </p:txBody>
      </p:sp>
      <p:sp>
        <p:nvSpPr>
          <p:cNvPr id="17" name="Text Box 1">
            <a:extLst>
              <a:ext uri="{FF2B5EF4-FFF2-40B4-BE49-F238E27FC236}">
                <a16:creationId xmlns:a16="http://schemas.microsoft.com/office/drawing/2014/main" id="{1312E3B1-3624-A543-AA02-7551C66F01DD}"/>
              </a:ext>
            </a:extLst>
          </p:cNvPr>
          <p:cNvSpPr txBox="1">
            <a:spLocks noChangeArrowheads="1"/>
          </p:cNvSpPr>
          <p:nvPr/>
        </p:nvSpPr>
        <p:spPr bwMode="auto">
          <a:xfrm>
            <a:off x="428086" y="3500981"/>
            <a:ext cx="100137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AVX9872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97</a:t>
            </a:r>
            <a:endParaRPr kumimoji="0" lang="fr-FR" sz="2400" b="0" i="0" u="none" strike="noStrike" cap="none" normalizeH="0" baseline="0" dirty="0">
              <a:ln>
                <a:noFill/>
              </a:ln>
              <a:solidFill>
                <a:srgbClr val="000000"/>
              </a:solidFill>
              <a:effectLst/>
              <a:latin typeface="Arial" charset="0"/>
            </a:endParaRPr>
          </a:p>
        </p:txBody>
      </p:sp>
      <p:sp>
        <p:nvSpPr>
          <p:cNvPr id="18" name="ZoneTexte 17">
            <a:extLst>
              <a:ext uri="{FF2B5EF4-FFF2-40B4-BE49-F238E27FC236}">
                <a16:creationId xmlns:a16="http://schemas.microsoft.com/office/drawing/2014/main" id="{C83E5E29-8396-8445-8BBB-0059B192A6C3}"/>
              </a:ext>
            </a:extLst>
          </p:cNvPr>
          <p:cNvSpPr txBox="1"/>
          <p:nvPr/>
        </p:nvSpPr>
        <p:spPr>
          <a:xfrm>
            <a:off x="1551443" y="3725830"/>
            <a:ext cx="3459280" cy="369332"/>
          </a:xfrm>
          <a:prstGeom prst="rect">
            <a:avLst/>
          </a:prstGeom>
          <a:noFill/>
        </p:spPr>
        <p:txBody>
          <a:bodyPr wrap="none" rtlCol="0">
            <a:spAutoFit/>
          </a:bodyPr>
          <a:lstStyle/>
          <a:p>
            <a:r>
              <a:rPr lang="fr-FR" dirty="0"/>
              <a:t>Main justifiant l’ouverture de 3</a:t>
            </a:r>
            <a:r>
              <a:rPr lang="fr-FR" b="1" dirty="0">
                <a:solidFill>
                  <a:schemeClr val="bg1"/>
                </a:solidFill>
                <a:sym typeface="Symbol"/>
              </a:rPr>
              <a:t></a:t>
            </a:r>
            <a:endParaRPr lang="fr-FR" dirty="0"/>
          </a:p>
        </p:txBody>
      </p:sp>
      <p:sp>
        <p:nvSpPr>
          <p:cNvPr id="19" name="Text Box 1">
            <a:extLst>
              <a:ext uri="{FF2B5EF4-FFF2-40B4-BE49-F238E27FC236}">
                <a16:creationId xmlns:a16="http://schemas.microsoft.com/office/drawing/2014/main" id="{6CFE6212-A02D-A349-A102-4ED05016B111}"/>
              </a:ext>
            </a:extLst>
          </p:cNvPr>
          <p:cNvSpPr txBox="1">
            <a:spLocks noChangeArrowheads="1"/>
          </p:cNvSpPr>
          <p:nvPr/>
        </p:nvSpPr>
        <p:spPr bwMode="auto">
          <a:xfrm>
            <a:off x="5820734" y="2527883"/>
            <a:ext cx="100137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RDV9872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D543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20" name="ZoneTexte 19">
            <a:extLst>
              <a:ext uri="{FF2B5EF4-FFF2-40B4-BE49-F238E27FC236}">
                <a16:creationId xmlns:a16="http://schemas.microsoft.com/office/drawing/2014/main" id="{943E2FF3-5C76-9D4C-8312-A02A02FB50DF}"/>
              </a:ext>
            </a:extLst>
          </p:cNvPr>
          <p:cNvSpPr txBox="1"/>
          <p:nvPr/>
        </p:nvSpPr>
        <p:spPr>
          <a:xfrm>
            <a:off x="6880603" y="2473403"/>
            <a:ext cx="2204899" cy="923330"/>
          </a:xfrm>
          <a:prstGeom prst="rect">
            <a:avLst/>
          </a:prstGeom>
          <a:noFill/>
        </p:spPr>
        <p:txBody>
          <a:bodyPr wrap="none" rtlCol="0">
            <a:spAutoFit/>
          </a:bodyPr>
          <a:lstStyle/>
          <a:p>
            <a:r>
              <a:rPr lang="fr-FR" dirty="0"/>
              <a:t>Interdiction d’ouvrir</a:t>
            </a:r>
          </a:p>
          <a:p>
            <a:r>
              <a:rPr lang="fr-FR" dirty="0"/>
              <a:t>de 3</a:t>
            </a:r>
            <a:r>
              <a:rPr lang="fr-FR" b="1" dirty="0">
                <a:solidFill>
                  <a:schemeClr val="bg1"/>
                </a:solidFill>
                <a:sym typeface="Symbol"/>
              </a:rPr>
              <a:t> </a:t>
            </a:r>
            <a:r>
              <a:rPr lang="fr-FR" dirty="0">
                <a:sym typeface="Symbol"/>
              </a:rPr>
              <a:t>avec l’autre</a:t>
            </a:r>
          </a:p>
          <a:p>
            <a:r>
              <a:rPr lang="fr-FR" dirty="0">
                <a:sym typeface="Symbol"/>
              </a:rPr>
              <a:t>Majeure 4</a:t>
            </a:r>
            <a:r>
              <a:rPr lang="fr-FR" baseline="30000" dirty="0">
                <a:sym typeface="Symbol"/>
              </a:rPr>
              <a:t>ème</a:t>
            </a:r>
            <a:r>
              <a:rPr lang="fr-FR" dirty="0">
                <a:sym typeface="Symbol"/>
              </a:rPr>
              <a:t>.</a:t>
            </a:r>
            <a:endParaRPr lang="fr-FR" dirty="0"/>
          </a:p>
        </p:txBody>
      </p:sp>
      <p:sp>
        <p:nvSpPr>
          <p:cNvPr id="21" name="Text Box 1">
            <a:extLst>
              <a:ext uri="{FF2B5EF4-FFF2-40B4-BE49-F238E27FC236}">
                <a16:creationId xmlns:a16="http://schemas.microsoft.com/office/drawing/2014/main" id="{5CF871D8-22DD-2D48-A4FF-FC540DCC722F}"/>
              </a:ext>
            </a:extLst>
          </p:cNvPr>
          <p:cNvSpPr txBox="1">
            <a:spLocks noChangeArrowheads="1"/>
          </p:cNvSpPr>
          <p:nvPr/>
        </p:nvSpPr>
        <p:spPr bwMode="auto">
          <a:xfrm>
            <a:off x="5879232" y="3634432"/>
            <a:ext cx="100137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DVX9872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R54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a:t>
            </a:r>
            <a:endParaRPr kumimoji="0" lang="fr-FR" sz="2400" b="0" i="0" u="none" strike="noStrike" cap="none" normalizeH="0" baseline="0" dirty="0">
              <a:ln>
                <a:noFill/>
              </a:ln>
              <a:solidFill>
                <a:srgbClr val="000000"/>
              </a:solidFill>
              <a:effectLst/>
              <a:latin typeface="Arial" charset="0"/>
            </a:endParaRPr>
          </a:p>
        </p:txBody>
      </p:sp>
      <p:sp>
        <p:nvSpPr>
          <p:cNvPr id="22" name="ZoneTexte 21">
            <a:extLst>
              <a:ext uri="{FF2B5EF4-FFF2-40B4-BE49-F238E27FC236}">
                <a16:creationId xmlns:a16="http://schemas.microsoft.com/office/drawing/2014/main" id="{385BAA31-1AF8-6242-A363-442196A81D21}"/>
              </a:ext>
            </a:extLst>
          </p:cNvPr>
          <p:cNvSpPr txBox="1"/>
          <p:nvPr/>
        </p:nvSpPr>
        <p:spPr>
          <a:xfrm>
            <a:off x="6939101" y="3579952"/>
            <a:ext cx="2204899" cy="923330"/>
          </a:xfrm>
          <a:prstGeom prst="rect">
            <a:avLst/>
          </a:prstGeom>
          <a:noFill/>
        </p:spPr>
        <p:txBody>
          <a:bodyPr wrap="none" rtlCol="0">
            <a:spAutoFit/>
          </a:bodyPr>
          <a:lstStyle/>
          <a:p>
            <a:r>
              <a:rPr lang="fr-FR" dirty="0"/>
              <a:t>Interdiction d’ouvrir</a:t>
            </a:r>
          </a:p>
          <a:p>
            <a:r>
              <a:rPr lang="fr-FR" dirty="0"/>
              <a:t>de 3</a:t>
            </a:r>
            <a:r>
              <a:rPr lang="fr-FR" b="1" dirty="0">
                <a:solidFill>
                  <a:schemeClr val="bg1"/>
                </a:solidFill>
                <a:sym typeface="Symbol"/>
              </a:rPr>
              <a:t> </a:t>
            </a:r>
            <a:r>
              <a:rPr lang="fr-FR" dirty="0">
                <a:sym typeface="Symbol"/>
              </a:rPr>
              <a:t>avec 2 gros</a:t>
            </a:r>
          </a:p>
          <a:p>
            <a:r>
              <a:rPr lang="fr-FR" dirty="0">
                <a:sym typeface="Symbol"/>
              </a:rPr>
              <a:t>Honneurs externes</a:t>
            </a:r>
            <a:endParaRPr lang="fr-FR" dirty="0"/>
          </a:p>
        </p:txBody>
      </p:sp>
      <p:sp>
        <p:nvSpPr>
          <p:cNvPr id="23" name="ZoneTexte 22">
            <a:extLst>
              <a:ext uri="{FF2B5EF4-FFF2-40B4-BE49-F238E27FC236}">
                <a16:creationId xmlns:a16="http://schemas.microsoft.com/office/drawing/2014/main" id="{8953BF53-7490-804F-BABB-FA090BCF8177}"/>
              </a:ext>
            </a:extLst>
          </p:cNvPr>
          <p:cNvSpPr txBox="1"/>
          <p:nvPr/>
        </p:nvSpPr>
        <p:spPr>
          <a:xfrm>
            <a:off x="221349" y="4558884"/>
            <a:ext cx="1673535" cy="369332"/>
          </a:xfrm>
          <a:prstGeom prst="rect">
            <a:avLst/>
          </a:prstGeom>
          <a:noFill/>
        </p:spPr>
        <p:txBody>
          <a:bodyPr wrap="none" rtlCol="0">
            <a:spAutoFit/>
          </a:bodyPr>
          <a:lstStyle/>
          <a:p>
            <a:r>
              <a:rPr lang="fr-FR" b="1" u="sng" dirty="0">
                <a:solidFill>
                  <a:srgbClr val="FFFF00"/>
                </a:solidFill>
              </a:rPr>
              <a:t>En mineures :</a:t>
            </a:r>
          </a:p>
        </p:txBody>
      </p:sp>
      <p:sp>
        <p:nvSpPr>
          <p:cNvPr id="24" name="ZoneTexte 23">
            <a:extLst>
              <a:ext uri="{FF2B5EF4-FFF2-40B4-BE49-F238E27FC236}">
                <a16:creationId xmlns:a16="http://schemas.microsoft.com/office/drawing/2014/main" id="{512144DA-883B-F04C-B02F-1B6915E58F89}"/>
              </a:ext>
            </a:extLst>
          </p:cNvPr>
          <p:cNvSpPr txBox="1"/>
          <p:nvPr/>
        </p:nvSpPr>
        <p:spPr>
          <a:xfrm>
            <a:off x="365117" y="4994591"/>
            <a:ext cx="9065046" cy="646331"/>
          </a:xfrm>
          <a:prstGeom prst="rect">
            <a:avLst/>
          </a:prstGeom>
          <a:noFill/>
        </p:spPr>
        <p:txBody>
          <a:bodyPr wrap="none" rtlCol="0">
            <a:spAutoFit/>
          </a:bodyPr>
          <a:lstStyle/>
          <a:p>
            <a:r>
              <a:rPr lang="fr-FR" dirty="0"/>
              <a:t>Mêmes critères que précédemment mais avec des couleurs solides afin que le partenaire </a:t>
            </a:r>
          </a:p>
          <a:p>
            <a:r>
              <a:rPr lang="fr-FR" dirty="0"/>
              <a:t>puisse envisager de gagner 3SA avec avec 6 levées voir 7 dans votre couleur . </a:t>
            </a:r>
          </a:p>
        </p:txBody>
      </p:sp>
    </p:spTree>
    <p:extLst>
      <p:ext uri="{BB962C8B-B14F-4D97-AF65-F5344CB8AC3E}">
        <p14:creationId xmlns:p14="http://schemas.microsoft.com/office/powerpoint/2010/main" val="834720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P spid="23" grpId="0"/>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35" name="ZoneTexte 34">
            <a:extLst>
              <a:ext uri="{FF2B5EF4-FFF2-40B4-BE49-F238E27FC236}">
                <a16:creationId xmlns:a16="http://schemas.microsoft.com/office/drawing/2014/main" id="{1D605803-A186-8B45-81A9-9E4E1D4BCC40}"/>
              </a:ext>
            </a:extLst>
          </p:cNvPr>
          <p:cNvSpPr txBox="1"/>
          <p:nvPr/>
        </p:nvSpPr>
        <p:spPr>
          <a:xfrm>
            <a:off x="238953" y="3111845"/>
            <a:ext cx="2588209" cy="369332"/>
          </a:xfrm>
          <a:prstGeom prst="rect">
            <a:avLst/>
          </a:prstGeom>
          <a:noFill/>
        </p:spPr>
        <p:txBody>
          <a:bodyPr wrap="none" rtlCol="0">
            <a:spAutoFit/>
          </a:bodyPr>
          <a:lstStyle/>
          <a:p>
            <a:r>
              <a:rPr lang="fr-FR" dirty="0">
                <a:solidFill>
                  <a:srgbClr val="FFFF00"/>
                </a:solidFill>
              </a:rPr>
              <a:t>Exemples d’application :</a:t>
            </a:r>
          </a:p>
        </p:txBody>
      </p:sp>
      <p:sp>
        <p:nvSpPr>
          <p:cNvPr id="41" name="ZoneTexte 40">
            <a:extLst>
              <a:ext uri="{FF2B5EF4-FFF2-40B4-BE49-F238E27FC236}">
                <a16:creationId xmlns:a16="http://schemas.microsoft.com/office/drawing/2014/main" id="{FFC5A3DD-56E8-1945-B02D-B0D5CEEFFAB1}"/>
              </a:ext>
            </a:extLst>
          </p:cNvPr>
          <p:cNvSpPr txBox="1"/>
          <p:nvPr/>
        </p:nvSpPr>
        <p:spPr>
          <a:xfrm>
            <a:off x="238953" y="816623"/>
            <a:ext cx="2955424" cy="369332"/>
          </a:xfrm>
          <a:prstGeom prst="rect">
            <a:avLst/>
          </a:prstGeom>
          <a:noFill/>
        </p:spPr>
        <p:txBody>
          <a:bodyPr wrap="none" rtlCol="0">
            <a:spAutoFit/>
          </a:bodyPr>
          <a:lstStyle/>
          <a:p>
            <a:r>
              <a:rPr lang="fr-FR" dirty="0">
                <a:solidFill>
                  <a:srgbClr val="FFFF00"/>
                </a:solidFill>
              </a:rPr>
              <a:t>Les réponses à ses barrages :</a:t>
            </a:r>
          </a:p>
        </p:txBody>
      </p:sp>
      <p:sp>
        <p:nvSpPr>
          <p:cNvPr id="16" name="ZoneTexte 15">
            <a:extLst>
              <a:ext uri="{FF2B5EF4-FFF2-40B4-BE49-F238E27FC236}">
                <a16:creationId xmlns:a16="http://schemas.microsoft.com/office/drawing/2014/main" id="{C9114E7B-45F9-524B-BF09-9956EF490286}"/>
              </a:ext>
            </a:extLst>
          </p:cNvPr>
          <p:cNvSpPr txBox="1"/>
          <p:nvPr/>
        </p:nvSpPr>
        <p:spPr>
          <a:xfrm>
            <a:off x="146745" y="1204928"/>
            <a:ext cx="8769324" cy="646331"/>
          </a:xfrm>
          <a:prstGeom prst="rect">
            <a:avLst/>
          </a:prstGeom>
          <a:noFill/>
        </p:spPr>
        <p:txBody>
          <a:bodyPr wrap="none" rtlCol="0">
            <a:spAutoFit/>
          </a:bodyPr>
          <a:lstStyle/>
          <a:p>
            <a:pPr algn="just"/>
            <a:r>
              <a:rPr lang="fr-FR" dirty="0"/>
              <a:t>Il faut que le répondant comptabilise son nombre de levées et évalue la possibilité d’un </a:t>
            </a:r>
          </a:p>
          <a:p>
            <a:pPr algn="just"/>
            <a:r>
              <a:rPr lang="fr-FR" dirty="0"/>
              <a:t>contrat adverse.</a:t>
            </a:r>
          </a:p>
        </p:txBody>
      </p:sp>
      <p:sp>
        <p:nvSpPr>
          <p:cNvPr id="2" name="Espace réservé du numéro de diapositive 1">
            <a:extLst>
              <a:ext uri="{FF2B5EF4-FFF2-40B4-BE49-F238E27FC236}">
                <a16:creationId xmlns:a16="http://schemas.microsoft.com/office/drawing/2014/main" id="{E1AAAD46-8FD3-0740-92DB-27F0DEBCAAE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13</a:t>
            </a:fld>
            <a:endParaRPr kumimoji="0" lang="en-US" dirty="0"/>
          </a:p>
        </p:txBody>
      </p:sp>
      <p:sp>
        <p:nvSpPr>
          <p:cNvPr id="21" name="ZoneTexte 20">
            <a:extLst>
              <a:ext uri="{FF2B5EF4-FFF2-40B4-BE49-F238E27FC236}">
                <a16:creationId xmlns:a16="http://schemas.microsoft.com/office/drawing/2014/main" id="{3C203A10-4BD2-9641-83CB-E588FF689207}"/>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sp>
        <p:nvSpPr>
          <p:cNvPr id="22" name="Titre 2">
            <a:extLst>
              <a:ext uri="{FF2B5EF4-FFF2-40B4-BE49-F238E27FC236}">
                <a16:creationId xmlns:a16="http://schemas.microsoft.com/office/drawing/2014/main" id="{C8654FD1-43DA-F54E-93E1-39A476140745}"/>
              </a:ext>
            </a:extLst>
          </p:cNvPr>
          <p:cNvSpPr>
            <a:spLocks noGrp="1"/>
          </p:cNvSpPr>
          <p:nvPr>
            <p:ph type="title"/>
          </p:nvPr>
        </p:nvSpPr>
        <p:spPr>
          <a:xfrm>
            <a:off x="365117" y="-334220"/>
            <a:ext cx="8612017" cy="1219200"/>
          </a:xfrm>
        </p:spPr>
        <p:txBody>
          <a:bodyPr/>
          <a:lstStyle/>
          <a:p>
            <a:r>
              <a:rPr lang="fr-FR" dirty="0"/>
              <a:t>Les barrages au palier de 3</a:t>
            </a:r>
            <a:r>
              <a:rPr lang="fr-FR" sz="2400" dirty="0"/>
              <a:t>(2)</a:t>
            </a:r>
            <a:endParaRPr lang="fr-FR" dirty="0"/>
          </a:p>
        </p:txBody>
      </p:sp>
      <p:sp>
        <p:nvSpPr>
          <p:cNvPr id="23" name="ZoneTexte 22">
            <a:extLst>
              <a:ext uri="{FF2B5EF4-FFF2-40B4-BE49-F238E27FC236}">
                <a16:creationId xmlns:a16="http://schemas.microsoft.com/office/drawing/2014/main" id="{7A45350C-F30D-D047-9051-DDB73D989646}"/>
              </a:ext>
            </a:extLst>
          </p:cNvPr>
          <p:cNvSpPr txBox="1"/>
          <p:nvPr/>
        </p:nvSpPr>
        <p:spPr>
          <a:xfrm>
            <a:off x="339833" y="1888670"/>
            <a:ext cx="8637301" cy="1200329"/>
          </a:xfrm>
          <a:prstGeom prst="rect">
            <a:avLst/>
          </a:prstGeom>
          <a:noFill/>
        </p:spPr>
        <p:txBody>
          <a:bodyPr wrap="none" rtlCol="0">
            <a:spAutoFit/>
          </a:bodyPr>
          <a:lstStyle/>
          <a:p>
            <a:pPr algn="just"/>
            <a:r>
              <a:rPr lang="fr-FR" dirty="0"/>
              <a:t>On prolongera le barrage au palier de son nombre d’atouts : c’est une sécurité.</a:t>
            </a:r>
          </a:p>
          <a:p>
            <a:pPr algn="just"/>
            <a:r>
              <a:rPr lang="fr-FR" dirty="0"/>
              <a:t>Nous chuterons surement mais les adversaires ont un contrat plus rémunérateur dans</a:t>
            </a:r>
          </a:p>
          <a:p>
            <a:pPr algn="just"/>
            <a:r>
              <a:rPr lang="fr-FR" dirty="0"/>
              <a:t>leur ligne. Attention tout de même à la vulnérabilité (surtout si vous êtes rouge contre</a:t>
            </a:r>
          </a:p>
          <a:p>
            <a:pPr algn="just"/>
            <a:r>
              <a:rPr lang="fr-FR" dirty="0"/>
              <a:t>Vert). </a:t>
            </a:r>
            <a:r>
              <a:rPr lang="fr-FR" b="1" dirty="0">
                <a:solidFill>
                  <a:srgbClr val="FFFF00"/>
                </a:solidFill>
              </a:rPr>
              <a:t>C’est une enchère ambiguë (barrage ou manche)</a:t>
            </a:r>
          </a:p>
        </p:txBody>
      </p:sp>
      <p:sp>
        <p:nvSpPr>
          <p:cNvPr id="24" name="Text Box 1">
            <a:extLst>
              <a:ext uri="{FF2B5EF4-FFF2-40B4-BE49-F238E27FC236}">
                <a16:creationId xmlns:a16="http://schemas.microsoft.com/office/drawing/2014/main" id="{8D945C84-8FD5-324B-80E3-21ED72BE0D95}"/>
              </a:ext>
            </a:extLst>
          </p:cNvPr>
          <p:cNvSpPr txBox="1">
            <a:spLocks noChangeArrowheads="1"/>
          </p:cNvSpPr>
          <p:nvPr/>
        </p:nvSpPr>
        <p:spPr bwMode="auto">
          <a:xfrm>
            <a:off x="365117" y="3574884"/>
            <a:ext cx="100137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solidFill>
                  <a:schemeClr val="bg1"/>
                </a:solidFill>
              </a:rPr>
              <a:t>V98</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DV32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97432</a:t>
            </a:r>
            <a:endParaRPr kumimoji="0" lang="fr-FR" sz="2400" b="0" i="0" u="none" strike="noStrike" cap="none" normalizeH="0" baseline="0" dirty="0">
              <a:ln>
                <a:noFill/>
              </a:ln>
              <a:solidFill>
                <a:srgbClr val="000000"/>
              </a:solidFill>
              <a:effectLst/>
              <a:latin typeface="Arial" charset="0"/>
            </a:endParaRPr>
          </a:p>
        </p:txBody>
      </p:sp>
      <p:sp>
        <p:nvSpPr>
          <p:cNvPr id="25" name="ZoneTexte 24">
            <a:extLst>
              <a:ext uri="{FF2B5EF4-FFF2-40B4-BE49-F238E27FC236}">
                <a16:creationId xmlns:a16="http://schemas.microsoft.com/office/drawing/2014/main" id="{D05A221B-9247-B341-A409-2C9B125B00C5}"/>
              </a:ext>
            </a:extLst>
          </p:cNvPr>
          <p:cNvSpPr txBox="1"/>
          <p:nvPr/>
        </p:nvSpPr>
        <p:spPr>
          <a:xfrm>
            <a:off x="1366488" y="3743072"/>
            <a:ext cx="5815053" cy="369332"/>
          </a:xfrm>
          <a:prstGeom prst="rect">
            <a:avLst/>
          </a:prstGeom>
          <a:noFill/>
        </p:spPr>
        <p:txBody>
          <a:bodyPr wrap="none" rtlCol="0">
            <a:spAutoFit/>
          </a:bodyPr>
          <a:lstStyle/>
          <a:p>
            <a:r>
              <a:rPr lang="fr-FR" dirty="0"/>
              <a:t>Ouverture de 3</a:t>
            </a:r>
            <a:r>
              <a:rPr lang="fr-FR" b="1" dirty="0">
                <a:solidFill>
                  <a:schemeClr val="bg1"/>
                </a:solidFill>
                <a:sym typeface="Symbol"/>
              </a:rPr>
              <a:t> </a:t>
            </a:r>
            <a:r>
              <a:rPr lang="fr-FR" dirty="0"/>
              <a:t>Main justifiant le prolongement à 4</a:t>
            </a:r>
            <a:r>
              <a:rPr lang="fr-FR" b="1" dirty="0">
                <a:solidFill>
                  <a:schemeClr val="bg1"/>
                </a:solidFill>
                <a:sym typeface="Symbol"/>
              </a:rPr>
              <a:t> </a:t>
            </a:r>
            <a:r>
              <a:rPr lang="fr-FR" dirty="0">
                <a:sym typeface="Symbol"/>
              </a:rPr>
              <a:t>. </a:t>
            </a:r>
            <a:endParaRPr lang="fr-FR" dirty="0"/>
          </a:p>
        </p:txBody>
      </p:sp>
      <p:sp>
        <p:nvSpPr>
          <p:cNvPr id="26" name="Text Box 1">
            <a:extLst>
              <a:ext uri="{FF2B5EF4-FFF2-40B4-BE49-F238E27FC236}">
                <a16:creationId xmlns:a16="http://schemas.microsoft.com/office/drawing/2014/main" id="{C8076925-41C9-3447-BEEA-76D50709DABB}"/>
              </a:ext>
            </a:extLst>
          </p:cNvPr>
          <p:cNvSpPr txBox="1">
            <a:spLocks noChangeArrowheads="1"/>
          </p:cNvSpPr>
          <p:nvPr/>
        </p:nvSpPr>
        <p:spPr bwMode="auto">
          <a:xfrm>
            <a:off x="365117" y="5286068"/>
            <a:ext cx="100137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RX2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RVX42</a:t>
            </a:r>
            <a:endParaRPr kumimoji="0" lang="en-GB" sz="1100" b="0" i="0" u="none" strike="noStrike" cap="none" normalizeH="0" baseline="0" dirty="0">
              <a:ln>
                <a:noFill/>
              </a:ln>
              <a:solidFill>
                <a:srgbClr val="FF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R7</a:t>
            </a:r>
            <a:endParaRPr kumimoji="0" lang="fr-FR" sz="2400" b="0" i="0" u="none" strike="noStrike" cap="none" normalizeH="0" baseline="0" dirty="0">
              <a:ln>
                <a:noFill/>
              </a:ln>
              <a:solidFill>
                <a:srgbClr val="000000"/>
              </a:solidFill>
              <a:effectLst/>
              <a:latin typeface="Arial" charset="0"/>
            </a:endParaRPr>
          </a:p>
        </p:txBody>
      </p:sp>
      <p:sp>
        <p:nvSpPr>
          <p:cNvPr id="27" name="ZoneTexte 26">
            <a:extLst>
              <a:ext uri="{FF2B5EF4-FFF2-40B4-BE49-F238E27FC236}">
                <a16:creationId xmlns:a16="http://schemas.microsoft.com/office/drawing/2014/main" id="{335C143C-FC87-A54E-9948-B8DA3D505877}"/>
              </a:ext>
            </a:extLst>
          </p:cNvPr>
          <p:cNvSpPr txBox="1"/>
          <p:nvPr/>
        </p:nvSpPr>
        <p:spPr>
          <a:xfrm>
            <a:off x="1366488" y="5520502"/>
            <a:ext cx="3319691" cy="646331"/>
          </a:xfrm>
          <a:prstGeom prst="rect">
            <a:avLst/>
          </a:prstGeom>
          <a:noFill/>
        </p:spPr>
        <p:txBody>
          <a:bodyPr wrap="none" rtlCol="0">
            <a:spAutoFit/>
          </a:bodyPr>
          <a:lstStyle/>
          <a:p>
            <a:r>
              <a:rPr lang="fr-FR" dirty="0"/>
              <a:t>Ouverture de 3</a:t>
            </a:r>
            <a:r>
              <a:rPr lang="en-GB" b="1" dirty="0">
                <a:solidFill>
                  <a:srgbClr val="000000"/>
                </a:solidFill>
                <a:latin typeface="Times New Roman" charset="0"/>
                <a:ea typeface="ÇlÇr ñæí©" charset="0"/>
                <a:sym typeface="Symbol" charset="0"/>
              </a:rPr>
              <a:t></a:t>
            </a:r>
            <a:r>
              <a:rPr lang="fr-FR" b="1" dirty="0">
                <a:solidFill>
                  <a:schemeClr val="bg1"/>
                </a:solidFill>
                <a:sym typeface="Symbol"/>
              </a:rPr>
              <a:t> </a:t>
            </a:r>
            <a:r>
              <a:rPr lang="fr-FR" dirty="0">
                <a:sym typeface="Symbol"/>
              </a:rPr>
              <a:t>:</a:t>
            </a:r>
            <a:endParaRPr lang="fr-FR" dirty="0"/>
          </a:p>
          <a:p>
            <a:r>
              <a:rPr lang="fr-FR" dirty="0"/>
              <a:t>Main justifiant l’enchère de 3SA</a:t>
            </a:r>
          </a:p>
        </p:txBody>
      </p:sp>
      <p:sp>
        <p:nvSpPr>
          <p:cNvPr id="42" name="Text Box 1">
            <a:extLst>
              <a:ext uri="{FF2B5EF4-FFF2-40B4-BE49-F238E27FC236}">
                <a16:creationId xmlns:a16="http://schemas.microsoft.com/office/drawing/2014/main" id="{5979ED27-7E27-7041-9CEC-999647A3FFD6}"/>
              </a:ext>
            </a:extLst>
          </p:cNvPr>
          <p:cNvSpPr txBox="1">
            <a:spLocks noChangeArrowheads="1"/>
          </p:cNvSpPr>
          <p:nvPr/>
        </p:nvSpPr>
        <p:spPr bwMode="auto">
          <a:xfrm>
            <a:off x="2601964" y="4434367"/>
            <a:ext cx="100137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DX</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ADX98</a:t>
            </a:r>
            <a:endParaRPr kumimoji="0" lang="fr-FR" sz="2400" b="0" i="0" u="none" strike="noStrike" cap="none" normalizeH="0" baseline="0" dirty="0">
              <a:ln>
                <a:noFill/>
              </a:ln>
              <a:solidFill>
                <a:srgbClr val="000000"/>
              </a:solidFill>
              <a:effectLst/>
              <a:latin typeface="Arial" charset="0"/>
            </a:endParaRPr>
          </a:p>
        </p:txBody>
      </p:sp>
      <p:sp>
        <p:nvSpPr>
          <p:cNvPr id="43" name="ZoneTexte 42">
            <a:extLst>
              <a:ext uri="{FF2B5EF4-FFF2-40B4-BE49-F238E27FC236}">
                <a16:creationId xmlns:a16="http://schemas.microsoft.com/office/drawing/2014/main" id="{16938DF6-7AD0-B240-9F54-2431260A575A}"/>
              </a:ext>
            </a:extLst>
          </p:cNvPr>
          <p:cNvSpPr txBox="1"/>
          <p:nvPr/>
        </p:nvSpPr>
        <p:spPr>
          <a:xfrm>
            <a:off x="3741384" y="4391802"/>
            <a:ext cx="5092676" cy="923330"/>
          </a:xfrm>
          <a:prstGeom prst="rect">
            <a:avLst/>
          </a:prstGeom>
          <a:noFill/>
        </p:spPr>
        <p:txBody>
          <a:bodyPr wrap="none" rtlCol="0">
            <a:spAutoFit/>
          </a:bodyPr>
          <a:lstStyle/>
          <a:p>
            <a:r>
              <a:rPr lang="fr-FR" dirty="0"/>
              <a:t>Ouverture de 3</a:t>
            </a:r>
            <a:r>
              <a:rPr lang="fr-FR" b="1" dirty="0">
                <a:solidFill>
                  <a:schemeClr val="bg1"/>
                </a:solidFill>
                <a:sym typeface="Symbol"/>
              </a:rPr>
              <a:t> </a:t>
            </a:r>
            <a:r>
              <a:rPr lang="fr-FR" dirty="0">
                <a:sym typeface="Symbol"/>
              </a:rPr>
              <a:t>:</a:t>
            </a:r>
            <a:endParaRPr lang="fr-FR" dirty="0"/>
          </a:p>
          <a:p>
            <a:r>
              <a:rPr lang="fr-FR" dirty="0"/>
              <a:t>Pour jouer 4</a:t>
            </a:r>
            <a:r>
              <a:rPr lang="fr-FR" b="1" dirty="0">
                <a:solidFill>
                  <a:schemeClr val="bg1"/>
                </a:solidFill>
                <a:sym typeface="Symbol"/>
              </a:rPr>
              <a:t></a:t>
            </a:r>
            <a:r>
              <a:rPr lang="fr-FR" b="1" dirty="0">
                <a:sym typeface="Symbol"/>
              </a:rPr>
              <a:t>.</a:t>
            </a:r>
            <a:r>
              <a:rPr lang="fr-FR" b="1" dirty="0">
                <a:solidFill>
                  <a:schemeClr val="bg1"/>
                </a:solidFill>
                <a:sym typeface="Symbol"/>
              </a:rPr>
              <a:t> </a:t>
            </a:r>
            <a:r>
              <a:rPr lang="fr-FR" dirty="0">
                <a:sym typeface="Symbol"/>
              </a:rPr>
              <a:t>Même avec une main minimale du</a:t>
            </a:r>
          </a:p>
          <a:p>
            <a:r>
              <a:rPr lang="fr-FR" dirty="0">
                <a:sym typeface="Symbol"/>
              </a:rPr>
              <a:t>partenaire, la manche est quasiment certaine.</a:t>
            </a:r>
            <a:endParaRPr lang="fr-FR" dirty="0"/>
          </a:p>
        </p:txBody>
      </p:sp>
    </p:spTree>
    <p:extLst>
      <p:ext uri="{BB962C8B-B14F-4D97-AF65-F5344CB8AC3E}">
        <p14:creationId xmlns:p14="http://schemas.microsoft.com/office/powerpoint/2010/main" val="2443597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animBg="1"/>
      <p:bldP spid="25" grpId="0"/>
      <p:bldP spid="26" grpId="0" animBg="1"/>
      <p:bldP spid="27" grpId="0"/>
      <p:bldP spid="42" grpId="0" animBg="1"/>
      <p:bldP spid="4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35" name="ZoneTexte 34">
            <a:extLst>
              <a:ext uri="{FF2B5EF4-FFF2-40B4-BE49-F238E27FC236}">
                <a16:creationId xmlns:a16="http://schemas.microsoft.com/office/drawing/2014/main" id="{1D605803-A186-8B45-81A9-9E4E1D4BCC40}"/>
              </a:ext>
            </a:extLst>
          </p:cNvPr>
          <p:cNvSpPr txBox="1"/>
          <p:nvPr/>
        </p:nvSpPr>
        <p:spPr>
          <a:xfrm>
            <a:off x="146745" y="2653468"/>
            <a:ext cx="5408597" cy="369332"/>
          </a:xfrm>
          <a:prstGeom prst="rect">
            <a:avLst/>
          </a:prstGeom>
          <a:noFill/>
        </p:spPr>
        <p:txBody>
          <a:bodyPr wrap="none" rtlCol="0">
            <a:spAutoFit/>
          </a:bodyPr>
          <a:lstStyle/>
          <a:p>
            <a:r>
              <a:rPr lang="fr-FR">
                <a:solidFill>
                  <a:srgbClr val="FFFF00"/>
                </a:solidFill>
              </a:rPr>
              <a:t>Le cas particulier des barrages en troisième position :</a:t>
            </a:r>
          </a:p>
        </p:txBody>
      </p:sp>
      <p:sp>
        <p:nvSpPr>
          <p:cNvPr id="41" name="ZoneTexte 40">
            <a:extLst>
              <a:ext uri="{FF2B5EF4-FFF2-40B4-BE49-F238E27FC236}">
                <a16:creationId xmlns:a16="http://schemas.microsoft.com/office/drawing/2014/main" id="{FFC5A3DD-56E8-1945-B02D-B0D5CEEFFAB1}"/>
              </a:ext>
            </a:extLst>
          </p:cNvPr>
          <p:cNvSpPr txBox="1"/>
          <p:nvPr/>
        </p:nvSpPr>
        <p:spPr>
          <a:xfrm>
            <a:off x="238953" y="816623"/>
            <a:ext cx="2421304" cy="369332"/>
          </a:xfrm>
          <a:prstGeom prst="rect">
            <a:avLst/>
          </a:prstGeom>
          <a:noFill/>
        </p:spPr>
        <p:txBody>
          <a:bodyPr wrap="none" rtlCol="0">
            <a:spAutoFit/>
          </a:bodyPr>
          <a:lstStyle/>
          <a:p>
            <a:r>
              <a:rPr lang="fr-FR">
                <a:solidFill>
                  <a:srgbClr val="FFFF00"/>
                </a:solidFill>
              </a:rPr>
              <a:t>Les sauts à la manche :</a:t>
            </a:r>
          </a:p>
        </p:txBody>
      </p:sp>
      <p:sp>
        <p:nvSpPr>
          <p:cNvPr id="16" name="ZoneTexte 15">
            <a:extLst>
              <a:ext uri="{FF2B5EF4-FFF2-40B4-BE49-F238E27FC236}">
                <a16:creationId xmlns:a16="http://schemas.microsoft.com/office/drawing/2014/main" id="{C9114E7B-45F9-524B-BF09-9956EF490286}"/>
              </a:ext>
            </a:extLst>
          </p:cNvPr>
          <p:cNvSpPr txBox="1"/>
          <p:nvPr/>
        </p:nvSpPr>
        <p:spPr>
          <a:xfrm>
            <a:off x="146745" y="1204928"/>
            <a:ext cx="7587398" cy="1477328"/>
          </a:xfrm>
          <a:prstGeom prst="rect">
            <a:avLst/>
          </a:prstGeom>
          <a:noFill/>
        </p:spPr>
        <p:txBody>
          <a:bodyPr wrap="none" rtlCol="0">
            <a:spAutoFit/>
          </a:bodyPr>
          <a:lstStyle/>
          <a:p>
            <a:r>
              <a:rPr lang="fr-FR"/>
              <a:t>C’est le contrat que l’on veut jouer  :</a:t>
            </a:r>
          </a:p>
          <a:p>
            <a:r>
              <a:rPr lang="fr-FR"/>
              <a:t>	- Barrage ou Manche en Majeures</a:t>
            </a:r>
          </a:p>
          <a:p>
            <a:r>
              <a:rPr lang="fr-FR"/>
              <a:t>	- Barrage ou Manche en mineures</a:t>
            </a:r>
          </a:p>
          <a:p>
            <a:r>
              <a:rPr lang="fr-FR"/>
              <a:t>Attention tout de même à la vulnérabilité (surtout si vous êtes rouge contre</a:t>
            </a:r>
          </a:p>
          <a:p>
            <a:r>
              <a:rPr lang="fr-FR"/>
              <a:t>Vert).</a:t>
            </a:r>
          </a:p>
        </p:txBody>
      </p:sp>
      <p:sp>
        <p:nvSpPr>
          <p:cNvPr id="2" name="Espace réservé du numéro de diapositive 1">
            <a:extLst>
              <a:ext uri="{FF2B5EF4-FFF2-40B4-BE49-F238E27FC236}">
                <a16:creationId xmlns:a16="http://schemas.microsoft.com/office/drawing/2014/main" id="{E1AAAD46-8FD3-0740-92DB-27F0DEBCAAE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14</a:t>
            </a:fld>
            <a:endParaRPr kumimoji="0" lang="en-US"/>
          </a:p>
        </p:txBody>
      </p:sp>
      <p:sp>
        <p:nvSpPr>
          <p:cNvPr id="21" name="ZoneTexte 20">
            <a:extLst>
              <a:ext uri="{FF2B5EF4-FFF2-40B4-BE49-F238E27FC236}">
                <a16:creationId xmlns:a16="http://schemas.microsoft.com/office/drawing/2014/main" id="{3C203A10-4BD2-9641-83CB-E588FF689207}"/>
              </a:ext>
            </a:extLst>
          </p:cNvPr>
          <p:cNvSpPr txBox="1"/>
          <p:nvPr/>
        </p:nvSpPr>
        <p:spPr>
          <a:xfrm>
            <a:off x="3741384" y="6376090"/>
            <a:ext cx="1046569" cy="369332"/>
          </a:xfrm>
          <a:prstGeom prst="rect">
            <a:avLst/>
          </a:prstGeom>
          <a:noFill/>
        </p:spPr>
        <p:txBody>
          <a:bodyPr wrap="none" rtlCol="0">
            <a:spAutoFit/>
          </a:bodyPr>
          <a:lstStyle/>
          <a:p>
            <a:r>
              <a:rPr lang="fr-FR"/>
              <a:t>Séance 8</a:t>
            </a:r>
          </a:p>
        </p:txBody>
      </p:sp>
      <p:sp>
        <p:nvSpPr>
          <p:cNvPr id="22" name="Titre 2">
            <a:extLst>
              <a:ext uri="{FF2B5EF4-FFF2-40B4-BE49-F238E27FC236}">
                <a16:creationId xmlns:a16="http://schemas.microsoft.com/office/drawing/2014/main" id="{C8654FD1-43DA-F54E-93E1-39A476140745}"/>
              </a:ext>
            </a:extLst>
          </p:cNvPr>
          <p:cNvSpPr>
            <a:spLocks noGrp="1"/>
          </p:cNvSpPr>
          <p:nvPr>
            <p:ph type="title"/>
          </p:nvPr>
        </p:nvSpPr>
        <p:spPr>
          <a:xfrm>
            <a:off x="365117" y="-334220"/>
            <a:ext cx="8612017" cy="1219200"/>
          </a:xfrm>
        </p:spPr>
        <p:txBody>
          <a:bodyPr/>
          <a:lstStyle/>
          <a:p>
            <a:r>
              <a:rPr lang="fr-FR"/>
              <a:t>Les barrages au palier de 3</a:t>
            </a:r>
            <a:r>
              <a:rPr lang="fr-FR" sz="2400"/>
              <a:t>(3)</a:t>
            </a:r>
            <a:endParaRPr lang="fr-FR"/>
          </a:p>
        </p:txBody>
      </p:sp>
      <p:sp>
        <p:nvSpPr>
          <p:cNvPr id="17" name="ZoneTexte 16">
            <a:extLst>
              <a:ext uri="{FF2B5EF4-FFF2-40B4-BE49-F238E27FC236}">
                <a16:creationId xmlns:a16="http://schemas.microsoft.com/office/drawing/2014/main" id="{541554AB-5438-F147-B4AF-88C0D4D92A7C}"/>
              </a:ext>
            </a:extLst>
          </p:cNvPr>
          <p:cNvSpPr txBox="1"/>
          <p:nvPr/>
        </p:nvSpPr>
        <p:spPr>
          <a:xfrm>
            <a:off x="151898" y="2966748"/>
            <a:ext cx="8825236" cy="1200329"/>
          </a:xfrm>
          <a:prstGeom prst="rect">
            <a:avLst/>
          </a:prstGeom>
          <a:noFill/>
        </p:spPr>
        <p:txBody>
          <a:bodyPr wrap="none" rtlCol="0">
            <a:spAutoFit/>
          </a:bodyPr>
          <a:lstStyle/>
          <a:p>
            <a:pPr algn="just"/>
            <a:r>
              <a:rPr lang="fr-FR"/>
              <a:t>Dans cette situation, la vulnérabilité va jouer un rôle important :</a:t>
            </a:r>
          </a:p>
          <a:p>
            <a:pPr algn="just"/>
            <a:r>
              <a:rPr lang="fr-FR"/>
              <a:t>	- Si vous êtes Vert contre Rouge, votre adversaire de gauche possède des points</a:t>
            </a:r>
          </a:p>
          <a:p>
            <a:pPr algn="just"/>
            <a:r>
              <a:rPr lang="fr-FR"/>
              <a:t>alors que votre camp est minoritaire. Il est de bon ton (c’est du bon bridge) de barrer </a:t>
            </a:r>
          </a:p>
          <a:p>
            <a:pPr algn="just"/>
            <a:r>
              <a:rPr lang="fr-FR"/>
              <a:t>l’adversaire afin de lui rendre la tache plus difficile pour trouver son contrat.</a:t>
            </a:r>
          </a:p>
        </p:txBody>
      </p:sp>
      <p:sp>
        <p:nvSpPr>
          <p:cNvPr id="18" name="ZoneTexte 17">
            <a:extLst>
              <a:ext uri="{FF2B5EF4-FFF2-40B4-BE49-F238E27FC236}">
                <a16:creationId xmlns:a16="http://schemas.microsoft.com/office/drawing/2014/main" id="{2EC5BBAE-4762-164D-AF86-AEEBC640E305}"/>
              </a:ext>
            </a:extLst>
          </p:cNvPr>
          <p:cNvSpPr txBox="1"/>
          <p:nvPr/>
        </p:nvSpPr>
        <p:spPr>
          <a:xfrm>
            <a:off x="155500" y="4167077"/>
            <a:ext cx="2588209" cy="369332"/>
          </a:xfrm>
          <a:prstGeom prst="rect">
            <a:avLst/>
          </a:prstGeom>
          <a:noFill/>
        </p:spPr>
        <p:txBody>
          <a:bodyPr wrap="none" rtlCol="0">
            <a:spAutoFit/>
          </a:bodyPr>
          <a:lstStyle/>
          <a:p>
            <a:r>
              <a:rPr lang="fr-FR">
                <a:solidFill>
                  <a:srgbClr val="FFFF00"/>
                </a:solidFill>
              </a:rPr>
              <a:t>Exemples d’application :</a:t>
            </a:r>
          </a:p>
        </p:txBody>
      </p:sp>
      <p:sp>
        <p:nvSpPr>
          <p:cNvPr id="19" name="Text Box 1">
            <a:extLst>
              <a:ext uri="{FF2B5EF4-FFF2-40B4-BE49-F238E27FC236}">
                <a16:creationId xmlns:a16="http://schemas.microsoft.com/office/drawing/2014/main" id="{912DB80C-3FF4-DC45-B980-70092C7E7AB5}"/>
              </a:ext>
            </a:extLst>
          </p:cNvPr>
          <p:cNvSpPr txBox="1">
            <a:spLocks noChangeArrowheads="1"/>
          </p:cNvSpPr>
          <p:nvPr/>
        </p:nvSpPr>
        <p:spPr bwMode="auto">
          <a:xfrm>
            <a:off x="238953" y="4582453"/>
            <a:ext cx="100137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solidFill>
                  <a:schemeClr val="bg1"/>
                </a:solidFill>
              </a:rPr>
              <a:t>V9</a:t>
            </a:r>
            <a:endParaRPr kumimoji="0" lang="en-GB" sz="1100" b="0" i="0" u="none" strike="noStrike" cap="none" normalizeH="0" baseline="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DVX532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9743</a:t>
            </a:r>
            <a:endParaRPr kumimoji="0" lang="fr-FR" sz="2400" b="0" i="0" u="none" strike="noStrike" cap="none" normalizeH="0" baseline="0">
              <a:ln>
                <a:noFill/>
              </a:ln>
              <a:solidFill>
                <a:srgbClr val="000000"/>
              </a:solidFill>
              <a:effectLst/>
              <a:latin typeface="Arial" charset="0"/>
            </a:endParaRPr>
          </a:p>
        </p:txBody>
      </p:sp>
      <p:sp>
        <p:nvSpPr>
          <p:cNvPr id="20" name="ZoneTexte 19">
            <a:extLst>
              <a:ext uri="{FF2B5EF4-FFF2-40B4-BE49-F238E27FC236}">
                <a16:creationId xmlns:a16="http://schemas.microsoft.com/office/drawing/2014/main" id="{3BCBA562-111E-544D-8C0D-7F0160F532E2}"/>
              </a:ext>
            </a:extLst>
          </p:cNvPr>
          <p:cNvSpPr txBox="1"/>
          <p:nvPr/>
        </p:nvSpPr>
        <p:spPr>
          <a:xfrm>
            <a:off x="1240324" y="4750641"/>
            <a:ext cx="7689093" cy="369332"/>
          </a:xfrm>
          <a:prstGeom prst="rect">
            <a:avLst/>
          </a:prstGeom>
          <a:noFill/>
        </p:spPr>
        <p:txBody>
          <a:bodyPr wrap="none" rtlCol="0">
            <a:spAutoFit/>
          </a:bodyPr>
          <a:lstStyle/>
          <a:p>
            <a:r>
              <a:rPr lang="fr-FR"/>
              <a:t>Ouverture de 3</a:t>
            </a:r>
            <a:r>
              <a:rPr lang="en-GB" b="1">
                <a:solidFill>
                  <a:srgbClr val="FF0000"/>
                </a:solidFill>
                <a:latin typeface="Times New Roman" charset="0"/>
                <a:ea typeface="ÇlÇr ñæí©" charset="0"/>
                <a:sym typeface="Symbol" charset="0"/>
              </a:rPr>
              <a:t></a:t>
            </a:r>
            <a:r>
              <a:rPr lang="fr-FR" b="1">
                <a:solidFill>
                  <a:schemeClr val="bg1"/>
                </a:solidFill>
                <a:sym typeface="Symbol"/>
              </a:rPr>
              <a:t> </a:t>
            </a:r>
            <a:r>
              <a:rPr lang="fr-FR"/>
              <a:t>pour compliquer la tache des adversaires (main distribuée)</a:t>
            </a:r>
          </a:p>
        </p:txBody>
      </p:sp>
      <p:sp>
        <p:nvSpPr>
          <p:cNvPr id="28" name="Text Box 1">
            <a:extLst>
              <a:ext uri="{FF2B5EF4-FFF2-40B4-BE49-F238E27FC236}">
                <a16:creationId xmlns:a16="http://schemas.microsoft.com/office/drawing/2014/main" id="{DFA9E1CD-D4A5-1A4B-BB34-102D1A2287DF}"/>
              </a:ext>
            </a:extLst>
          </p:cNvPr>
          <p:cNvSpPr txBox="1">
            <a:spLocks noChangeArrowheads="1"/>
          </p:cNvSpPr>
          <p:nvPr/>
        </p:nvSpPr>
        <p:spPr bwMode="auto">
          <a:xfrm>
            <a:off x="238953" y="5529929"/>
            <a:ext cx="100137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solidFill>
                  <a:schemeClr val="bg1"/>
                </a:solidFill>
              </a:rPr>
              <a:t>V92</a:t>
            </a:r>
            <a:endParaRPr kumimoji="0" lang="en-GB" sz="1100" b="0" i="0" u="none" strike="noStrike" cap="none" normalizeH="0" baseline="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RDX987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974</a:t>
            </a:r>
            <a:endParaRPr kumimoji="0" lang="fr-FR" sz="2400" b="0" i="0" u="none" strike="noStrike" cap="none" normalizeH="0" baseline="0">
              <a:ln>
                <a:noFill/>
              </a:ln>
              <a:solidFill>
                <a:srgbClr val="000000"/>
              </a:solidFill>
              <a:effectLst/>
              <a:latin typeface="Arial" charset="0"/>
            </a:endParaRPr>
          </a:p>
        </p:txBody>
      </p:sp>
      <p:sp>
        <p:nvSpPr>
          <p:cNvPr id="29" name="ZoneTexte 28">
            <a:extLst>
              <a:ext uri="{FF2B5EF4-FFF2-40B4-BE49-F238E27FC236}">
                <a16:creationId xmlns:a16="http://schemas.microsoft.com/office/drawing/2014/main" id="{36F40C38-8590-D946-8767-9A92C6B87D21}"/>
              </a:ext>
            </a:extLst>
          </p:cNvPr>
          <p:cNvSpPr txBox="1"/>
          <p:nvPr/>
        </p:nvSpPr>
        <p:spPr>
          <a:xfrm>
            <a:off x="1240324" y="5698117"/>
            <a:ext cx="7689093" cy="369332"/>
          </a:xfrm>
          <a:prstGeom prst="rect">
            <a:avLst/>
          </a:prstGeom>
          <a:noFill/>
        </p:spPr>
        <p:txBody>
          <a:bodyPr wrap="none" rtlCol="0">
            <a:spAutoFit/>
          </a:bodyPr>
          <a:lstStyle/>
          <a:p>
            <a:r>
              <a:rPr lang="fr-FR"/>
              <a:t>Ouverture de 3</a:t>
            </a:r>
            <a:r>
              <a:rPr lang="en-GB" b="1">
                <a:solidFill>
                  <a:srgbClr val="FF0000"/>
                </a:solidFill>
                <a:latin typeface="Times New Roman" charset="0"/>
                <a:ea typeface="ÇlÇr ñæí©" charset="0"/>
                <a:sym typeface="Symbol" charset="0"/>
              </a:rPr>
              <a:t></a:t>
            </a:r>
            <a:r>
              <a:rPr lang="fr-FR" b="1">
                <a:solidFill>
                  <a:schemeClr val="bg1"/>
                </a:solidFill>
                <a:sym typeface="Symbol"/>
              </a:rPr>
              <a:t> </a:t>
            </a:r>
            <a:r>
              <a:rPr lang="fr-FR"/>
              <a:t>pour compliquer la tache des adversaires (main distribuée)</a:t>
            </a:r>
          </a:p>
        </p:txBody>
      </p:sp>
    </p:spTree>
    <p:extLst>
      <p:ext uri="{BB962C8B-B14F-4D97-AF65-F5344CB8AC3E}">
        <p14:creationId xmlns:p14="http://schemas.microsoft.com/office/powerpoint/2010/main" val="3483659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9" grpId="0" animBg="1"/>
      <p:bldP spid="20" grpId="0"/>
      <p:bldP spid="28" grpId="0" animBg="1"/>
      <p:bldP spid="2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41" name="ZoneTexte 40">
            <a:extLst>
              <a:ext uri="{FF2B5EF4-FFF2-40B4-BE49-F238E27FC236}">
                <a16:creationId xmlns:a16="http://schemas.microsoft.com/office/drawing/2014/main" id="{FFC5A3DD-56E8-1945-B02D-B0D5CEEFFAB1}"/>
              </a:ext>
            </a:extLst>
          </p:cNvPr>
          <p:cNvSpPr txBox="1"/>
          <p:nvPr/>
        </p:nvSpPr>
        <p:spPr>
          <a:xfrm>
            <a:off x="238953" y="816623"/>
            <a:ext cx="3881640" cy="369332"/>
          </a:xfrm>
          <a:prstGeom prst="rect">
            <a:avLst/>
          </a:prstGeom>
          <a:noFill/>
        </p:spPr>
        <p:txBody>
          <a:bodyPr wrap="none" rtlCol="0">
            <a:spAutoFit/>
          </a:bodyPr>
          <a:lstStyle/>
          <a:p>
            <a:r>
              <a:rPr lang="fr-FR">
                <a:solidFill>
                  <a:srgbClr val="FFFF00"/>
                </a:solidFill>
              </a:rPr>
              <a:t>Le barrage à 3SA : mineure autonome</a:t>
            </a:r>
          </a:p>
        </p:txBody>
      </p:sp>
      <p:sp>
        <p:nvSpPr>
          <p:cNvPr id="16" name="ZoneTexte 15">
            <a:extLst>
              <a:ext uri="{FF2B5EF4-FFF2-40B4-BE49-F238E27FC236}">
                <a16:creationId xmlns:a16="http://schemas.microsoft.com/office/drawing/2014/main" id="{C9114E7B-45F9-524B-BF09-9956EF490286}"/>
              </a:ext>
            </a:extLst>
          </p:cNvPr>
          <p:cNvSpPr txBox="1"/>
          <p:nvPr/>
        </p:nvSpPr>
        <p:spPr>
          <a:xfrm>
            <a:off x="155500" y="1284531"/>
            <a:ext cx="8922827" cy="3139321"/>
          </a:xfrm>
          <a:prstGeom prst="rect">
            <a:avLst/>
          </a:prstGeom>
          <a:noFill/>
        </p:spPr>
        <p:txBody>
          <a:bodyPr wrap="none" rtlCol="0">
            <a:spAutoFit/>
          </a:bodyPr>
          <a:lstStyle/>
          <a:p>
            <a:pPr algn="just"/>
            <a:r>
              <a:rPr lang="fr-FR"/>
              <a:t>Cette enchère indique une couleur autonome au moins 7</a:t>
            </a:r>
            <a:r>
              <a:rPr lang="fr-FR" baseline="30000"/>
              <a:t>ème</a:t>
            </a:r>
            <a:r>
              <a:rPr lang="fr-FR"/>
              <a:t>, soit </a:t>
            </a:r>
            <a:r>
              <a:rPr lang="fr-FR" err="1"/>
              <a:t>ARDVxxx</a:t>
            </a:r>
            <a:r>
              <a:rPr lang="fr-FR"/>
              <a:t> ou </a:t>
            </a:r>
            <a:r>
              <a:rPr lang="fr-FR" err="1"/>
              <a:t>ARDxxxxx</a:t>
            </a:r>
            <a:endParaRPr lang="fr-FR"/>
          </a:p>
          <a:p>
            <a:pPr algn="just"/>
            <a:r>
              <a:rPr lang="fr-FR"/>
              <a:t>Elle doit permettre au partenaire de passer avec des arrêts dans les trois autres couleurs.</a:t>
            </a:r>
          </a:p>
          <a:p>
            <a:pPr algn="just"/>
            <a:r>
              <a:rPr lang="fr-FR"/>
              <a:t>Hormis la réponse de passe, le répondant à la choix entre :</a:t>
            </a:r>
          </a:p>
          <a:p>
            <a:pPr algn="just"/>
            <a:r>
              <a:rPr lang="fr-FR"/>
              <a:t>	- 4</a:t>
            </a:r>
            <a:r>
              <a:rPr lang="en-GB" b="1">
                <a:solidFill>
                  <a:srgbClr val="000000"/>
                </a:solidFill>
                <a:latin typeface="Times New Roman" charset="0"/>
                <a:ea typeface="ÇlÇr ñæí©" charset="0"/>
                <a:sym typeface="Symbol" charset="0"/>
              </a:rPr>
              <a:t> </a:t>
            </a:r>
            <a:r>
              <a:rPr lang="en-GB">
                <a:latin typeface="Times New Roman" charset="0"/>
                <a:ea typeface="ÇlÇr ñæí©" charset="0"/>
                <a:sym typeface="Symbol" charset="0"/>
              </a:rPr>
              <a:t>: </a:t>
            </a:r>
            <a:r>
              <a:rPr lang="en-GB" err="1">
                <a:latin typeface="Times New Roman" charset="0"/>
                <a:ea typeface="ÇlÇr ñæí©" charset="0"/>
                <a:sym typeface="Symbol" charset="0"/>
              </a:rPr>
              <a:t>c’est</a:t>
            </a:r>
            <a:r>
              <a:rPr lang="en-GB">
                <a:latin typeface="Times New Roman" charset="0"/>
                <a:ea typeface="ÇlÇr ñæí©" charset="0"/>
                <a:sym typeface="Symbol" charset="0"/>
              </a:rPr>
              <a:t> </a:t>
            </a:r>
            <a:r>
              <a:rPr lang="en-GB" err="1">
                <a:latin typeface="Times New Roman" charset="0"/>
                <a:ea typeface="ÇlÇr ñæí©" charset="0"/>
                <a:sym typeface="Symbol" charset="0"/>
              </a:rPr>
              <a:t>passe</a:t>
            </a:r>
            <a:r>
              <a:rPr lang="en-GB">
                <a:latin typeface="Times New Roman" charset="0"/>
                <a:ea typeface="ÇlÇr ñæí©" charset="0"/>
                <a:sym typeface="Symbol" charset="0"/>
              </a:rPr>
              <a:t> </a:t>
            </a:r>
            <a:r>
              <a:rPr lang="en-GB" err="1">
                <a:latin typeface="Times New Roman" charset="0"/>
                <a:ea typeface="ÇlÇr ñæí©" charset="0"/>
                <a:sym typeface="Symbol" charset="0"/>
              </a:rPr>
              <a:t>ou</a:t>
            </a:r>
            <a:r>
              <a:rPr lang="en-GB">
                <a:latin typeface="Times New Roman" charset="0"/>
                <a:ea typeface="ÇlÇr ñæí©" charset="0"/>
                <a:sym typeface="Symbol" charset="0"/>
              </a:rPr>
              <a:t> </a:t>
            </a:r>
            <a:r>
              <a:rPr lang="en-GB" err="1">
                <a:latin typeface="Times New Roman" charset="0"/>
                <a:ea typeface="ÇlÇr ñæí©" charset="0"/>
                <a:sym typeface="Symbol" charset="0"/>
              </a:rPr>
              <a:t>corrige</a:t>
            </a:r>
            <a:r>
              <a:rPr lang="en-GB">
                <a:latin typeface="Times New Roman" charset="0"/>
                <a:ea typeface="ÇlÇr ñæí©" charset="0"/>
                <a:sym typeface="Symbol" charset="0"/>
              </a:rPr>
              <a:t>.</a:t>
            </a:r>
          </a:p>
          <a:p>
            <a:pPr algn="just"/>
            <a:r>
              <a:rPr lang="en-GB">
                <a:latin typeface="Times New Roman" charset="0"/>
                <a:sym typeface="Symbol" charset="0"/>
              </a:rPr>
              <a:t>	- 4</a:t>
            </a:r>
            <a:r>
              <a:rPr lang="en-GB" b="1">
                <a:solidFill>
                  <a:srgbClr val="FF0000"/>
                </a:solidFill>
                <a:latin typeface="Times New Roman" charset="0"/>
                <a:ea typeface="ÇlÇr ñæí©" charset="0"/>
                <a:sym typeface="Symbol" charset="0"/>
              </a:rPr>
              <a:t> </a:t>
            </a:r>
            <a:r>
              <a:rPr lang="en-GB">
                <a:latin typeface="Times New Roman" charset="0"/>
                <a:ea typeface="ÇlÇr ñæí©" charset="0"/>
                <a:sym typeface="Symbol" charset="0"/>
              </a:rPr>
              <a:t>: </a:t>
            </a:r>
            <a:r>
              <a:rPr lang="en-GB" err="1">
                <a:latin typeface="Times New Roman" charset="0"/>
                <a:ea typeface="ÇlÇr ñæí©" charset="0"/>
                <a:sym typeface="Symbol" charset="0"/>
              </a:rPr>
              <a:t>Espoir</a:t>
            </a:r>
            <a:r>
              <a:rPr lang="en-GB">
                <a:latin typeface="Times New Roman" charset="0"/>
                <a:ea typeface="ÇlÇr ñæí©" charset="0"/>
                <a:sym typeface="Symbol" charset="0"/>
              </a:rPr>
              <a:t> de </a:t>
            </a:r>
            <a:r>
              <a:rPr lang="en-GB" err="1">
                <a:latin typeface="Times New Roman" charset="0"/>
                <a:ea typeface="ÇlÇr ñæí©" charset="0"/>
                <a:sym typeface="Symbol" charset="0"/>
              </a:rPr>
              <a:t>chelem</a:t>
            </a:r>
            <a:r>
              <a:rPr lang="en-GB">
                <a:latin typeface="Times New Roman" charset="0"/>
                <a:ea typeface="ÇlÇr ñæí©" charset="0"/>
                <a:sym typeface="Symbol" charset="0"/>
              </a:rPr>
              <a:t> </a:t>
            </a:r>
            <a:r>
              <a:rPr lang="en-GB" err="1">
                <a:latin typeface="Times New Roman" charset="0"/>
                <a:ea typeface="ÇlÇr ñæí©" charset="0"/>
                <a:sym typeface="Symbol" charset="0"/>
              </a:rPr>
              <a:t>en</a:t>
            </a:r>
            <a:r>
              <a:rPr lang="en-GB">
                <a:latin typeface="Times New Roman" charset="0"/>
                <a:ea typeface="ÇlÇr ñæí©" charset="0"/>
                <a:sym typeface="Symbol" charset="0"/>
              </a:rPr>
              <a:t> </a:t>
            </a:r>
            <a:r>
              <a:rPr lang="en-GB" err="1">
                <a:latin typeface="Times New Roman" charset="0"/>
                <a:ea typeface="ÇlÇr ñæí©" charset="0"/>
                <a:sym typeface="Symbol" charset="0"/>
              </a:rPr>
              <a:t>mineure</a:t>
            </a:r>
            <a:r>
              <a:rPr lang="en-GB">
                <a:latin typeface="Times New Roman" charset="0"/>
                <a:ea typeface="ÇlÇr ñæí©" charset="0"/>
                <a:sym typeface="Symbol" charset="0"/>
              </a:rPr>
              <a:t> :</a:t>
            </a:r>
            <a:r>
              <a:rPr lang="en-GB" err="1">
                <a:latin typeface="Times New Roman" charset="0"/>
                <a:ea typeface="ÇlÇr ñæí©" charset="0"/>
                <a:sym typeface="Symbol" charset="0"/>
              </a:rPr>
              <a:t>c</a:t>
            </a:r>
            <a:r>
              <a:rPr lang="en-GB" err="1">
                <a:latin typeface="Times New Roman" charset="0"/>
                <a:sym typeface="Symbol" charset="0"/>
              </a:rPr>
              <a:t>ette</a:t>
            </a:r>
            <a:r>
              <a:rPr lang="en-GB">
                <a:latin typeface="Times New Roman" charset="0"/>
                <a:sym typeface="Symbol" charset="0"/>
              </a:rPr>
              <a:t> </a:t>
            </a:r>
            <a:r>
              <a:rPr lang="en-GB" err="1">
                <a:latin typeface="Times New Roman" charset="0"/>
                <a:sym typeface="Symbol" charset="0"/>
              </a:rPr>
              <a:t>enchère</a:t>
            </a:r>
            <a:r>
              <a:rPr lang="en-GB">
                <a:latin typeface="Times New Roman" charset="0"/>
                <a:sym typeface="Symbol" charset="0"/>
              </a:rPr>
              <a:t> </a:t>
            </a:r>
            <a:r>
              <a:rPr lang="en-GB" err="1">
                <a:latin typeface="Times New Roman" charset="0"/>
                <a:sym typeface="Symbol" charset="0"/>
              </a:rPr>
              <a:t>est</a:t>
            </a:r>
            <a:r>
              <a:rPr lang="en-GB">
                <a:latin typeface="Times New Roman" charset="0"/>
                <a:sym typeface="Symbol" charset="0"/>
              </a:rPr>
              <a:t> </a:t>
            </a:r>
            <a:r>
              <a:rPr lang="en-GB" err="1">
                <a:latin typeface="Times New Roman" charset="0"/>
                <a:sym typeface="Symbol" charset="0"/>
              </a:rPr>
              <a:t>une</a:t>
            </a:r>
            <a:r>
              <a:rPr lang="en-GB">
                <a:latin typeface="Times New Roman" charset="0"/>
                <a:sym typeface="Symbol" charset="0"/>
              </a:rPr>
              <a:t> </a:t>
            </a:r>
            <a:r>
              <a:rPr lang="en-GB" err="1">
                <a:latin typeface="Times New Roman" charset="0"/>
                <a:sym typeface="Symbol" charset="0"/>
              </a:rPr>
              <a:t>enchère</a:t>
            </a:r>
            <a:r>
              <a:rPr lang="en-GB">
                <a:latin typeface="Times New Roman" charset="0"/>
                <a:sym typeface="Symbol" charset="0"/>
              </a:rPr>
              <a:t> au </a:t>
            </a:r>
            <a:r>
              <a:rPr lang="en-GB" err="1">
                <a:latin typeface="Times New Roman" charset="0"/>
                <a:sym typeface="Symbol" charset="0"/>
              </a:rPr>
              <a:t>palier</a:t>
            </a:r>
            <a:r>
              <a:rPr lang="en-GB">
                <a:latin typeface="Times New Roman" charset="0"/>
                <a:sym typeface="Symbol" charset="0"/>
              </a:rPr>
              <a:t> inutile, </a:t>
            </a:r>
          </a:p>
          <a:p>
            <a:pPr algn="just"/>
            <a:r>
              <a:rPr lang="en-GB" err="1">
                <a:latin typeface="Times New Roman" charset="0"/>
                <a:sym typeface="Symbol" charset="0"/>
              </a:rPr>
              <a:t>donc</a:t>
            </a:r>
            <a:r>
              <a:rPr lang="en-GB">
                <a:latin typeface="Times New Roman" charset="0"/>
                <a:sym typeface="Symbol" charset="0"/>
              </a:rPr>
              <a:t> on </a:t>
            </a:r>
            <a:r>
              <a:rPr lang="en-GB" err="1">
                <a:latin typeface="Times New Roman" charset="0"/>
                <a:sym typeface="Symbol" charset="0"/>
              </a:rPr>
              <a:t>lui</a:t>
            </a:r>
            <a:r>
              <a:rPr lang="en-GB">
                <a:latin typeface="Times New Roman" charset="0"/>
                <a:sym typeface="Symbol" charset="0"/>
              </a:rPr>
              <a:t> </a:t>
            </a:r>
            <a:r>
              <a:rPr lang="en-GB" err="1">
                <a:latin typeface="Times New Roman" charset="0"/>
                <a:sym typeface="Symbol" charset="0"/>
              </a:rPr>
              <a:t>confère</a:t>
            </a:r>
            <a:r>
              <a:rPr lang="en-GB">
                <a:latin typeface="Times New Roman" charset="0"/>
                <a:sym typeface="Symbol" charset="0"/>
              </a:rPr>
              <a:t> </a:t>
            </a:r>
            <a:r>
              <a:rPr lang="en-GB" err="1">
                <a:latin typeface="Times New Roman" charset="0"/>
                <a:sym typeface="Symbol" charset="0"/>
              </a:rPr>
              <a:t>une</a:t>
            </a:r>
            <a:r>
              <a:rPr lang="en-GB">
                <a:latin typeface="Times New Roman" charset="0"/>
                <a:sym typeface="Symbol" charset="0"/>
              </a:rPr>
              <a:t> signification. La suite </a:t>
            </a:r>
            <a:r>
              <a:rPr lang="en-GB" err="1">
                <a:latin typeface="Times New Roman" charset="0"/>
                <a:sym typeface="Symbol" charset="0"/>
              </a:rPr>
              <a:t>est</a:t>
            </a:r>
            <a:r>
              <a:rPr lang="en-GB">
                <a:latin typeface="Times New Roman" charset="0"/>
                <a:sym typeface="Symbol" charset="0"/>
              </a:rPr>
              <a:t> la </a:t>
            </a:r>
            <a:r>
              <a:rPr lang="en-GB" err="1">
                <a:latin typeface="Times New Roman" charset="0"/>
                <a:sym typeface="Symbol" charset="0"/>
              </a:rPr>
              <a:t>suivante</a:t>
            </a:r>
            <a:r>
              <a:rPr lang="en-GB">
                <a:latin typeface="Times New Roman" charset="0"/>
                <a:sym typeface="Symbol" charset="0"/>
              </a:rPr>
              <a:t> :</a:t>
            </a:r>
          </a:p>
          <a:p>
            <a:pPr algn="just"/>
            <a:r>
              <a:rPr lang="en-GB">
                <a:latin typeface="Times New Roman" charset="0"/>
                <a:sym typeface="Symbol" charset="0"/>
              </a:rPr>
              <a:t>		- 4</a:t>
            </a:r>
            <a:r>
              <a:rPr lang="en-GB" b="1">
                <a:solidFill>
                  <a:srgbClr val="FF0000"/>
                </a:solidFill>
                <a:latin typeface="Times New Roman" charset="0"/>
                <a:ea typeface="ÇlÇr ñæí©" charset="0"/>
                <a:sym typeface="Symbol" charset="0"/>
              </a:rPr>
              <a:t></a:t>
            </a:r>
            <a:r>
              <a:rPr lang="en-GB" b="1">
                <a:latin typeface="Times New Roman" charset="0"/>
                <a:ea typeface="ÇlÇr ñæí©" charset="0"/>
                <a:sym typeface="Symbol" charset="0"/>
              </a:rPr>
              <a:t>/</a:t>
            </a:r>
            <a:r>
              <a:rPr lang="fr-FR" b="1">
                <a:solidFill>
                  <a:schemeClr val="bg1"/>
                </a:solidFill>
                <a:sym typeface="Symbol"/>
              </a:rPr>
              <a:t> </a:t>
            </a:r>
            <a:r>
              <a:rPr lang="fr-FR">
                <a:sym typeface="Symbol"/>
              </a:rPr>
              <a:t>: la courte dans la couleur annoncée</a:t>
            </a:r>
          </a:p>
          <a:p>
            <a:pPr algn="just"/>
            <a:r>
              <a:rPr lang="fr-FR">
                <a:latin typeface="Times New Roman" charset="0"/>
                <a:sym typeface="Symbol"/>
              </a:rPr>
              <a:t>		- 4SA : pas de courte</a:t>
            </a:r>
          </a:p>
          <a:p>
            <a:pPr algn="just"/>
            <a:r>
              <a:rPr lang="fr-FR">
                <a:latin typeface="Times New Roman" charset="0"/>
                <a:sym typeface="Symbol"/>
              </a:rPr>
              <a:t>		- 5</a:t>
            </a:r>
            <a:r>
              <a:rPr lang="en-GB" b="1">
                <a:solidFill>
                  <a:srgbClr val="000000"/>
                </a:solidFill>
                <a:latin typeface="Times New Roman" charset="0"/>
                <a:ea typeface="ÇlÇr ñæí©" charset="0"/>
                <a:sym typeface="Symbol" charset="0"/>
              </a:rPr>
              <a:t></a:t>
            </a:r>
            <a:r>
              <a:rPr lang="fr-FR">
                <a:sym typeface="Symbol"/>
              </a:rPr>
              <a:t> : la courte à Carreau</a:t>
            </a:r>
          </a:p>
          <a:p>
            <a:pPr algn="just"/>
            <a:r>
              <a:rPr lang="fr-FR">
                <a:latin typeface="Times New Roman" charset="0"/>
                <a:sym typeface="Symbol"/>
              </a:rPr>
              <a:t>		- 5</a:t>
            </a:r>
            <a:r>
              <a:rPr lang="en-GB" b="1">
                <a:solidFill>
                  <a:srgbClr val="FF0000"/>
                </a:solidFill>
                <a:latin typeface="Times New Roman" charset="0"/>
                <a:ea typeface="ÇlÇr ñæí©" charset="0"/>
                <a:sym typeface="Symbol" charset="0"/>
              </a:rPr>
              <a:t> </a:t>
            </a:r>
            <a:r>
              <a:rPr lang="en-GB">
                <a:latin typeface="Times New Roman" charset="0"/>
                <a:ea typeface="ÇlÇr ñæí©" charset="0"/>
                <a:sym typeface="Symbol" charset="0"/>
              </a:rPr>
              <a:t>: la </a:t>
            </a:r>
            <a:r>
              <a:rPr lang="en-GB" err="1">
                <a:latin typeface="Times New Roman" charset="0"/>
                <a:ea typeface="ÇlÇr ñæí©" charset="0"/>
                <a:sym typeface="Symbol" charset="0"/>
              </a:rPr>
              <a:t>courte</a:t>
            </a:r>
            <a:r>
              <a:rPr lang="en-GB">
                <a:latin typeface="Times New Roman" charset="0"/>
                <a:ea typeface="ÇlÇr ñæí©" charset="0"/>
                <a:sym typeface="Symbol" charset="0"/>
              </a:rPr>
              <a:t> </a:t>
            </a:r>
            <a:r>
              <a:rPr lang="en-GB" err="1">
                <a:latin typeface="Times New Roman" charset="0"/>
                <a:ea typeface="ÇlÇr ñæí©" charset="0"/>
                <a:sym typeface="Symbol" charset="0"/>
              </a:rPr>
              <a:t>à</a:t>
            </a:r>
            <a:r>
              <a:rPr lang="en-GB">
                <a:latin typeface="Times New Roman" charset="0"/>
                <a:ea typeface="ÇlÇr ñæí©" charset="0"/>
                <a:sym typeface="Symbol" charset="0"/>
              </a:rPr>
              <a:t> </a:t>
            </a:r>
            <a:r>
              <a:rPr lang="en-GB" err="1">
                <a:latin typeface="Times New Roman" charset="0"/>
                <a:ea typeface="ÇlÇr ñæí©" charset="0"/>
                <a:sym typeface="Symbol" charset="0"/>
              </a:rPr>
              <a:t>Trèfle</a:t>
            </a:r>
            <a:endParaRPr lang="en-GB">
              <a:latin typeface="Times New Roman" charset="0"/>
              <a:sym typeface="Symbol" charset="0"/>
            </a:endParaRPr>
          </a:p>
          <a:p>
            <a:pPr algn="just"/>
            <a:r>
              <a:rPr lang="en-GB">
                <a:latin typeface="Times New Roman" charset="0"/>
                <a:sym typeface="Symbol" charset="0"/>
              </a:rPr>
              <a:t>	- </a:t>
            </a:r>
            <a:r>
              <a:rPr lang="fr-FR"/>
              <a:t>5</a:t>
            </a:r>
            <a:r>
              <a:rPr lang="en-GB" b="1">
                <a:solidFill>
                  <a:srgbClr val="000000"/>
                </a:solidFill>
                <a:latin typeface="Times New Roman" charset="0"/>
                <a:ea typeface="ÇlÇr ñæí©" charset="0"/>
                <a:sym typeface="Symbol" charset="0"/>
              </a:rPr>
              <a:t> </a:t>
            </a:r>
            <a:r>
              <a:rPr lang="en-GB">
                <a:latin typeface="Times New Roman" charset="0"/>
                <a:ea typeface="ÇlÇr ñæí©" charset="0"/>
                <a:sym typeface="Symbol" charset="0"/>
              </a:rPr>
              <a:t>: </a:t>
            </a:r>
            <a:r>
              <a:rPr lang="en-GB" err="1">
                <a:latin typeface="Times New Roman" charset="0"/>
                <a:ea typeface="ÇlÇr ñæí©" charset="0"/>
                <a:sym typeface="Symbol" charset="0"/>
              </a:rPr>
              <a:t>c’est</a:t>
            </a:r>
            <a:r>
              <a:rPr lang="en-GB">
                <a:latin typeface="Times New Roman" charset="0"/>
                <a:ea typeface="ÇlÇr ñæí©" charset="0"/>
                <a:sym typeface="Symbol" charset="0"/>
              </a:rPr>
              <a:t> </a:t>
            </a:r>
            <a:r>
              <a:rPr lang="en-GB" err="1">
                <a:latin typeface="Times New Roman" charset="0"/>
                <a:ea typeface="ÇlÇr ñæí©" charset="0"/>
                <a:sym typeface="Symbol" charset="0"/>
              </a:rPr>
              <a:t>passe</a:t>
            </a:r>
            <a:r>
              <a:rPr lang="en-GB">
                <a:latin typeface="Times New Roman" charset="0"/>
                <a:ea typeface="ÇlÇr ñæí©" charset="0"/>
                <a:sym typeface="Symbol" charset="0"/>
              </a:rPr>
              <a:t> </a:t>
            </a:r>
            <a:r>
              <a:rPr lang="en-GB" err="1">
                <a:latin typeface="Times New Roman" charset="0"/>
                <a:ea typeface="ÇlÇr ñæí©" charset="0"/>
                <a:sym typeface="Symbol" charset="0"/>
              </a:rPr>
              <a:t>ou</a:t>
            </a:r>
            <a:r>
              <a:rPr lang="en-GB">
                <a:latin typeface="Times New Roman" charset="0"/>
                <a:ea typeface="ÇlÇr ñæí©" charset="0"/>
                <a:sym typeface="Symbol" charset="0"/>
              </a:rPr>
              <a:t> </a:t>
            </a:r>
            <a:r>
              <a:rPr lang="en-GB" err="1">
                <a:latin typeface="Times New Roman" charset="0"/>
                <a:ea typeface="ÇlÇr ñæí©" charset="0"/>
                <a:sym typeface="Symbol" charset="0"/>
              </a:rPr>
              <a:t>corrige</a:t>
            </a:r>
            <a:r>
              <a:rPr lang="en-GB">
                <a:latin typeface="Times New Roman" charset="0"/>
                <a:ea typeface="ÇlÇr ñæí©" charset="0"/>
                <a:sym typeface="Symbol" charset="0"/>
              </a:rPr>
              <a:t> (</a:t>
            </a:r>
            <a:r>
              <a:rPr lang="en-GB" err="1">
                <a:latin typeface="Times New Roman" charset="0"/>
                <a:ea typeface="ÇlÇr ñæí©" charset="0"/>
                <a:sym typeface="Symbol" charset="0"/>
              </a:rPr>
              <a:t>éventuellement</a:t>
            </a:r>
            <a:r>
              <a:rPr lang="en-GB">
                <a:latin typeface="Times New Roman" charset="0"/>
                <a:ea typeface="ÇlÇr ñæí©" charset="0"/>
                <a:sym typeface="Symbol" charset="0"/>
              </a:rPr>
              <a:t> barrage </a:t>
            </a:r>
            <a:r>
              <a:rPr lang="en-GB" err="1">
                <a:latin typeface="Times New Roman" charset="0"/>
                <a:ea typeface="ÇlÇr ñæí©" charset="0"/>
                <a:sym typeface="Symbol" charset="0"/>
              </a:rPr>
              <a:t>contre</a:t>
            </a:r>
            <a:r>
              <a:rPr lang="en-GB">
                <a:latin typeface="Times New Roman" charset="0"/>
                <a:ea typeface="ÇlÇr ñæí©" charset="0"/>
                <a:sym typeface="Symbol" charset="0"/>
              </a:rPr>
              <a:t> les </a:t>
            </a:r>
            <a:r>
              <a:rPr lang="en-GB" err="1">
                <a:latin typeface="Times New Roman" charset="0"/>
                <a:ea typeface="ÇlÇr ñæí©" charset="0"/>
                <a:sym typeface="Symbol" charset="0"/>
              </a:rPr>
              <a:t>adversaires</a:t>
            </a:r>
            <a:r>
              <a:rPr lang="en-GB">
                <a:latin typeface="Times New Roman" charset="0"/>
                <a:ea typeface="ÇlÇr ñæí©" charset="0"/>
                <a:sym typeface="Symbol" charset="0"/>
              </a:rPr>
              <a:t>)</a:t>
            </a:r>
            <a:endParaRPr lang="fr-FR"/>
          </a:p>
        </p:txBody>
      </p:sp>
      <p:sp>
        <p:nvSpPr>
          <p:cNvPr id="2" name="Espace réservé du numéro de diapositive 1">
            <a:extLst>
              <a:ext uri="{FF2B5EF4-FFF2-40B4-BE49-F238E27FC236}">
                <a16:creationId xmlns:a16="http://schemas.microsoft.com/office/drawing/2014/main" id="{E1AAAD46-8FD3-0740-92DB-27F0DEBCAAE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15</a:t>
            </a:fld>
            <a:endParaRPr kumimoji="0" lang="en-US"/>
          </a:p>
        </p:txBody>
      </p:sp>
      <p:sp>
        <p:nvSpPr>
          <p:cNvPr id="21" name="ZoneTexte 20">
            <a:extLst>
              <a:ext uri="{FF2B5EF4-FFF2-40B4-BE49-F238E27FC236}">
                <a16:creationId xmlns:a16="http://schemas.microsoft.com/office/drawing/2014/main" id="{3C203A10-4BD2-9641-83CB-E588FF689207}"/>
              </a:ext>
            </a:extLst>
          </p:cNvPr>
          <p:cNvSpPr txBox="1"/>
          <p:nvPr/>
        </p:nvSpPr>
        <p:spPr>
          <a:xfrm>
            <a:off x="3741384" y="6376090"/>
            <a:ext cx="1046569" cy="369332"/>
          </a:xfrm>
          <a:prstGeom prst="rect">
            <a:avLst/>
          </a:prstGeom>
          <a:noFill/>
        </p:spPr>
        <p:txBody>
          <a:bodyPr wrap="none" rtlCol="0">
            <a:spAutoFit/>
          </a:bodyPr>
          <a:lstStyle/>
          <a:p>
            <a:r>
              <a:rPr lang="fr-FR"/>
              <a:t>Séance 8</a:t>
            </a:r>
          </a:p>
        </p:txBody>
      </p:sp>
      <p:sp>
        <p:nvSpPr>
          <p:cNvPr id="22" name="Titre 2">
            <a:extLst>
              <a:ext uri="{FF2B5EF4-FFF2-40B4-BE49-F238E27FC236}">
                <a16:creationId xmlns:a16="http://schemas.microsoft.com/office/drawing/2014/main" id="{C8654FD1-43DA-F54E-93E1-39A476140745}"/>
              </a:ext>
            </a:extLst>
          </p:cNvPr>
          <p:cNvSpPr>
            <a:spLocks noGrp="1"/>
          </p:cNvSpPr>
          <p:nvPr>
            <p:ph type="title"/>
          </p:nvPr>
        </p:nvSpPr>
        <p:spPr>
          <a:xfrm>
            <a:off x="365117" y="-334220"/>
            <a:ext cx="8612017" cy="1219200"/>
          </a:xfrm>
        </p:spPr>
        <p:txBody>
          <a:bodyPr/>
          <a:lstStyle/>
          <a:p>
            <a:r>
              <a:rPr lang="fr-FR"/>
              <a:t>Les barrages au palier de 3</a:t>
            </a:r>
            <a:r>
              <a:rPr lang="fr-FR" sz="2400"/>
              <a:t>(4)</a:t>
            </a:r>
            <a:endParaRPr lang="fr-FR"/>
          </a:p>
        </p:txBody>
      </p:sp>
      <p:sp>
        <p:nvSpPr>
          <p:cNvPr id="18" name="ZoneTexte 17">
            <a:extLst>
              <a:ext uri="{FF2B5EF4-FFF2-40B4-BE49-F238E27FC236}">
                <a16:creationId xmlns:a16="http://schemas.microsoft.com/office/drawing/2014/main" id="{2EC5BBAE-4762-164D-AF86-AEEBC640E305}"/>
              </a:ext>
            </a:extLst>
          </p:cNvPr>
          <p:cNvSpPr txBox="1"/>
          <p:nvPr/>
        </p:nvSpPr>
        <p:spPr>
          <a:xfrm>
            <a:off x="155500" y="4522428"/>
            <a:ext cx="2588209" cy="369332"/>
          </a:xfrm>
          <a:prstGeom prst="rect">
            <a:avLst/>
          </a:prstGeom>
          <a:noFill/>
        </p:spPr>
        <p:txBody>
          <a:bodyPr wrap="none" rtlCol="0">
            <a:spAutoFit/>
          </a:bodyPr>
          <a:lstStyle/>
          <a:p>
            <a:r>
              <a:rPr lang="fr-FR">
                <a:solidFill>
                  <a:srgbClr val="FFFF00"/>
                </a:solidFill>
              </a:rPr>
              <a:t>Exemples d’application :</a:t>
            </a:r>
          </a:p>
        </p:txBody>
      </p:sp>
      <p:sp>
        <p:nvSpPr>
          <p:cNvPr id="10" name="Text Box 1">
            <a:extLst>
              <a:ext uri="{FF2B5EF4-FFF2-40B4-BE49-F238E27FC236}">
                <a16:creationId xmlns:a16="http://schemas.microsoft.com/office/drawing/2014/main" id="{453C3D13-6AA8-9046-9811-00B40123ACD1}"/>
              </a:ext>
            </a:extLst>
          </p:cNvPr>
          <p:cNvSpPr txBox="1">
            <a:spLocks noChangeArrowheads="1"/>
          </p:cNvSpPr>
          <p:nvPr/>
        </p:nvSpPr>
        <p:spPr bwMode="auto">
          <a:xfrm>
            <a:off x="238953" y="4945275"/>
            <a:ext cx="894903"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VX96</a:t>
            </a:r>
            <a:endParaRPr kumimoji="0" lang="en-GB" sz="1100" b="0" i="0" u="none" strike="noStrike" cap="none" normalizeH="0" baseline="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RD6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A8532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7</a:t>
            </a:r>
            <a:endParaRPr kumimoji="0" lang="fr-FR" sz="2400" b="0" i="0" u="none" strike="noStrike" cap="none" normalizeH="0" baseline="0">
              <a:ln>
                <a:noFill/>
              </a:ln>
              <a:solidFill>
                <a:srgbClr val="000000"/>
              </a:solidFill>
              <a:effectLst/>
              <a:latin typeface="Arial" charset="0"/>
            </a:endParaRPr>
          </a:p>
        </p:txBody>
      </p:sp>
      <p:sp>
        <p:nvSpPr>
          <p:cNvPr id="11" name="Rectangle 10">
            <a:extLst>
              <a:ext uri="{FF2B5EF4-FFF2-40B4-BE49-F238E27FC236}">
                <a16:creationId xmlns:a16="http://schemas.microsoft.com/office/drawing/2014/main" id="{6D6980FD-092C-954F-A55A-124C687E1E16}"/>
              </a:ext>
            </a:extLst>
          </p:cNvPr>
          <p:cNvSpPr/>
          <p:nvPr/>
        </p:nvSpPr>
        <p:spPr>
          <a:xfrm>
            <a:off x="1133856" y="4891760"/>
            <a:ext cx="3406040" cy="646331"/>
          </a:xfrm>
          <a:prstGeom prst="rect">
            <a:avLst/>
          </a:prstGeom>
        </p:spPr>
        <p:txBody>
          <a:bodyPr wrap="square">
            <a:spAutoFit/>
          </a:bodyPr>
          <a:lstStyle/>
          <a:p>
            <a:r>
              <a:rPr lang="fr-FR">
                <a:solidFill>
                  <a:srgbClr val="92D050"/>
                </a:solidFill>
              </a:rPr>
              <a:t>Sud	</a:t>
            </a:r>
            <a:r>
              <a:rPr lang="fr-FR">
                <a:solidFill>
                  <a:srgbClr val="FF0000"/>
                </a:solidFill>
              </a:rPr>
              <a:t>Ouest	</a:t>
            </a:r>
            <a:r>
              <a:rPr lang="fr-FR">
                <a:solidFill>
                  <a:srgbClr val="92D050"/>
                </a:solidFill>
              </a:rPr>
              <a:t>Nord	</a:t>
            </a:r>
            <a:r>
              <a:rPr lang="fr-FR">
                <a:solidFill>
                  <a:srgbClr val="FF0000"/>
                </a:solidFill>
              </a:rPr>
              <a:t>Est</a:t>
            </a:r>
          </a:p>
          <a:p>
            <a:r>
              <a:rPr lang="fr-FR"/>
              <a:t>3SA</a:t>
            </a:r>
            <a:r>
              <a:rPr lang="fr-FR" b="1">
                <a:solidFill>
                  <a:schemeClr val="bg1"/>
                </a:solidFill>
                <a:sym typeface="Symbol"/>
              </a:rPr>
              <a:t>      	 </a:t>
            </a:r>
            <a:r>
              <a:rPr lang="fr-FR" b="1">
                <a:sym typeface="Symbol"/>
              </a:rPr>
              <a:t>passe	</a:t>
            </a:r>
            <a:r>
              <a:rPr lang="fr-FR"/>
              <a:t> Fin</a:t>
            </a:r>
            <a:r>
              <a:rPr lang="fr-FR" b="1">
                <a:solidFill>
                  <a:schemeClr val="bg1"/>
                </a:solidFill>
                <a:sym typeface="Symbol"/>
              </a:rPr>
              <a:t>	</a:t>
            </a:r>
            <a:endParaRPr lang="fr-FR"/>
          </a:p>
        </p:txBody>
      </p:sp>
      <p:sp>
        <p:nvSpPr>
          <p:cNvPr id="12" name="Rectangle 11">
            <a:extLst>
              <a:ext uri="{FF2B5EF4-FFF2-40B4-BE49-F238E27FC236}">
                <a16:creationId xmlns:a16="http://schemas.microsoft.com/office/drawing/2014/main" id="{3EC45895-6D27-3F49-8B0D-2BE3001F3324}"/>
              </a:ext>
            </a:extLst>
          </p:cNvPr>
          <p:cNvSpPr/>
          <p:nvPr/>
        </p:nvSpPr>
        <p:spPr>
          <a:xfrm>
            <a:off x="5571094" y="4891760"/>
            <a:ext cx="3406040" cy="646331"/>
          </a:xfrm>
          <a:prstGeom prst="rect">
            <a:avLst/>
          </a:prstGeom>
        </p:spPr>
        <p:txBody>
          <a:bodyPr wrap="square">
            <a:spAutoFit/>
          </a:bodyPr>
          <a:lstStyle/>
          <a:p>
            <a:r>
              <a:rPr lang="fr-FR">
                <a:solidFill>
                  <a:srgbClr val="92D050"/>
                </a:solidFill>
              </a:rPr>
              <a:t>Sud	</a:t>
            </a:r>
            <a:r>
              <a:rPr lang="fr-FR">
                <a:solidFill>
                  <a:srgbClr val="FF0000"/>
                </a:solidFill>
              </a:rPr>
              <a:t>Ouest	</a:t>
            </a:r>
            <a:r>
              <a:rPr lang="fr-FR">
                <a:solidFill>
                  <a:srgbClr val="92D050"/>
                </a:solidFill>
              </a:rPr>
              <a:t>Nord	</a:t>
            </a:r>
            <a:r>
              <a:rPr lang="fr-FR">
                <a:solidFill>
                  <a:srgbClr val="FF0000"/>
                </a:solidFill>
              </a:rPr>
              <a:t>Est</a:t>
            </a:r>
          </a:p>
          <a:p>
            <a:r>
              <a:rPr lang="fr-FR"/>
              <a:t>3SA</a:t>
            </a:r>
            <a:r>
              <a:rPr lang="fr-FR" b="1">
                <a:solidFill>
                  <a:schemeClr val="bg1"/>
                </a:solidFill>
                <a:sym typeface="Symbol"/>
              </a:rPr>
              <a:t>      	 </a:t>
            </a:r>
            <a:r>
              <a:rPr lang="fr-FR" b="1">
                <a:sym typeface="Symbol"/>
              </a:rPr>
              <a:t>passe	</a:t>
            </a:r>
            <a:r>
              <a:rPr lang="fr-FR"/>
              <a:t> 6</a:t>
            </a:r>
            <a:r>
              <a:rPr lang="en-GB" b="1">
                <a:solidFill>
                  <a:srgbClr val="000000"/>
                </a:solidFill>
                <a:latin typeface="Times New Roman" charset="0"/>
                <a:ea typeface="ÇlÇr ñæí©" charset="0"/>
                <a:sym typeface="Symbol" charset="0"/>
              </a:rPr>
              <a:t> </a:t>
            </a:r>
            <a:r>
              <a:rPr lang="fr-FR" b="1">
                <a:solidFill>
                  <a:schemeClr val="bg1"/>
                </a:solidFill>
                <a:sym typeface="Symbol"/>
              </a:rPr>
              <a:t>	</a:t>
            </a:r>
            <a:r>
              <a:rPr lang="fr-FR" b="1">
                <a:sym typeface="Symbol"/>
              </a:rPr>
              <a:t>Fin</a:t>
            </a:r>
            <a:endParaRPr lang="fr-FR"/>
          </a:p>
        </p:txBody>
      </p:sp>
      <p:sp>
        <p:nvSpPr>
          <p:cNvPr id="13" name="Text Box 1">
            <a:extLst>
              <a:ext uri="{FF2B5EF4-FFF2-40B4-BE49-F238E27FC236}">
                <a16:creationId xmlns:a16="http://schemas.microsoft.com/office/drawing/2014/main" id="{9B085769-975D-A040-B993-A27FE9248A90}"/>
              </a:ext>
            </a:extLst>
          </p:cNvPr>
          <p:cNvSpPr txBox="1">
            <a:spLocks noChangeArrowheads="1"/>
          </p:cNvSpPr>
          <p:nvPr/>
        </p:nvSpPr>
        <p:spPr bwMode="auto">
          <a:xfrm>
            <a:off x="4623349" y="5028247"/>
            <a:ext cx="894903"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AR9762</a:t>
            </a:r>
            <a:endParaRPr kumimoji="0" lang="en-GB" sz="1100" b="0" i="0" u="none" strike="noStrike" cap="none" normalizeH="0" baseline="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R96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AD3</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X</a:t>
            </a:r>
            <a:endParaRPr kumimoji="0" lang="fr-FR" sz="2400" b="0" i="0" u="none" strike="noStrike" cap="none" normalizeH="0" baseline="0">
              <a:ln>
                <a:noFill/>
              </a:ln>
              <a:solidFill>
                <a:srgbClr val="000000"/>
              </a:solidFill>
              <a:effectLst/>
              <a:latin typeface="Arial" charset="0"/>
            </a:endParaRPr>
          </a:p>
        </p:txBody>
      </p:sp>
    </p:spTree>
    <p:extLst>
      <p:ext uri="{BB962C8B-B14F-4D97-AF65-F5344CB8AC3E}">
        <p14:creationId xmlns:p14="http://schemas.microsoft.com/office/powerpoint/2010/main" val="1773723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1" grpId="0"/>
      <p:bldP spid="11" grpId="1"/>
      <p:bldP spid="12" grpId="0"/>
      <p:bldP spid="12"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a:solidFill>
                  <a:schemeClr val="bg1"/>
                </a:solidFill>
                <a:sym typeface="Symbol"/>
              </a:rPr>
              <a:t></a:t>
            </a:r>
            <a:r>
              <a:rPr lang="fr-FR" b="1">
                <a:solidFill>
                  <a:srgbClr val="FF0000"/>
                </a:solidFill>
                <a:sym typeface="Symbol"/>
              </a:rPr>
              <a:t></a:t>
            </a:r>
            <a:r>
              <a:rPr lang="fr-FR" b="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8" name="Espace réservé du numéro de diapositive 7">
            <a:extLst>
              <a:ext uri="{FF2B5EF4-FFF2-40B4-BE49-F238E27FC236}">
                <a16:creationId xmlns:a16="http://schemas.microsoft.com/office/drawing/2014/main" id="{1E210A77-2B32-FA49-8D43-C0F7F0E9122D}"/>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16</a:t>
            </a:fld>
            <a:endParaRPr kumimoji="0" lang="en-US"/>
          </a:p>
        </p:txBody>
      </p:sp>
      <p:sp>
        <p:nvSpPr>
          <p:cNvPr id="18" name="ZoneTexte 17">
            <a:extLst>
              <a:ext uri="{FF2B5EF4-FFF2-40B4-BE49-F238E27FC236}">
                <a16:creationId xmlns:a16="http://schemas.microsoft.com/office/drawing/2014/main" id="{BCED576B-E267-814A-9176-B641F6570ED5}"/>
              </a:ext>
            </a:extLst>
          </p:cNvPr>
          <p:cNvSpPr txBox="1"/>
          <p:nvPr/>
        </p:nvSpPr>
        <p:spPr>
          <a:xfrm>
            <a:off x="3741384" y="6376090"/>
            <a:ext cx="1046569" cy="369332"/>
          </a:xfrm>
          <a:prstGeom prst="rect">
            <a:avLst/>
          </a:prstGeom>
          <a:noFill/>
        </p:spPr>
        <p:txBody>
          <a:bodyPr wrap="none" rtlCol="0">
            <a:spAutoFit/>
          </a:bodyPr>
          <a:lstStyle/>
          <a:p>
            <a:r>
              <a:rPr lang="fr-FR"/>
              <a:t>Séance 8</a:t>
            </a:r>
          </a:p>
        </p:txBody>
      </p:sp>
      <p:sp>
        <p:nvSpPr>
          <p:cNvPr id="19" name="Titre 2">
            <a:extLst>
              <a:ext uri="{FF2B5EF4-FFF2-40B4-BE49-F238E27FC236}">
                <a16:creationId xmlns:a16="http://schemas.microsoft.com/office/drawing/2014/main" id="{D4DCB92A-0033-984D-A624-FE367936A784}"/>
              </a:ext>
            </a:extLst>
          </p:cNvPr>
          <p:cNvSpPr>
            <a:spLocks noGrp="1"/>
          </p:cNvSpPr>
          <p:nvPr>
            <p:ph type="title"/>
          </p:nvPr>
        </p:nvSpPr>
        <p:spPr>
          <a:xfrm>
            <a:off x="365117" y="-334220"/>
            <a:ext cx="8612017" cy="1219200"/>
          </a:xfrm>
        </p:spPr>
        <p:txBody>
          <a:bodyPr/>
          <a:lstStyle/>
          <a:p>
            <a:r>
              <a:rPr lang="fr-FR"/>
              <a:t>Les barrages au palier de 4</a:t>
            </a:r>
            <a:r>
              <a:rPr lang="fr-FR" sz="2400"/>
              <a:t>(1)</a:t>
            </a:r>
            <a:endParaRPr lang="fr-FR"/>
          </a:p>
        </p:txBody>
      </p:sp>
      <p:sp>
        <p:nvSpPr>
          <p:cNvPr id="20" name="ZoneTexte 19">
            <a:extLst>
              <a:ext uri="{FF2B5EF4-FFF2-40B4-BE49-F238E27FC236}">
                <a16:creationId xmlns:a16="http://schemas.microsoft.com/office/drawing/2014/main" id="{0C976248-CD76-2343-B3CB-33B1F8D9F950}"/>
              </a:ext>
            </a:extLst>
          </p:cNvPr>
          <p:cNvSpPr txBox="1"/>
          <p:nvPr/>
        </p:nvSpPr>
        <p:spPr>
          <a:xfrm>
            <a:off x="110674" y="867231"/>
            <a:ext cx="1643079" cy="369332"/>
          </a:xfrm>
          <a:prstGeom prst="rect">
            <a:avLst/>
          </a:prstGeom>
          <a:noFill/>
        </p:spPr>
        <p:txBody>
          <a:bodyPr wrap="none" rtlCol="0">
            <a:spAutoFit/>
          </a:bodyPr>
          <a:lstStyle/>
          <a:p>
            <a:r>
              <a:rPr lang="fr-FR" b="1" u="sng">
                <a:solidFill>
                  <a:srgbClr val="FFFF00"/>
                </a:solidFill>
              </a:rPr>
              <a:t>En Majeures :</a:t>
            </a:r>
          </a:p>
        </p:txBody>
      </p:sp>
      <p:sp>
        <p:nvSpPr>
          <p:cNvPr id="21" name="ZoneTexte 20">
            <a:extLst>
              <a:ext uri="{FF2B5EF4-FFF2-40B4-BE49-F238E27FC236}">
                <a16:creationId xmlns:a16="http://schemas.microsoft.com/office/drawing/2014/main" id="{5A25C3E2-3ECF-694E-9A67-2D2AE7D8F9AB}"/>
              </a:ext>
            </a:extLst>
          </p:cNvPr>
          <p:cNvSpPr txBox="1"/>
          <p:nvPr/>
        </p:nvSpPr>
        <p:spPr>
          <a:xfrm>
            <a:off x="172688" y="1350002"/>
            <a:ext cx="8847487" cy="923330"/>
          </a:xfrm>
          <a:prstGeom prst="rect">
            <a:avLst/>
          </a:prstGeom>
          <a:noFill/>
        </p:spPr>
        <p:txBody>
          <a:bodyPr wrap="none" rtlCol="0">
            <a:spAutoFit/>
          </a:bodyPr>
          <a:lstStyle/>
          <a:p>
            <a:pPr algn="just"/>
            <a:r>
              <a:rPr lang="fr-FR"/>
              <a:t>Ils correspondent à des couleurs 8</a:t>
            </a:r>
            <a:r>
              <a:rPr lang="fr-FR" baseline="30000"/>
              <a:t>èmes</a:t>
            </a:r>
            <a:r>
              <a:rPr lang="fr-FR"/>
              <a:t> comportant deux gros honneurs et des </a:t>
            </a:r>
          </a:p>
          <a:p>
            <a:pPr algn="just"/>
            <a:r>
              <a:rPr lang="fr-FR"/>
              <a:t>intermédiaires. Mêmes règles que les barrages au palier de 3. Attention à la vulnérabilité</a:t>
            </a:r>
          </a:p>
          <a:p>
            <a:pPr algn="just"/>
            <a:r>
              <a:rPr lang="fr-FR"/>
              <a:t>Voyons cela sur plusieurs exemples :</a:t>
            </a:r>
          </a:p>
        </p:txBody>
      </p:sp>
      <p:sp>
        <p:nvSpPr>
          <p:cNvPr id="22" name="ZoneTexte 21">
            <a:extLst>
              <a:ext uri="{FF2B5EF4-FFF2-40B4-BE49-F238E27FC236}">
                <a16:creationId xmlns:a16="http://schemas.microsoft.com/office/drawing/2014/main" id="{5B7B86EA-B8D1-6D4D-A621-B3EA4F905FA0}"/>
              </a:ext>
            </a:extLst>
          </p:cNvPr>
          <p:cNvSpPr txBox="1"/>
          <p:nvPr/>
        </p:nvSpPr>
        <p:spPr>
          <a:xfrm>
            <a:off x="315544" y="4042765"/>
            <a:ext cx="8622040" cy="369332"/>
          </a:xfrm>
          <a:prstGeom prst="rect">
            <a:avLst/>
          </a:prstGeom>
          <a:noFill/>
        </p:spPr>
        <p:txBody>
          <a:bodyPr wrap="none" rtlCol="0">
            <a:spAutoFit/>
          </a:bodyPr>
          <a:lstStyle/>
          <a:p>
            <a:r>
              <a:rPr lang="fr-FR" b="1">
                <a:solidFill>
                  <a:srgbClr val="FFFF00"/>
                </a:solidFill>
              </a:rPr>
              <a:t>Un cas particulier, les mains 7-4 seront considérées comme des unicolores 8</a:t>
            </a:r>
            <a:r>
              <a:rPr lang="fr-FR" b="1" baseline="30000">
                <a:solidFill>
                  <a:srgbClr val="FFFF00"/>
                </a:solidFill>
              </a:rPr>
              <a:t>ème</a:t>
            </a:r>
            <a:endParaRPr lang="fr-FR" b="1">
              <a:solidFill>
                <a:srgbClr val="FFFF00"/>
              </a:solidFill>
            </a:endParaRPr>
          </a:p>
        </p:txBody>
      </p:sp>
      <p:sp>
        <p:nvSpPr>
          <p:cNvPr id="23" name="Text Box 1">
            <a:extLst>
              <a:ext uri="{FF2B5EF4-FFF2-40B4-BE49-F238E27FC236}">
                <a16:creationId xmlns:a16="http://schemas.microsoft.com/office/drawing/2014/main" id="{D5403963-ABA6-C146-B07D-E23C881DCF87}"/>
              </a:ext>
            </a:extLst>
          </p:cNvPr>
          <p:cNvSpPr txBox="1">
            <a:spLocks noChangeArrowheads="1"/>
          </p:cNvSpPr>
          <p:nvPr/>
        </p:nvSpPr>
        <p:spPr bwMode="auto">
          <a:xfrm>
            <a:off x="315544" y="2504446"/>
            <a:ext cx="1084659"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a:t>
            </a:r>
            <a:endParaRPr kumimoji="0" lang="en-GB" sz="1100" b="0" i="0" u="none" strike="noStrike" cap="none" normalizeH="0" baseline="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984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ADVX9875</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74</a:t>
            </a:r>
            <a:endParaRPr kumimoji="0" lang="fr-FR" sz="2400" b="0" i="0" u="none" strike="noStrike" cap="none" normalizeH="0" baseline="0">
              <a:ln>
                <a:noFill/>
              </a:ln>
              <a:solidFill>
                <a:srgbClr val="000000"/>
              </a:solidFill>
              <a:effectLst/>
              <a:latin typeface="Arial" charset="0"/>
            </a:endParaRPr>
          </a:p>
        </p:txBody>
      </p:sp>
      <p:sp>
        <p:nvSpPr>
          <p:cNvPr id="24" name="Text Box 1">
            <a:extLst>
              <a:ext uri="{FF2B5EF4-FFF2-40B4-BE49-F238E27FC236}">
                <a16:creationId xmlns:a16="http://schemas.microsoft.com/office/drawing/2014/main" id="{66A85A87-79B0-8940-B432-4C6590B2A88B}"/>
              </a:ext>
            </a:extLst>
          </p:cNvPr>
          <p:cNvSpPr txBox="1">
            <a:spLocks noChangeArrowheads="1"/>
          </p:cNvSpPr>
          <p:nvPr/>
        </p:nvSpPr>
        <p:spPr bwMode="auto">
          <a:xfrm>
            <a:off x="1753752" y="2504446"/>
            <a:ext cx="1098305"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RDX98743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VX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lang="en-GB" sz="1100">
                <a:solidFill>
                  <a:srgbClr val="000000"/>
                </a:solidFill>
                <a:ea typeface="ÇlÇr ñæí©" charset="0"/>
              </a:rPr>
              <a:t>87</a:t>
            </a:r>
            <a:endParaRPr kumimoji="0" lang="fr-FR" sz="2400" b="0" i="0" u="none" strike="noStrike" cap="none" normalizeH="0" baseline="0">
              <a:ln>
                <a:noFill/>
              </a:ln>
              <a:solidFill>
                <a:srgbClr val="000000"/>
              </a:solidFill>
              <a:effectLst/>
              <a:latin typeface="Arial" charset="0"/>
            </a:endParaRPr>
          </a:p>
        </p:txBody>
      </p:sp>
      <p:sp>
        <p:nvSpPr>
          <p:cNvPr id="25" name="Text Box 1">
            <a:extLst>
              <a:ext uri="{FF2B5EF4-FFF2-40B4-BE49-F238E27FC236}">
                <a16:creationId xmlns:a16="http://schemas.microsoft.com/office/drawing/2014/main" id="{2D0D9AB0-6234-BB43-A243-38AAB38E0149}"/>
              </a:ext>
            </a:extLst>
          </p:cNvPr>
          <p:cNvSpPr txBox="1">
            <a:spLocks noChangeArrowheads="1"/>
          </p:cNvSpPr>
          <p:nvPr/>
        </p:nvSpPr>
        <p:spPr bwMode="auto">
          <a:xfrm>
            <a:off x="3205605" y="2504446"/>
            <a:ext cx="1062216"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RVX98762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R2</a:t>
            </a:r>
          </a:p>
          <a:p>
            <a:pPr lvl="0"/>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X9</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7</a:t>
            </a:r>
            <a:endParaRPr kumimoji="0" lang="fr-FR" sz="2400" b="0" i="0" u="none" strike="noStrike" cap="none" normalizeH="0" baseline="0">
              <a:ln>
                <a:noFill/>
              </a:ln>
              <a:solidFill>
                <a:srgbClr val="000000"/>
              </a:solidFill>
              <a:effectLst/>
              <a:latin typeface="Arial" charset="0"/>
            </a:endParaRPr>
          </a:p>
        </p:txBody>
      </p:sp>
      <p:sp>
        <p:nvSpPr>
          <p:cNvPr id="26" name="Text Box 1">
            <a:extLst>
              <a:ext uri="{FF2B5EF4-FFF2-40B4-BE49-F238E27FC236}">
                <a16:creationId xmlns:a16="http://schemas.microsoft.com/office/drawing/2014/main" id="{4AB80CA8-3B67-6B40-B393-EE046AD0425F}"/>
              </a:ext>
            </a:extLst>
          </p:cNvPr>
          <p:cNvSpPr txBox="1">
            <a:spLocks noChangeArrowheads="1"/>
          </p:cNvSpPr>
          <p:nvPr/>
        </p:nvSpPr>
        <p:spPr bwMode="auto">
          <a:xfrm>
            <a:off x="4657458" y="2496038"/>
            <a:ext cx="996837"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ADV9874</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lang="en-GB" sz="1100">
                <a:solidFill>
                  <a:srgbClr val="000000"/>
                </a:solidFill>
                <a:ea typeface="ÇlÇr ñæí©" charset="0"/>
              </a:rPr>
              <a:t>X</a:t>
            </a:r>
            <a:r>
              <a:rPr kumimoji="0" lang="en-GB" sz="1100" b="0" i="0" u="none" strike="noStrike" cap="none" normalizeH="0" baseline="0">
                <a:ln>
                  <a:noFill/>
                </a:ln>
                <a:solidFill>
                  <a:srgbClr val="000000"/>
                </a:solidFill>
                <a:effectLst/>
                <a:latin typeface="Arial" charset="0"/>
                <a:ea typeface="ÇlÇr ñæí©" charset="0"/>
              </a:rPr>
              <a:t>652</a:t>
            </a:r>
            <a:endParaRPr kumimoji="0" lang="fr-FR" sz="2400" b="0" i="0" u="none" strike="noStrike" cap="none" normalizeH="0" baseline="0">
              <a:ln>
                <a:noFill/>
              </a:ln>
              <a:solidFill>
                <a:srgbClr val="000000"/>
              </a:solidFill>
              <a:effectLst/>
              <a:latin typeface="Arial" charset="0"/>
            </a:endParaRPr>
          </a:p>
        </p:txBody>
      </p:sp>
      <p:sp>
        <p:nvSpPr>
          <p:cNvPr id="27" name="Text Box 1">
            <a:extLst>
              <a:ext uri="{FF2B5EF4-FFF2-40B4-BE49-F238E27FC236}">
                <a16:creationId xmlns:a16="http://schemas.microsoft.com/office/drawing/2014/main" id="{56D9FDC2-4C70-8E49-AF37-9E745B1E203F}"/>
              </a:ext>
            </a:extLst>
          </p:cNvPr>
          <p:cNvSpPr txBox="1">
            <a:spLocks noChangeArrowheads="1"/>
          </p:cNvSpPr>
          <p:nvPr/>
        </p:nvSpPr>
        <p:spPr bwMode="auto">
          <a:xfrm>
            <a:off x="6109312" y="2487630"/>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RV98432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92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D32</a:t>
            </a:r>
            <a:endParaRPr kumimoji="0" lang="fr-FR" sz="2400" b="0" i="0" u="none" strike="noStrike" cap="none" normalizeH="0" baseline="0">
              <a:ln>
                <a:noFill/>
              </a:ln>
              <a:solidFill>
                <a:srgbClr val="000000"/>
              </a:solidFill>
              <a:effectLst/>
              <a:latin typeface="Arial" charset="0"/>
            </a:endParaRPr>
          </a:p>
        </p:txBody>
      </p:sp>
      <p:sp>
        <p:nvSpPr>
          <p:cNvPr id="28" name="Text Box 1">
            <a:extLst>
              <a:ext uri="{FF2B5EF4-FFF2-40B4-BE49-F238E27FC236}">
                <a16:creationId xmlns:a16="http://schemas.microsoft.com/office/drawing/2014/main" id="{9740964D-9950-924D-9E33-6DDAC72DE572}"/>
              </a:ext>
            </a:extLst>
          </p:cNvPr>
          <p:cNvSpPr txBox="1">
            <a:spLocks noChangeArrowheads="1"/>
          </p:cNvSpPr>
          <p:nvPr/>
        </p:nvSpPr>
        <p:spPr bwMode="auto">
          <a:xfrm>
            <a:off x="7478728" y="2486479"/>
            <a:ext cx="1029503"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X</a:t>
            </a:r>
            <a:r>
              <a:rPr kumimoji="0" lang="en-GB" sz="1100" b="0" i="0" u="none" strike="noStrike" cap="none" normalizeH="0" baseline="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ADVX942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VX92</a:t>
            </a:r>
            <a:endParaRPr kumimoji="0" lang="fr-FR" sz="2400" b="0" i="0" u="none" strike="noStrike" cap="none" normalizeH="0" baseline="0">
              <a:ln>
                <a:noFill/>
              </a:ln>
              <a:solidFill>
                <a:srgbClr val="000000"/>
              </a:solidFill>
              <a:effectLst/>
              <a:latin typeface="Arial" charset="0"/>
            </a:endParaRPr>
          </a:p>
        </p:txBody>
      </p:sp>
      <p:sp>
        <p:nvSpPr>
          <p:cNvPr id="29" name="ZoneTexte 28">
            <a:extLst>
              <a:ext uri="{FF2B5EF4-FFF2-40B4-BE49-F238E27FC236}">
                <a16:creationId xmlns:a16="http://schemas.microsoft.com/office/drawing/2014/main" id="{48FD5FD9-ED11-D54C-9D3F-8263F799D119}"/>
              </a:ext>
            </a:extLst>
          </p:cNvPr>
          <p:cNvSpPr txBox="1"/>
          <p:nvPr/>
        </p:nvSpPr>
        <p:spPr>
          <a:xfrm>
            <a:off x="199039" y="3439937"/>
            <a:ext cx="1317668" cy="369332"/>
          </a:xfrm>
          <a:prstGeom prst="rect">
            <a:avLst/>
          </a:prstGeom>
          <a:noFill/>
        </p:spPr>
        <p:txBody>
          <a:bodyPr wrap="none" rtlCol="0">
            <a:spAutoFit/>
          </a:bodyPr>
          <a:lstStyle/>
          <a:p>
            <a:r>
              <a:rPr lang="fr-FR"/>
              <a:t>Rouge/Vert</a:t>
            </a:r>
          </a:p>
        </p:txBody>
      </p:sp>
      <p:sp>
        <p:nvSpPr>
          <p:cNvPr id="30" name="ZoneTexte 29">
            <a:extLst>
              <a:ext uri="{FF2B5EF4-FFF2-40B4-BE49-F238E27FC236}">
                <a16:creationId xmlns:a16="http://schemas.microsoft.com/office/drawing/2014/main" id="{9FAB1E53-F63E-5B46-8991-36BBFB7599D2}"/>
              </a:ext>
            </a:extLst>
          </p:cNvPr>
          <p:cNvSpPr txBox="1"/>
          <p:nvPr/>
        </p:nvSpPr>
        <p:spPr>
          <a:xfrm>
            <a:off x="1644070" y="3443183"/>
            <a:ext cx="1519519" cy="369332"/>
          </a:xfrm>
          <a:prstGeom prst="rect">
            <a:avLst/>
          </a:prstGeom>
          <a:noFill/>
        </p:spPr>
        <p:txBody>
          <a:bodyPr wrap="none" rtlCol="0">
            <a:spAutoFit/>
          </a:bodyPr>
          <a:lstStyle/>
          <a:p>
            <a:r>
              <a:rPr lang="fr-FR"/>
              <a:t>Rouge/Rouge</a:t>
            </a:r>
          </a:p>
        </p:txBody>
      </p:sp>
      <p:sp>
        <p:nvSpPr>
          <p:cNvPr id="31" name="ZoneTexte 30">
            <a:extLst>
              <a:ext uri="{FF2B5EF4-FFF2-40B4-BE49-F238E27FC236}">
                <a16:creationId xmlns:a16="http://schemas.microsoft.com/office/drawing/2014/main" id="{5BB16A1A-28BA-EB4C-A182-0110E0EE6E39}"/>
              </a:ext>
            </a:extLst>
          </p:cNvPr>
          <p:cNvSpPr txBox="1"/>
          <p:nvPr/>
        </p:nvSpPr>
        <p:spPr>
          <a:xfrm>
            <a:off x="3152003" y="3457077"/>
            <a:ext cx="1317668" cy="369332"/>
          </a:xfrm>
          <a:prstGeom prst="rect">
            <a:avLst/>
          </a:prstGeom>
          <a:noFill/>
        </p:spPr>
        <p:txBody>
          <a:bodyPr wrap="none" rtlCol="0">
            <a:spAutoFit/>
          </a:bodyPr>
          <a:lstStyle/>
          <a:p>
            <a:r>
              <a:rPr lang="fr-FR"/>
              <a:t>Rouge/Vert</a:t>
            </a:r>
          </a:p>
        </p:txBody>
      </p:sp>
      <p:sp>
        <p:nvSpPr>
          <p:cNvPr id="32" name="ZoneTexte 31">
            <a:extLst>
              <a:ext uri="{FF2B5EF4-FFF2-40B4-BE49-F238E27FC236}">
                <a16:creationId xmlns:a16="http://schemas.microsoft.com/office/drawing/2014/main" id="{7128371A-23D6-8041-AC1C-F7753FA359C3}"/>
              </a:ext>
            </a:extLst>
          </p:cNvPr>
          <p:cNvSpPr txBox="1"/>
          <p:nvPr/>
        </p:nvSpPr>
        <p:spPr>
          <a:xfrm>
            <a:off x="4497042" y="3457077"/>
            <a:ext cx="1317668" cy="369332"/>
          </a:xfrm>
          <a:prstGeom prst="rect">
            <a:avLst/>
          </a:prstGeom>
          <a:noFill/>
        </p:spPr>
        <p:txBody>
          <a:bodyPr wrap="none" rtlCol="0">
            <a:spAutoFit/>
          </a:bodyPr>
          <a:lstStyle/>
          <a:p>
            <a:r>
              <a:rPr lang="fr-FR"/>
              <a:t>Vert/Rouge</a:t>
            </a:r>
          </a:p>
        </p:txBody>
      </p:sp>
      <p:sp>
        <p:nvSpPr>
          <p:cNvPr id="33" name="ZoneTexte 32">
            <a:extLst>
              <a:ext uri="{FF2B5EF4-FFF2-40B4-BE49-F238E27FC236}">
                <a16:creationId xmlns:a16="http://schemas.microsoft.com/office/drawing/2014/main" id="{7C9AEC7D-1F18-6C49-A004-6E80C6E7CA91}"/>
              </a:ext>
            </a:extLst>
          </p:cNvPr>
          <p:cNvSpPr txBox="1"/>
          <p:nvPr/>
        </p:nvSpPr>
        <p:spPr>
          <a:xfrm>
            <a:off x="6048394" y="3446243"/>
            <a:ext cx="1013611" cy="369332"/>
          </a:xfrm>
          <a:prstGeom prst="rect">
            <a:avLst/>
          </a:prstGeom>
          <a:noFill/>
        </p:spPr>
        <p:txBody>
          <a:bodyPr wrap="none" rtlCol="0">
            <a:spAutoFit/>
          </a:bodyPr>
          <a:lstStyle/>
          <a:p>
            <a:r>
              <a:rPr lang="fr-FR"/>
              <a:t>3</a:t>
            </a:r>
            <a:r>
              <a:rPr lang="fr-FR" baseline="30000"/>
              <a:t>ème</a:t>
            </a:r>
            <a:r>
              <a:rPr lang="fr-FR"/>
              <a:t> V/R</a:t>
            </a:r>
          </a:p>
        </p:txBody>
      </p:sp>
      <p:sp>
        <p:nvSpPr>
          <p:cNvPr id="34" name="ZoneTexte 33">
            <a:extLst>
              <a:ext uri="{FF2B5EF4-FFF2-40B4-BE49-F238E27FC236}">
                <a16:creationId xmlns:a16="http://schemas.microsoft.com/office/drawing/2014/main" id="{731244AB-2A3E-8441-A54E-787A830DC94D}"/>
              </a:ext>
            </a:extLst>
          </p:cNvPr>
          <p:cNvSpPr txBox="1"/>
          <p:nvPr/>
        </p:nvSpPr>
        <p:spPr>
          <a:xfrm>
            <a:off x="7334645" y="3439937"/>
            <a:ext cx="1115818" cy="369332"/>
          </a:xfrm>
          <a:prstGeom prst="rect">
            <a:avLst/>
          </a:prstGeom>
          <a:noFill/>
        </p:spPr>
        <p:txBody>
          <a:bodyPr wrap="none" rtlCol="0">
            <a:spAutoFit/>
          </a:bodyPr>
          <a:lstStyle/>
          <a:p>
            <a:r>
              <a:rPr lang="fr-FR"/>
              <a:t>Vert/Vert</a:t>
            </a:r>
          </a:p>
        </p:txBody>
      </p:sp>
      <p:sp>
        <p:nvSpPr>
          <p:cNvPr id="35" name="ZoneTexte 34">
            <a:extLst>
              <a:ext uri="{FF2B5EF4-FFF2-40B4-BE49-F238E27FC236}">
                <a16:creationId xmlns:a16="http://schemas.microsoft.com/office/drawing/2014/main" id="{7F2743D5-F263-AC40-B1D0-7C66F5A0EDEA}"/>
              </a:ext>
            </a:extLst>
          </p:cNvPr>
          <p:cNvSpPr txBox="1"/>
          <p:nvPr/>
        </p:nvSpPr>
        <p:spPr>
          <a:xfrm>
            <a:off x="137381" y="4571003"/>
            <a:ext cx="1673535" cy="369332"/>
          </a:xfrm>
          <a:prstGeom prst="rect">
            <a:avLst/>
          </a:prstGeom>
          <a:noFill/>
        </p:spPr>
        <p:txBody>
          <a:bodyPr wrap="none" rtlCol="0">
            <a:spAutoFit/>
          </a:bodyPr>
          <a:lstStyle/>
          <a:p>
            <a:r>
              <a:rPr lang="fr-FR" b="1" u="sng">
                <a:solidFill>
                  <a:srgbClr val="FFFF00"/>
                </a:solidFill>
              </a:rPr>
              <a:t>En Mineures :</a:t>
            </a:r>
          </a:p>
        </p:txBody>
      </p:sp>
      <p:sp>
        <p:nvSpPr>
          <p:cNvPr id="36" name="ZoneTexte 35">
            <a:extLst>
              <a:ext uri="{FF2B5EF4-FFF2-40B4-BE49-F238E27FC236}">
                <a16:creationId xmlns:a16="http://schemas.microsoft.com/office/drawing/2014/main" id="{4098F047-D074-B543-BDD4-ACCE711C2213}"/>
              </a:ext>
            </a:extLst>
          </p:cNvPr>
          <p:cNvSpPr txBox="1"/>
          <p:nvPr/>
        </p:nvSpPr>
        <p:spPr>
          <a:xfrm>
            <a:off x="101752" y="5031557"/>
            <a:ext cx="9113970" cy="923330"/>
          </a:xfrm>
          <a:prstGeom prst="rect">
            <a:avLst/>
          </a:prstGeom>
          <a:noFill/>
        </p:spPr>
        <p:txBody>
          <a:bodyPr wrap="none" rtlCol="0">
            <a:spAutoFit/>
          </a:bodyPr>
          <a:lstStyle/>
          <a:p>
            <a:r>
              <a:rPr lang="fr-FR"/>
              <a:t>Ils correspondent à des couleurs 8</a:t>
            </a:r>
            <a:r>
              <a:rPr lang="fr-FR" baseline="30000"/>
              <a:t>èmes</a:t>
            </a:r>
            <a:r>
              <a:rPr lang="fr-FR"/>
              <a:t> comportant deux gros honneurs et des </a:t>
            </a:r>
          </a:p>
          <a:p>
            <a:r>
              <a:rPr lang="fr-FR"/>
              <a:t>intermédiaires. Mêmes règles que les barrages au palier de 3. </a:t>
            </a:r>
            <a:r>
              <a:rPr lang="fr-FR" b="1">
                <a:solidFill>
                  <a:srgbClr val="FFFF00"/>
                </a:solidFill>
              </a:rPr>
              <a:t>Attention à la vulnérabilité</a:t>
            </a:r>
          </a:p>
          <a:p>
            <a:r>
              <a:rPr lang="fr-FR"/>
              <a:t>Elles ont essentiellement pour but d’empêcher de jouer 3SA chez les adversaires.</a:t>
            </a:r>
          </a:p>
        </p:txBody>
      </p:sp>
    </p:spTree>
    <p:extLst>
      <p:ext uri="{BB962C8B-B14F-4D97-AF65-F5344CB8AC3E}">
        <p14:creationId xmlns:p14="http://schemas.microsoft.com/office/powerpoint/2010/main" val="2360700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P spid="35" grpId="0"/>
      <p:bldP spid="3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AB17EA2-CF2B-8545-97FC-9D0C0C62CE98}"/>
              </a:ext>
            </a:extLst>
          </p:cNvPr>
          <p:cNvSpPr txBox="1"/>
          <p:nvPr/>
        </p:nvSpPr>
        <p:spPr>
          <a:xfrm>
            <a:off x="347756" y="1013382"/>
            <a:ext cx="5158848" cy="369332"/>
          </a:xfrm>
          <a:prstGeom prst="rect">
            <a:avLst/>
          </a:prstGeom>
          <a:noFill/>
        </p:spPr>
        <p:txBody>
          <a:bodyPr wrap="none" rtlCol="0">
            <a:spAutoFit/>
          </a:bodyPr>
          <a:lstStyle/>
          <a:p>
            <a:r>
              <a:rPr lang="fr-FR" b="1" u="sng" dirty="0"/>
              <a:t>Donne 1 : </a:t>
            </a:r>
            <a:r>
              <a:rPr lang="fr-FR" dirty="0"/>
              <a:t>Sud joue 6</a:t>
            </a:r>
            <a:r>
              <a:rPr lang="fr-FR" b="1" dirty="0">
                <a:solidFill>
                  <a:srgbClr val="FF0000"/>
                </a:solidFill>
                <a:sym typeface="Symbol"/>
              </a:rPr>
              <a:t></a:t>
            </a:r>
            <a:r>
              <a:rPr lang="fr-FR" dirty="0"/>
              <a:t> sur l’entame de la Dame</a:t>
            </a:r>
            <a:r>
              <a:rPr lang="en-GB" b="1" dirty="0">
                <a:solidFill>
                  <a:srgbClr val="FF0000"/>
                </a:solidFill>
                <a:latin typeface="Times New Roman" charset="0"/>
                <a:ea typeface="ÇlÇr ñæí©" charset="0"/>
                <a:sym typeface="Symbol" charset="0"/>
              </a:rPr>
              <a:t> </a:t>
            </a:r>
            <a:r>
              <a:rPr lang="fr-FR" dirty="0"/>
              <a:t> </a:t>
            </a:r>
          </a:p>
        </p:txBody>
      </p:sp>
      <p:sp>
        <p:nvSpPr>
          <p:cNvPr id="5" name="ZoneTexte 4">
            <a:extLst>
              <a:ext uri="{FF2B5EF4-FFF2-40B4-BE49-F238E27FC236}">
                <a16:creationId xmlns:a16="http://schemas.microsoft.com/office/drawing/2014/main" id="{90831EAA-FB3D-924B-B025-57DDD8F89FF4}"/>
              </a:ext>
            </a:extLst>
          </p:cNvPr>
          <p:cNvSpPr txBox="1"/>
          <p:nvPr/>
        </p:nvSpPr>
        <p:spPr>
          <a:xfrm>
            <a:off x="353961" y="3588775"/>
            <a:ext cx="4550156" cy="646331"/>
          </a:xfrm>
          <a:prstGeom prst="rect">
            <a:avLst/>
          </a:prstGeom>
          <a:noFill/>
        </p:spPr>
        <p:txBody>
          <a:bodyPr wrap="none" rtlCol="0">
            <a:spAutoFit/>
          </a:bodyPr>
          <a:lstStyle/>
          <a:p>
            <a:r>
              <a:rPr lang="fr-FR" b="1" u="sng" dirty="0"/>
              <a:t>Donne 2 : </a:t>
            </a:r>
            <a:r>
              <a:rPr lang="fr-FR" dirty="0"/>
              <a:t>Sud joue 3SA sur l’entame du 5</a:t>
            </a:r>
            <a:r>
              <a:rPr lang="fr-FR" b="1" dirty="0">
                <a:solidFill>
                  <a:srgbClr val="FF0000"/>
                </a:solidFill>
                <a:sym typeface="Symbol"/>
              </a:rPr>
              <a:t></a:t>
            </a:r>
            <a:endParaRPr lang="fr-FR" b="1" dirty="0">
              <a:solidFill>
                <a:schemeClr val="bg1"/>
              </a:solidFill>
              <a:sym typeface="Symbol"/>
            </a:endParaRPr>
          </a:p>
          <a:p>
            <a:r>
              <a:rPr lang="fr-FR" dirty="0">
                <a:sym typeface="Symbol"/>
              </a:rPr>
              <a:t>Comment réaliser 9 levées</a:t>
            </a:r>
            <a:r>
              <a:rPr lang="fr-FR" dirty="0">
                <a:solidFill>
                  <a:schemeClr val="bg1"/>
                </a:solidFill>
                <a:sym typeface="Symbol"/>
              </a:rPr>
              <a:t> </a:t>
            </a:r>
            <a:r>
              <a:rPr lang="fr-FR" dirty="0">
                <a:sym typeface="Symbol"/>
              </a:rPr>
              <a:t>?</a:t>
            </a:r>
            <a:endParaRPr lang="fr-FR" dirty="0"/>
          </a:p>
        </p:txBody>
      </p:sp>
      <p:pic>
        <p:nvPicPr>
          <p:cNvPr id="6" name="Image 5">
            <a:extLst>
              <a:ext uri="{FF2B5EF4-FFF2-40B4-BE49-F238E27FC236}">
                <a16:creationId xmlns:a16="http://schemas.microsoft.com/office/drawing/2014/main" id="{1B961C76-B506-254C-A5A0-7D939EA6E2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3497" y="1328174"/>
            <a:ext cx="1016000" cy="1016000"/>
          </a:xfrm>
          <a:prstGeom prst="rect">
            <a:avLst/>
          </a:prstGeom>
        </p:spPr>
      </p:pic>
      <p:sp>
        <p:nvSpPr>
          <p:cNvPr id="7" name="Text Box 1">
            <a:extLst>
              <a:ext uri="{FF2B5EF4-FFF2-40B4-BE49-F238E27FC236}">
                <a16:creationId xmlns:a16="http://schemas.microsoft.com/office/drawing/2014/main" id="{F93BD8DF-B633-1B44-ADCE-D30E1D5067F5}"/>
              </a:ext>
            </a:extLst>
          </p:cNvPr>
          <p:cNvSpPr txBox="1">
            <a:spLocks noChangeArrowheads="1"/>
          </p:cNvSpPr>
          <p:nvPr/>
        </p:nvSpPr>
        <p:spPr bwMode="auto">
          <a:xfrm>
            <a:off x="6313497" y="330222"/>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rgbClr val="000000"/>
                </a:solidFill>
              </a:rPr>
              <a:t>AV98</a:t>
            </a:r>
            <a:endParaRPr kumimoji="0" lang="en-GB" sz="1100" b="0" i="0" u="none" strike="noStrike" cap="none" normalizeH="0" baseline="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X9852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54</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43</a:t>
            </a:r>
            <a:endParaRPr kumimoji="0" lang="fr-FR" sz="2400" b="0" i="0" u="none" strike="noStrike" cap="none" normalizeH="0" baseline="0">
              <a:ln>
                <a:noFill/>
              </a:ln>
              <a:solidFill>
                <a:srgbClr val="000000"/>
              </a:solidFill>
              <a:effectLst/>
              <a:latin typeface="Arial" charset="0"/>
            </a:endParaRPr>
          </a:p>
        </p:txBody>
      </p:sp>
      <p:sp>
        <p:nvSpPr>
          <p:cNvPr id="8" name="Text Box 1">
            <a:extLst>
              <a:ext uri="{FF2B5EF4-FFF2-40B4-BE49-F238E27FC236}">
                <a16:creationId xmlns:a16="http://schemas.microsoft.com/office/drawing/2014/main" id="{10356A51-7948-C64D-AEFE-92C0023D154C}"/>
              </a:ext>
            </a:extLst>
          </p:cNvPr>
          <p:cNvSpPr txBox="1">
            <a:spLocks noChangeArrowheads="1"/>
          </p:cNvSpPr>
          <p:nvPr/>
        </p:nvSpPr>
        <p:spPr bwMode="auto">
          <a:xfrm>
            <a:off x="6386052" y="2506390"/>
            <a:ext cx="841845" cy="838200"/>
          </a:xfrm>
          <a:prstGeom prst="rect">
            <a:avLst/>
          </a:prstGeom>
          <a:solidFill>
            <a:schemeClr val="tx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rgbClr val="000000"/>
                </a:solidFill>
                <a:ea typeface="ÇlÇr ñæí©" charset="0"/>
              </a:rPr>
              <a:t>DX</a:t>
            </a:r>
          </a:p>
          <a:p>
            <a:pPr lvl="0"/>
            <a:r>
              <a:rPr lang="en-GB" sz="1100" b="1">
                <a:solidFill>
                  <a:srgbClr val="FF0000"/>
                </a:solidFill>
                <a:latin typeface="Times New Roman" charset="0"/>
                <a:ea typeface="ÇlÇr ñæí©" charset="0"/>
                <a:sym typeface="Symbol" charset="0"/>
              </a:rPr>
              <a:t></a:t>
            </a:r>
            <a:r>
              <a:rPr lang="en-GB" sz="1100" b="1">
                <a:solidFill>
                  <a:srgbClr val="FF0000"/>
                </a:solidFill>
                <a:latin typeface="Cambria" charset="0"/>
                <a:ea typeface="ÇlÇr ñæí©" charset="0"/>
              </a:rPr>
              <a:t> </a:t>
            </a:r>
            <a:r>
              <a:rPr lang="en-GB" sz="1100">
                <a:solidFill>
                  <a:srgbClr val="FF0000"/>
                </a:solidFill>
                <a:ea typeface="ÇlÇr ñæí©" charset="0"/>
              </a:rPr>
              <a:t>ARD4</a:t>
            </a:r>
          </a:p>
          <a:p>
            <a:pPr lvl="0"/>
            <a:r>
              <a:rPr lang="en-GB" sz="1100" b="1">
                <a:solidFill>
                  <a:srgbClr val="FF0000"/>
                </a:solidFill>
                <a:latin typeface="Times New Roman" charset="0"/>
                <a:ea typeface="ÇlÇr ñæí©" charset="0"/>
                <a:sym typeface="Symbol" charset="0"/>
              </a:rPr>
              <a:t></a:t>
            </a:r>
            <a:r>
              <a:rPr lang="en-GB" sz="1100" b="1">
                <a:solidFill>
                  <a:srgbClr val="FF0000"/>
                </a:solidFill>
                <a:latin typeface="Cambria" charset="0"/>
                <a:ea typeface="ÇlÇr ñæí©" charset="0"/>
              </a:rPr>
              <a:t> </a:t>
            </a:r>
            <a:r>
              <a:rPr lang="en-GB" sz="1100">
                <a:solidFill>
                  <a:srgbClr val="FF0000"/>
                </a:solidFill>
                <a:ea typeface="ÇlÇr ñæí©" charset="0"/>
              </a:rPr>
              <a:t>A32</a:t>
            </a:r>
            <a:endParaRPr lang="en-GB" sz="1100">
              <a:solidFill>
                <a:srgbClr val="FF0000"/>
              </a:solidFill>
              <a:latin typeface="Times New Roman" charset="0"/>
              <a:ea typeface="ÇlÇr ñæí©" charset="0"/>
            </a:endParaRPr>
          </a:p>
          <a:p>
            <a:pPr lvl="0"/>
            <a:r>
              <a:rPr lang="en-GB" sz="1100" b="1">
                <a:solidFill>
                  <a:srgbClr val="000000"/>
                </a:solidFill>
                <a:latin typeface="Times New Roman" charset="0"/>
                <a:ea typeface="ÇlÇr ñæí©" charset="0"/>
                <a:sym typeface="Symbol" charset="0"/>
              </a:rPr>
              <a:t></a:t>
            </a:r>
            <a:r>
              <a:rPr lang="en-GB" sz="1100" b="1">
                <a:solidFill>
                  <a:srgbClr val="000000"/>
                </a:solidFill>
                <a:latin typeface="Cambria" charset="0"/>
                <a:ea typeface="ÇlÇr ñæí©" charset="0"/>
              </a:rPr>
              <a:t> </a:t>
            </a:r>
            <a:r>
              <a:rPr lang="en-GB" sz="1100">
                <a:solidFill>
                  <a:srgbClr val="000000"/>
                </a:solidFill>
                <a:ea typeface="ÇlÇr ñæí©" charset="0"/>
              </a:rPr>
              <a:t>ARD2</a:t>
            </a:r>
            <a:endParaRPr kumimoji="0" lang="fr-FR" sz="2400" b="0" i="0" u="none" strike="noStrike" cap="none" normalizeH="0" baseline="0">
              <a:ln>
                <a:noFill/>
              </a:ln>
              <a:solidFill>
                <a:srgbClr val="000000"/>
              </a:solidFill>
              <a:effectLst/>
              <a:latin typeface="Arial" charset="0"/>
            </a:endParaRPr>
          </a:p>
        </p:txBody>
      </p:sp>
      <p:sp>
        <p:nvSpPr>
          <p:cNvPr id="9" name="ZoneTexte 8">
            <a:extLst>
              <a:ext uri="{FF2B5EF4-FFF2-40B4-BE49-F238E27FC236}">
                <a16:creationId xmlns:a16="http://schemas.microsoft.com/office/drawing/2014/main" id="{C02AD4F8-4792-AF47-932E-336A9186A72A}"/>
              </a:ext>
            </a:extLst>
          </p:cNvPr>
          <p:cNvSpPr txBox="1"/>
          <p:nvPr/>
        </p:nvSpPr>
        <p:spPr>
          <a:xfrm>
            <a:off x="347755" y="1654135"/>
            <a:ext cx="5688352" cy="1200329"/>
          </a:xfrm>
          <a:prstGeom prst="rect">
            <a:avLst/>
          </a:prstGeom>
          <a:noFill/>
        </p:spPr>
        <p:txBody>
          <a:bodyPr wrap="none" rtlCol="0">
            <a:spAutoFit/>
          </a:bodyPr>
          <a:lstStyle/>
          <a:p>
            <a:r>
              <a:rPr lang="fr-FR" dirty="0"/>
              <a:t>Mise sur la voie :</a:t>
            </a:r>
          </a:p>
          <a:p>
            <a:r>
              <a:rPr lang="fr-FR" dirty="0"/>
              <a:t>Il y a 12 levées de tête (5 à cœur, 1 à carreau, 3 à Pique, et </a:t>
            </a:r>
          </a:p>
          <a:p>
            <a:r>
              <a:rPr lang="fr-FR" dirty="0"/>
              <a:t>3 à trèfle ).</a:t>
            </a:r>
          </a:p>
          <a:p>
            <a:r>
              <a:rPr lang="fr-FR" dirty="0"/>
              <a:t>Quel danger vous guette?</a:t>
            </a:r>
          </a:p>
        </p:txBody>
      </p:sp>
      <p:pic>
        <p:nvPicPr>
          <p:cNvPr id="10" name="Image 9">
            <a:extLst>
              <a:ext uri="{FF2B5EF4-FFF2-40B4-BE49-F238E27FC236}">
                <a16:creationId xmlns:a16="http://schemas.microsoft.com/office/drawing/2014/main" id="{7041835F-6234-254A-8D18-7ECCA84128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9680" y="4552663"/>
            <a:ext cx="1016000" cy="1016000"/>
          </a:xfrm>
          <a:prstGeom prst="rect">
            <a:avLst/>
          </a:prstGeom>
        </p:spPr>
      </p:pic>
      <p:sp>
        <p:nvSpPr>
          <p:cNvPr id="11" name="Text Box 1">
            <a:extLst>
              <a:ext uri="{FF2B5EF4-FFF2-40B4-BE49-F238E27FC236}">
                <a16:creationId xmlns:a16="http://schemas.microsoft.com/office/drawing/2014/main" id="{0F8FFB32-5EE7-3441-B0DF-C54A4BAE91D4}"/>
              </a:ext>
            </a:extLst>
          </p:cNvPr>
          <p:cNvSpPr txBox="1">
            <a:spLocks noChangeArrowheads="1"/>
          </p:cNvSpPr>
          <p:nvPr/>
        </p:nvSpPr>
        <p:spPr bwMode="auto">
          <a:xfrm>
            <a:off x="6415096" y="3596367"/>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732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R6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ARD6</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R653</a:t>
            </a:r>
            <a:endParaRPr kumimoji="0" lang="fr-FR" sz="2400" b="0" i="0" u="none" strike="noStrike" cap="none" normalizeH="0" baseline="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6A4B67AF-B329-9D48-89B0-BB6C1122D609}"/>
              </a:ext>
            </a:extLst>
          </p:cNvPr>
          <p:cNvSpPr txBox="1">
            <a:spLocks noChangeArrowheads="1"/>
          </p:cNvSpPr>
          <p:nvPr/>
        </p:nvSpPr>
        <p:spPr bwMode="auto">
          <a:xfrm>
            <a:off x="6490480" y="5686760"/>
            <a:ext cx="965200" cy="838200"/>
          </a:xfrm>
          <a:prstGeom prst="rect">
            <a:avLst/>
          </a:prstGeom>
          <a:solidFill>
            <a:schemeClr val="tx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DVX6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A9</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532</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AV98</a:t>
            </a:r>
            <a:endParaRPr kumimoji="0" lang="fr-FR" sz="2400" b="0" i="0" u="none" strike="noStrike" cap="none" normalizeH="0" baseline="0" dirty="0">
              <a:ln>
                <a:noFill/>
              </a:ln>
              <a:solidFill>
                <a:srgbClr val="000000"/>
              </a:solidFill>
              <a:effectLst/>
              <a:latin typeface="Arial" charset="0"/>
            </a:endParaRPr>
          </a:p>
        </p:txBody>
      </p:sp>
      <p:sp>
        <p:nvSpPr>
          <p:cNvPr id="13" name="ZoneTexte 12">
            <a:extLst>
              <a:ext uri="{FF2B5EF4-FFF2-40B4-BE49-F238E27FC236}">
                <a16:creationId xmlns:a16="http://schemas.microsoft.com/office/drawing/2014/main" id="{D409A780-917C-7949-BDED-316F4033046B}"/>
              </a:ext>
            </a:extLst>
          </p:cNvPr>
          <p:cNvSpPr txBox="1"/>
          <p:nvPr/>
        </p:nvSpPr>
        <p:spPr>
          <a:xfrm>
            <a:off x="353960" y="4137195"/>
            <a:ext cx="4515339" cy="1754326"/>
          </a:xfrm>
          <a:prstGeom prst="rect">
            <a:avLst/>
          </a:prstGeom>
          <a:noFill/>
        </p:spPr>
        <p:txBody>
          <a:bodyPr wrap="none" rtlCol="0">
            <a:spAutoFit/>
          </a:bodyPr>
          <a:lstStyle/>
          <a:p>
            <a:endParaRPr lang="fr-FR" dirty="0"/>
          </a:p>
          <a:p>
            <a:r>
              <a:rPr lang="fr-FR" dirty="0"/>
              <a:t>Mise sur la voie :</a:t>
            </a:r>
          </a:p>
          <a:p>
            <a:r>
              <a:rPr lang="fr-FR" dirty="0"/>
              <a:t>Il y a 9 levées de tête si vous faites :</a:t>
            </a:r>
          </a:p>
          <a:p>
            <a:r>
              <a:rPr lang="fr-FR" dirty="0"/>
              <a:t>	- 4 Carreaux + 2 Cœurs + 3 Trèfles</a:t>
            </a:r>
          </a:p>
          <a:p>
            <a:r>
              <a:rPr lang="fr-FR" dirty="0"/>
              <a:t>	- 3 Carreaux + 4 Trèfles + 2 Cœurs </a:t>
            </a:r>
          </a:p>
          <a:p>
            <a:r>
              <a:rPr lang="fr-FR" dirty="0"/>
              <a:t>A vous!</a:t>
            </a:r>
          </a:p>
        </p:txBody>
      </p:sp>
      <p:sp>
        <p:nvSpPr>
          <p:cNvPr id="17" name="ZoneTexte 16">
            <a:extLst>
              <a:ext uri="{FF2B5EF4-FFF2-40B4-BE49-F238E27FC236}">
                <a16:creationId xmlns:a16="http://schemas.microsoft.com/office/drawing/2014/main" id="{FBBDA964-1B62-9341-9EDE-1FD234154B57}"/>
              </a:ext>
            </a:extLst>
          </p:cNvPr>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18" name="Rectangle 17">
            <a:extLst>
              <a:ext uri="{FF2B5EF4-FFF2-40B4-BE49-F238E27FC236}">
                <a16:creationId xmlns:a16="http://schemas.microsoft.com/office/drawing/2014/main" id="{F11F5CB8-C354-FA49-916F-B1440EBDB2C4}"/>
              </a:ext>
            </a:extLst>
          </p:cNvPr>
          <p:cNvSpPr/>
          <p:nvPr/>
        </p:nvSpPr>
        <p:spPr>
          <a:xfrm>
            <a:off x="7955703" y="90714"/>
            <a:ext cx="879868" cy="369332"/>
          </a:xfrm>
          <a:prstGeom prst="rect">
            <a:avLst/>
          </a:prstGeom>
        </p:spPr>
        <p:txBody>
          <a:bodyPr wrap="none">
            <a:spAutoFit/>
          </a:bodyPr>
          <a:lstStyle/>
          <a:p>
            <a:r>
              <a:rPr lang="fr-FR" b="1">
                <a:solidFill>
                  <a:schemeClr val="bg1"/>
                </a:solidFill>
                <a:sym typeface="Symbol"/>
              </a:rPr>
              <a:t></a:t>
            </a:r>
            <a:r>
              <a:rPr lang="fr-FR" b="1">
                <a:solidFill>
                  <a:srgbClr val="FF0000"/>
                </a:solidFill>
                <a:sym typeface="Symbol"/>
              </a:rPr>
              <a:t></a:t>
            </a:r>
            <a:r>
              <a:rPr lang="fr-FR" b="1">
                <a:solidFill>
                  <a:srgbClr val="000000"/>
                </a:solidFill>
                <a:sym typeface="Symbol"/>
              </a:rPr>
              <a:t></a:t>
            </a:r>
            <a:endParaRPr lang="fr-FR">
              <a:solidFill>
                <a:srgbClr val="000000"/>
              </a:solidFill>
            </a:endParaRPr>
          </a:p>
        </p:txBody>
      </p:sp>
      <p:sp>
        <p:nvSpPr>
          <p:cNvPr id="2" name="Espace réservé du numéro de diapositive 1">
            <a:extLst>
              <a:ext uri="{FF2B5EF4-FFF2-40B4-BE49-F238E27FC236}">
                <a16:creationId xmlns:a16="http://schemas.microsoft.com/office/drawing/2014/main" id="{7EAB4831-0F78-9F4B-9AE1-9383B7E97232}"/>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17</a:t>
            </a:fld>
            <a:endParaRPr kumimoji="0" lang="en-US"/>
          </a:p>
        </p:txBody>
      </p:sp>
      <p:sp>
        <p:nvSpPr>
          <p:cNvPr id="16" name="ZoneTexte 15">
            <a:extLst>
              <a:ext uri="{FF2B5EF4-FFF2-40B4-BE49-F238E27FC236}">
                <a16:creationId xmlns:a16="http://schemas.microsoft.com/office/drawing/2014/main" id="{EE987169-6D40-E448-A594-34A3A9D21DB1}"/>
              </a:ext>
            </a:extLst>
          </p:cNvPr>
          <p:cNvSpPr txBox="1"/>
          <p:nvPr/>
        </p:nvSpPr>
        <p:spPr>
          <a:xfrm>
            <a:off x="3741384" y="6376090"/>
            <a:ext cx="1046569" cy="369332"/>
          </a:xfrm>
          <a:prstGeom prst="rect">
            <a:avLst/>
          </a:prstGeom>
          <a:noFill/>
        </p:spPr>
        <p:txBody>
          <a:bodyPr wrap="none" rtlCol="0">
            <a:spAutoFit/>
          </a:bodyPr>
          <a:lstStyle/>
          <a:p>
            <a:r>
              <a:rPr lang="fr-FR"/>
              <a:t>Séance 8</a:t>
            </a:r>
          </a:p>
        </p:txBody>
      </p:sp>
      <p:sp>
        <p:nvSpPr>
          <p:cNvPr id="19" name="Titre 2">
            <a:extLst>
              <a:ext uri="{FF2B5EF4-FFF2-40B4-BE49-F238E27FC236}">
                <a16:creationId xmlns:a16="http://schemas.microsoft.com/office/drawing/2014/main" id="{3EEDF35A-09EB-DD4F-A00F-92CB27AB81A7}"/>
              </a:ext>
            </a:extLst>
          </p:cNvPr>
          <p:cNvSpPr txBox="1">
            <a:spLocks/>
          </p:cNvSpPr>
          <p:nvPr/>
        </p:nvSpPr>
        <p:spPr>
          <a:xfrm>
            <a:off x="201440" y="-235226"/>
            <a:ext cx="5718593"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a:t>Exercices d’application</a:t>
            </a:r>
          </a:p>
        </p:txBody>
      </p:sp>
    </p:spTree>
    <p:extLst>
      <p:ext uri="{BB962C8B-B14F-4D97-AF65-F5344CB8AC3E}">
        <p14:creationId xmlns:p14="http://schemas.microsoft.com/office/powerpoint/2010/main" val="3774876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AB17EA2-CF2B-8545-97FC-9D0C0C62CE98}"/>
              </a:ext>
            </a:extLst>
          </p:cNvPr>
          <p:cNvSpPr txBox="1"/>
          <p:nvPr/>
        </p:nvSpPr>
        <p:spPr>
          <a:xfrm>
            <a:off x="353961" y="1039859"/>
            <a:ext cx="5113131" cy="923330"/>
          </a:xfrm>
          <a:prstGeom prst="rect">
            <a:avLst/>
          </a:prstGeom>
          <a:noFill/>
        </p:spPr>
        <p:txBody>
          <a:bodyPr wrap="none" rtlCol="0">
            <a:spAutoFit/>
          </a:bodyPr>
          <a:lstStyle/>
          <a:p>
            <a:r>
              <a:rPr lang="fr-FR" b="1" u="sng" dirty="0"/>
              <a:t>Donne 3 : </a:t>
            </a:r>
            <a:r>
              <a:rPr lang="fr-FR" dirty="0"/>
              <a:t>Sud joue 4</a:t>
            </a:r>
            <a:r>
              <a:rPr lang="fr-FR" b="1" dirty="0">
                <a:solidFill>
                  <a:srgbClr val="FF0000"/>
                </a:solidFill>
                <a:sym typeface="Symbol"/>
              </a:rPr>
              <a:t></a:t>
            </a:r>
            <a:r>
              <a:rPr lang="fr-FR" dirty="0"/>
              <a:t> sur l’entame de la Dame </a:t>
            </a:r>
            <a:r>
              <a:rPr lang="en-GB" b="1" dirty="0">
                <a:solidFill>
                  <a:srgbClr val="000000"/>
                </a:solidFill>
                <a:latin typeface="Times New Roman" charset="0"/>
                <a:ea typeface="ÇlÇr ñæí©" charset="0"/>
                <a:sym typeface="Symbol" charset="0"/>
              </a:rPr>
              <a:t></a:t>
            </a:r>
            <a:endParaRPr lang="en-GB" b="1" dirty="0">
              <a:solidFill>
                <a:srgbClr val="FF0000"/>
              </a:solidFill>
              <a:latin typeface="Times New Roman" charset="0"/>
              <a:ea typeface="ÇlÇr ñæí©" charset="0"/>
              <a:sym typeface="Symbol" charset="0"/>
            </a:endParaRPr>
          </a:p>
          <a:p>
            <a:endParaRPr lang="en-GB" dirty="0">
              <a:latin typeface="Times New Roman" charset="0"/>
              <a:sym typeface="Symbol" charset="0"/>
            </a:endParaRPr>
          </a:p>
          <a:p>
            <a:r>
              <a:rPr lang="en-GB" dirty="0">
                <a:latin typeface="Times New Roman" charset="0"/>
                <a:sym typeface="Symbol" charset="0"/>
              </a:rPr>
              <a:t>Comment jouez-vous pour realiser 10 levees ?</a:t>
            </a:r>
            <a:endParaRPr lang="fr-FR" dirty="0"/>
          </a:p>
        </p:txBody>
      </p:sp>
      <p:sp>
        <p:nvSpPr>
          <p:cNvPr id="5" name="ZoneTexte 4">
            <a:extLst>
              <a:ext uri="{FF2B5EF4-FFF2-40B4-BE49-F238E27FC236}">
                <a16:creationId xmlns:a16="http://schemas.microsoft.com/office/drawing/2014/main" id="{90831EAA-FB3D-924B-B025-57DDD8F89FF4}"/>
              </a:ext>
            </a:extLst>
          </p:cNvPr>
          <p:cNvSpPr txBox="1"/>
          <p:nvPr/>
        </p:nvSpPr>
        <p:spPr>
          <a:xfrm>
            <a:off x="353960" y="3596367"/>
            <a:ext cx="4952381" cy="923330"/>
          </a:xfrm>
          <a:prstGeom prst="rect">
            <a:avLst/>
          </a:prstGeom>
          <a:noFill/>
        </p:spPr>
        <p:txBody>
          <a:bodyPr wrap="none" rtlCol="0">
            <a:spAutoFit/>
          </a:bodyPr>
          <a:lstStyle/>
          <a:p>
            <a:r>
              <a:rPr lang="fr-FR" b="1" u="sng" dirty="0"/>
              <a:t>Donne 4 : </a:t>
            </a:r>
            <a:r>
              <a:rPr lang="fr-FR" dirty="0"/>
              <a:t>Sud joue 3SA sur l’entame du 2</a:t>
            </a:r>
            <a:r>
              <a:rPr lang="en-GB" b="1" dirty="0">
                <a:solidFill>
                  <a:srgbClr val="000000"/>
                </a:solidFill>
                <a:sym typeface="Symbol"/>
              </a:rPr>
              <a:t></a:t>
            </a:r>
            <a:r>
              <a:rPr lang="fr-FR" dirty="0"/>
              <a:t>,</a:t>
            </a:r>
          </a:p>
          <a:p>
            <a:r>
              <a:rPr lang="fr-FR" dirty="0"/>
              <a:t>Est a ouvert de 3</a:t>
            </a:r>
            <a:r>
              <a:rPr lang="en-GB" b="1" dirty="0">
                <a:solidFill>
                  <a:srgbClr val="000000"/>
                </a:solidFill>
                <a:sym typeface="Symbol"/>
              </a:rPr>
              <a:t> </a:t>
            </a:r>
          </a:p>
          <a:p>
            <a:r>
              <a:rPr lang="en-GB" dirty="0">
                <a:sym typeface="Symbol"/>
              </a:rPr>
              <a:t>Est </a:t>
            </a:r>
            <a:r>
              <a:rPr lang="en-GB" dirty="0" err="1">
                <a:sym typeface="Symbol"/>
              </a:rPr>
              <a:t>fournira</a:t>
            </a:r>
            <a:r>
              <a:rPr lang="en-GB" dirty="0">
                <a:sym typeface="Symbol"/>
              </a:rPr>
              <a:t> 3 </a:t>
            </a:r>
            <a:r>
              <a:rPr lang="en-GB" dirty="0" err="1">
                <a:sym typeface="Symbol"/>
              </a:rPr>
              <a:t>fois</a:t>
            </a:r>
            <a:r>
              <a:rPr lang="en-GB" dirty="0">
                <a:sym typeface="Symbol"/>
              </a:rPr>
              <a:t> </a:t>
            </a:r>
            <a:r>
              <a:rPr lang="en-GB" dirty="0" err="1">
                <a:sym typeface="Symbol"/>
              </a:rPr>
              <a:t>à</a:t>
            </a:r>
            <a:r>
              <a:rPr lang="en-GB" dirty="0">
                <a:sym typeface="Symbol"/>
              </a:rPr>
              <a:t> </a:t>
            </a:r>
            <a:r>
              <a:rPr lang="en-GB" dirty="0" err="1">
                <a:sym typeface="Symbol"/>
              </a:rPr>
              <a:t>Carreau</a:t>
            </a:r>
            <a:r>
              <a:rPr lang="en-GB" dirty="0">
                <a:sym typeface="Symbol"/>
              </a:rPr>
              <a:t> et </a:t>
            </a:r>
            <a:r>
              <a:rPr lang="en-GB" dirty="0" err="1">
                <a:sym typeface="Symbol"/>
              </a:rPr>
              <a:t>deux</a:t>
            </a:r>
            <a:r>
              <a:rPr lang="en-GB" dirty="0">
                <a:sym typeface="Symbol"/>
              </a:rPr>
              <a:t> </a:t>
            </a:r>
            <a:r>
              <a:rPr lang="en-GB" dirty="0" err="1">
                <a:sym typeface="Symbol"/>
              </a:rPr>
              <a:t>fois</a:t>
            </a:r>
            <a:r>
              <a:rPr lang="en-GB" dirty="0">
                <a:sym typeface="Symbol"/>
              </a:rPr>
              <a:t> </a:t>
            </a:r>
            <a:r>
              <a:rPr lang="en-GB" dirty="0" err="1">
                <a:sym typeface="Symbol"/>
              </a:rPr>
              <a:t>à</a:t>
            </a:r>
            <a:r>
              <a:rPr lang="en-GB" dirty="0">
                <a:sym typeface="Symbol"/>
              </a:rPr>
              <a:t> Coeur.</a:t>
            </a:r>
            <a:endParaRPr lang="fr-FR" dirty="0"/>
          </a:p>
        </p:txBody>
      </p:sp>
      <p:pic>
        <p:nvPicPr>
          <p:cNvPr id="6" name="Image 5">
            <a:extLst>
              <a:ext uri="{FF2B5EF4-FFF2-40B4-BE49-F238E27FC236}">
                <a16:creationId xmlns:a16="http://schemas.microsoft.com/office/drawing/2014/main" id="{1B961C76-B506-254C-A5A0-7D939EA6E2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3497" y="1328174"/>
            <a:ext cx="1016000" cy="1016000"/>
          </a:xfrm>
          <a:prstGeom prst="rect">
            <a:avLst/>
          </a:prstGeom>
        </p:spPr>
      </p:pic>
      <p:sp>
        <p:nvSpPr>
          <p:cNvPr id="7" name="Text Box 1">
            <a:extLst>
              <a:ext uri="{FF2B5EF4-FFF2-40B4-BE49-F238E27FC236}">
                <a16:creationId xmlns:a16="http://schemas.microsoft.com/office/drawing/2014/main" id="{F93BD8DF-B633-1B44-ADCE-D30E1D5067F5}"/>
              </a:ext>
            </a:extLst>
          </p:cNvPr>
          <p:cNvSpPr txBox="1">
            <a:spLocks noChangeArrowheads="1"/>
          </p:cNvSpPr>
          <p:nvPr/>
        </p:nvSpPr>
        <p:spPr bwMode="auto">
          <a:xfrm>
            <a:off x="6313497" y="330222"/>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AD6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A862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R6</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R542</a:t>
            </a:r>
            <a:endParaRPr kumimoji="0" lang="fr-FR" sz="2400" b="0" i="0" u="none" strike="noStrike" cap="none" normalizeH="0" baseline="0">
              <a:ln>
                <a:noFill/>
              </a:ln>
              <a:solidFill>
                <a:srgbClr val="000000"/>
              </a:solidFill>
              <a:effectLst/>
              <a:latin typeface="Arial" charset="0"/>
            </a:endParaRPr>
          </a:p>
        </p:txBody>
      </p:sp>
      <p:sp>
        <p:nvSpPr>
          <p:cNvPr id="8" name="Text Box 1">
            <a:extLst>
              <a:ext uri="{FF2B5EF4-FFF2-40B4-BE49-F238E27FC236}">
                <a16:creationId xmlns:a16="http://schemas.microsoft.com/office/drawing/2014/main" id="{10356A51-7948-C64D-AEFE-92C0023D154C}"/>
              </a:ext>
            </a:extLst>
          </p:cNvPr>
          <p:cNvSpPr txBox="1">
            <a:spLocks noChangeArrowheads="1"/>
          </p:cNvSpPr>
          <p:nvPr/>
        </p:nvSpPr>
        <p:spPr bwMode="auto">
          <a:xfrm>
            <a:off x="6386052" y="2506390"/>
            <a:ext cx="914400" cy="838200"/>
          </a:xfrm>
          <a:prstGeom prst="rect">
            <a:avLst/>
          </a:prstGeom>
          <a:solidFill>
            <a:schemeClr val="tx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ea typeface="ÇlÇr ñæí©" charset="0"/>
              </a:rPr>
              <a:t>84</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RDVX53</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D94</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73</a:t>
            </a:r>
            <a:endParaRPr kumimoji="0" lang="fr-FR" sz="2400" b="0" i="0" u="none" strike="noStrike" cap="none" normalizeH="0" baseline="0" dirty="0">
              <a:ln>
                <a:noFill/>
              </a:ln>
              <a:solidFill>
                <a:srgbClr val="000000"/>
              </a:solidFill>
              <a:effectLst/>
              <a:latin typeface="Arial" charset="0"/>
            </a:endParaRPr>
          </a:p>
        </p:txBody>
      </p:sp>
      <p:pic>
        <p:nvPicPr>
          <p:cNvPr id="10" name="Image 9">
            <a:extLst>
              <a:ext uri="{FF2B5EF4-FFF2-40B4-BE49-F238E27FC236}">
                <a16:creationId xmlns:a16="http://schemas.microsoft.com/office/drawing/2014/main" id="{7041835F-6234-254A-8D18-7ECCA84128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9680" y="4552663"/>
            <a:ext cx="1016000" cy="1016000"/>
          </a:xfrm>
          <a:prstGeom prst="rect">
            <a:avLst/>
          </a:prstGeom>
        </p:spPr>
      </p:pic>
      <p:sp>
        <p:nvSpPr>
          <p:cNvPr id="11" name="Text Box 1">
            <a:extLst>
              <a:ext uri="{FF2B5EF4-FFF2-40B4-BE49-F238E27FC236}">
                <a16:creationId xmlns:a16="http://schemas.microsoft.com/office/drawing/2014/main" id="{0F8FFB32-5EE7-3441-B0DF-C54A4BAE91D4}"/>
              </a:ext>
            </a:extLst>
          </p:cNvPr>
          <p:cNvSpPr txBox="1">
            <a:spLocks noChangeArrowheads="1"/>
          </p:cNvSpPr>
          <p:nvPr/>
        </p:nvSpPr>
        <p:spPr bwMode="auto">
          <a:xfrm>
            <a:off x="6415097" y="3596367"/>
            <a:ext cx="914400"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95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A964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RD106</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R108</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6A4B67AF-B329-9D48-89B0-BB6C1122D609}"/>
              </a:ext>
            </a:extLst>
          </p:cNvPr>
          <p:cNvSpPr txBox="1">
            <a:spLocks noChangeArrowheads="1"/>
          </p:cNvSpPr>
          <p:nvPr/>
        </p:nvSpPr>
        <p:spPr bwMode="auto">
          <a:xfrm>
            <a:off x="6490480" y="5686760"/>
            <a:ext cx="914400" cy="838200"/>
          </a:xfrm>
          <a:prstGeom prst="rect">
            <a:avLst/>
          </a:prstGeom>
          <a:solidFill>
            <a:schemeClr val="tx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A74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RV108</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V942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AV4</a:t>
            </a:r>
            <a:endParaRPr kumimoji="0" lang="fr-FR" sz="2400" b="0" i="0" u="none" strike="noStrike" cap="none" normalizeH="0" baseline="0" dirty="0">
              <a:ln>
                <a:noFill/>
              </a:ln>
              <a:solidFill>
                <a:srgbClr val="000000"/>
              </a:solidFill>
              <a:effectLst/>
              <a:latin typeface="Arial" charset="0"/>
            </a:endParaRPr>
          </a:p>
        </p:txBody>
      </p:sp>
      <p:sp>
        <p:nvSpPr>
          <p:cNvPr id="13" name="ZoneTexte 12">
            <a:extLst>
              <a:ext uri="{FF2B5EF4-FFF2-40B4-BE49-F238E27FC236}">
                <a16:creationId xmlns:a16="http://schemas.microsoft.com/office/drawing/2014/main" id="{D409A780-917C-7949-BDED-316F4033046B}"/>
              </a:ext>
            </a:extLst>
          </p:cNvPr>
          <p:cNvSpPr txBox="1"/>
          <p:nvPr/>
        </p:nvSpPr>
        <p:spPr>
          <a:xfrm>
            <a:off x="353960" y="4760109"/>
            <a:ext cx="5728620" cy="923330"/>
          </a:xfrm>
          <a:prstGeom prst="rect">
            <a:avLst/>
          </a:prstGeom>
          <a:noFill/>
        </p:spPr>
        <p:txBody>
          <a:bodyPr wrap="none" rtlCol="0">
            <a:spAutoFit/>
          </a:bodyPr>
          <a:lstStyle/>
          <a:p>
            <a:r>
              <a:rPr lang="fr-FR" dirty="0"/>
              <a:t>Mise sur la voie :</a:t>
            </a:r>
          </a:p>
          <a:p>
            <a:r>
              <a:rPr lang="fr-FR" dirty="0"/>
              <a:t>Il suffit de compter la main d’est (7 Piques + 3 Carreaux </a:t>
            </a:r>
          </a:p>
          <a:p>
            <a:r>
              <a:rPr lang="fr-FR" dirty="0"/>
              <a:t>+ 2 Cœurs il ne lui reste plus qu’un seul Trèfle).</a:t>
            </a:r>
          </a:p>
        </p:txBody>
      </p:sp>
      <p:sp>
        <p:nvSpPr>
          <p:cNvPr id="17" name="ZoneTexte 16">
            <a:extLst>
              <a:ext uri="{FF2B5EF4-FFF2-40B4-BE49-F238E27FC236}">
                <a16:creationId xmlns:a16="http://schemas.microsoft.com/office/drawing/2014/main" id="{FBBDA964-1B62-9341-9EDE-1FD234154B57}"/>
              </a:ext>
            </a:extLst>
          </p:cNvPr>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18" name="Rectangle 17">
            <a:extLst>
              <a:ext uri="{FF2B5EF4-FFF2-40B4-BE49-F238E27FC236}">
                <a16:creationId xmlns:a16="http://schemas.microsoft.com/office/drawing/2014/main" id="{F11F5CB8-C354-FA49-916F-B1440EBDB2C4}"/>
              </a:ext>
            </a:extLst>
          </p:cNvPr>
          <p:cNvSpPr/>
          <p:nvPr/>
        </p:nvSpPr>
        <p:spPr>
          <a:xfrm>
            <a:off x="7955703" y="90714"/>
            <a:ext cx="879868" cy="369332"/>
          </a:xfrm>
          <a:prstGeom prst="rect">
            <a:avLst/>
          </a:prstGeom>
        </p:spPr>
        <p:txBody>
          <a:bodyPr wrap="none">
            <a:spAutoFit/>
          </a:bodyPr>
          <a:lstStyle/>
          <a:p>
            <a:r>
              <a:rPr lang="fr-FR" b="1">
                <a:solidFill>
                  <a:schemeClr val="bg1"/>
                </a:solidFill>
                <a:sym typeface="Symbol"/>
              </a:rPr>
              <a:t></a:t>
            </a:r>
            <a:r>
              <a:rPr lang="fr-FR" b="1">
                <a:solidFill>
                  <a:srgbClr val="FF0000"/>
                </a:solidFill>
                <a:sym typeface="Symbol"/>
              </a:rPr>
              <a:t></a:t>
            </a:r>
            <a:r>
              <a:rPr lang="fr-FR" b="1">
                <a:solidFill>
                  <a:srgbClr val="000000"/>
                </a:solidFill>
                <a:sym typeface="Symbol"/>
              </a:rPr>
              <a:t></a:t>
            </a:r>
            <a:endParaRPr lang="fr-FR">
              <a:solidFill>
                <a:srgbClr val="000000"/>
              </a:solidFill>
            </a:endParaRPr>
          </a:p>
        </p:txBody>
      </p:sp>
      <p:sp>
        <p:nvSpPr>
          <p:cNvPr id="19" name="ZoneTexte 18">
            <a:extLst>
              <a:ext uri="{FF2B5EF4-FFF2-40B4-BE49-F238E27FC236}">
                <a16:creationId xmlns:a16="http://schemas.microsoft.com/office/drawing/2014/main" id="{68C8F3B0-0392-A94F-B397-1B9C7E0FF68E}"/>
              </a:ext>
            </a:extLst>
          </p:cNvPr>
          <p:cNvSpPr txBox="1"/>
          <p:nvPr/>
        </p:nvSpPr>
        <p:spPr>
          <a:xfrm>
            <a:off x="353960" y="2051579"/>
            <a:ext cx="5186228" cy="923330"/>
          </a:xfrm>
          <a:prstGeom prst="rect">
            <a:avLst/>
          </a:prstGeom>
          <a:noFill/>
        </p:spPr>
        <p:txBody>
          <a:bodyPr wrap="none" rtlCol="0">
            <a:spAutoFit/>
          </a:bodyPr>
          <a:lstStyle/>
          <a:p>
            <a:r>
              <a:rPr lang="fr-FR" dirty="0"/>
              <a:t>Mise sur la voie :</a:t>
            </a:r>
          </a:p>
          <a:p>
            <a:r>
              <a:rPr lang="fr-FR" dirty="0"/>
              <a:t>Laissez passer 2 fois à Trèfle, coupez le troisième si</a:t>
            </a:r>
          </a:p>
          <a:p>
            <a:r>
              <a:rPr lang="fr-FR" dirty="0"/>
              <a:t>nécessaire.  </a:t>
            </a:r>
          </a:p>
        </p:txBody>
      </p:sp>
      <p:sp>
        <p:nvSpPr>
          <p:cNvPr id="2" name="Espace réservé du numéro de diapositive 1">
            <a:extLst>
              <a:ext uri="{FF2B5EF4-FFF2-40B4-BE49-F238E27FC236}">
                <a16:creationId xmlns:a16="http://schemas.microsoft.com/office/drawing/2014/main" id="{F38EF7A9-D1D2-164D-AD6A-4063D8976EBD}"/>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18</a:t>
            </a:fld>
            <a:endParaRPr kumimoji="0" lang="en-US"/>
          </a:p>
        </p:txBody>
      </p:sp>
      <p:sp>
        <p:nvSpPr>
          <p:cNvPr id="16" name="ZoneTexte 15">
            <a:extLst>
              <a:ext uri="{FF2B5EF4-FFF2-40B4-BE49-F238E27FC236}">
                <a16:creationId xmlns:a16="http://schemas.microsoft.com/office/drawing/2014/main" id="{3BDA780E-3B15-B44F-9DE8-EBAAE9FF9BEC}"/>
              </a:ext>
            </a:extLst>
          </p:cNvPr>
          <p:cNvSpPr txBox="1"/>
          <p:nvPr/>
        </p:nvSpPr>
        <p:spPr>
          <a:xfrm>
            <a:off x="3741384" y="6376090"/>
            <a:ext cx="1046569" cy="369332"/>
          </a:xfrm>
          <a:prstGeom prst="rect">
            <a:avLst/>
          </a:prstGeom>
          <a:noFill/>
        </p:spPr>
        <p:txBody>
          <a:bodyPr wrap="none" rtlCol="0">
            <a:spAutoFit/>
          </a:bodyPr>
          <a:lstStyle/>
          <a:p>
            <a:r>
              <a:rPr lang="fr-FR"/>
              <a:t>Séance 8</a:t>
            </a:r>
          </a:p>
        </p:txBody>
      </p:sp>
      <p:sp>
        <p:nvSpPr>
          <p:cNvPr id="20" name="Titre 2">
            <a:extLst>
              <a:ext uri="{FF2B5EF4-FFF2-40B4-BE49-F238E27FC236}">
                <a16:creationId xmlns:a16="http://schemas.microsoft.com/office/drawing/2014/main" id="{2457AAC1-62AC-6349-ADCC-39B250E421E3}"/>
              </a:ext>
            </a:extLst>
          </p:cNvPr>
          <p:cNvSpPr txBox="1">
            <a:spLocks/>
          </p:cNvSpPr>
          <p:nvPr/>
        </p:nvSpPr>
        <p:spPr>
          <a:xfrm>
            <a:off x="201440" y="-235226"/>
            <a:ext cx="5718593"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a:t>Exercices d’application</a:t>
            </a:r>
          </a:p>
        </p:txBody>
      </p:sp>
    </p:spTree>
    <p:extLst>
      <p:ext uri="{BB962C8B-B14F-4D97-AF65-F5344CB8AC3E}">
        <p14:creationId xmlns:p14="http://schemas.microsoft.com/office/powerpoint/2010/main" val="2860146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AB17EA2-CF2B-8545-97FC-9D0C0C62CE98}"/>
              </a:ext>
            </a:extLst>
          </p:cNvPr>
          <p:cNvSpPr txBox="1"/>
          <p:nvPr/>
        </p:nvSpPr>
        <p:spPr>
          <a:xfrm>
            <a:off x="286081" y="965130"/>
            <a:ext cx="7235379" cy="369332"/>
          </a:xfrm>
          <a:prstGeom prst="rect">
            <a:avLst/>
          </a:prstGeom>
          <a:noFill/>
        </p:spPr>
        <p:txBody>
          <a:bodyPr wrap="none" rtlCol="0">
            <a:spAutoFit/>
          </a:bodyPr>
          <a:lstStyle/>
          <a:p>
            <a:r>
              <a:rPr lang="fr-FR" b="1" u="sng" dirty="0"/>
              <a:t>Quelle est votre ouverture en Sud en première position  : Justifiez</a:t>
            </a:r>
            <a:r>
              <a:rPr lang="fr-FR" dirty="0"/>
              <a:t>.</a:t>
            </a:r>
          </a:p>
        </p:txBody>
      </p:sp>
      <p:sp>
        <p:nvSpPr>
          <p:cNvPr id="7" name="Text Box 1">
            <a:extLst>
              <a:ext uri="{FF2B5EF4-FFF2-40B4-BE49-F238E27FC236}">
                <a16:creationId xmlns:a16="http://schemas.microsoft.com/office/drawing/2014/main" id="{F93BD8DF-B633-1B44-ADCE-D30E1D5067F5}"/>
              </a:ext>
            </a:extLst>
          </p:cNvPr>
          <p:cNvSpPr txBox="1">
            <a:spLocks noChangeArrowheads="1"/>
          </p:cNvSpPr>
          <p:nvPr/>
        </p:nvSpPr>
        <p:spPr bwMode="auto">
          <a:xfrm>
            <a:off x="338570" y="1359555"/>
            <a:ext cx="1115243"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ADV98753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i="0" u="none" strike="noStrike" cap="none" normalizeH="0" baseline="0">
                <a:ln>
                  <a:noFill/>
                </a:ln>
                <a:solidFill>
                  <a:srgbClr val="FF0000"/>
                </a:solidFill>
                <a:effectLst/>
                <a:latin typeface="Arial" panose="020B0604020202020204" pitchFamily="34" charset="0"/>
                <a:ea typeface="ÇlÇr ñæí©" charset="0"/>
                <a:cs typeface="Arial" panose="020B0604020202020204" pitchFamily="34" charset="0"/>
              </a:rPr>
              <a:t>64</a:t>
            </a:r>
            <a:r>
              <a:rPr kumimoji="0" lang="en-GB" sz="1100" b="0" i="0" u="none" strike="noStrike" cap="none" normalizeH="0" baseline="0">
                <a:ln>
                  <a:noFill/>
                </a:ln>
                <a:solidFill>
                  <a:srgbClr val="FF0000"/>
                </a:solidFill>
                <a:effectLst/>
                <a:ea typeface="ÇlÇr ñæí©" charset="0"/>
              </a:rPr>
              <a:t>3</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2</a:t>
            </a:r>
            <a:endParaRPr kumimoji="0" lang="fr-FR" sz="2400" b="0" i="0" u="none" strike="noStrike" cap="none" normalizeH="0" baseline="0">
              <a:ln>
                <a:noFill/>
              </a:ln>
              <a:solidFill>
                <a:srgbClr val="000000"/>
              </a:solidFill>
              <a:effectLst/>
              <a:latin typeface="Arial" charset="0"/>
            </a:endParaRPr>
          </a:p>
        </p:txBody>
      </p:sp>
      <p:sp>
        <p:nvSpPr>
          <p:cNvPr id="11" name="Text Box 1">
            <a:extLst>
              <a:ext uri="{FF2B5EF4-FFF2-40B4-BE49-F238E27FC236}">
                <a16:creationId xmlns:a16="http://schemas.microsoft.com/office/drawing/2014/main" id="{0F8FFB32-5EE7-3441-B0DF-C54A4BAE91D4}"/>
              </a:ext>
            </a:extLst>
          </p:cNvPr>
          <p:cNvSpPr txBox="1">
            <a:spLocks noChangeArrowheads="1"/>
          </p:cNvSpPr>
          <p:nvPr/>
        </p:nvSpPr>
        <p:spPr bwMode="auto">
          <a:xfrm>
            <a:off x="1932454" y="1359555"/>
            <a:ext cx="1154952"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VX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RDVX87432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X</a:t>
            </a:r>
            <a:endParaRPr kumimoji="0" lang="fr-FR" sz="2400" b="0" i="0" u="none" strike="noStrike" cap="none" normalizeH="0" baseline="0">
              <a:ln>
                <a:noFill/>
              </a:ln>
              <a:solidFill>
                <a:srgbClr val="000000"/>
              </a:solidFill>
              <a:effectLst/>
              <a:latin typeface="Arial" charset="0"/>
            </a:endParaRPr>
          </a:p>
        </p:txBody>
      </p:sp>
      <p:sp>
        <p:nvSpPr>
          <p:cNvPr id="17" name="ZoneTexte 16">
            <a:extLst>
              <a:ext uri="{FF2B5EF4-FFF2-40B4-BE49-F238E27FC236}">
                <a16:creationId xmlns:a16="http://schemas.microsoft.com/office/drawing/2014/main" id="{FBBDA964-1B62-9341-9EDE-1FD234154B57}"/>
              </a:ext>
            </a:extLst>
          </p:cNvPr>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18" name="Rectangle 17">
            <a:extLst>
              <a:ext uri="{FF2B5EF4-FFF2-40B4-BE49-F238E27FC236}">
                <a16:creationId xmlns:a16="http://schemas.microsoft.com/office/drawing/2014/main" id="{F11F5CB8-C354-FA49-916F-B1440EBDB2C4}"/>
              </a:ext>
            </a:extLst>
          </p:cNvPr>
          <p:cNvSpPr/>
          <p:nvPr/>
        </p:nvSpPr>
        <p:spPr>
          <a:xfrm>
            <a:off x="7955703" y="90714"/>
            <a:ext cx="879868" cy="369332"/>
          </a:xfrm>
          <a:prstGeom prst="rect">
            <a:avLst/>
          </a:prstGeom>
        </p:spPr>
        <p:txBody>
          <a:bodyPr wrap="none">
            <a:spAutoFit/>
          </a:bodyPr>
          <a:lstStyle/>
          <a:p>
            <a:r>
              <a:rPr lang="fr-FR" b="1">
                <a:solidFill>
                  <a:schemeClr val="bg1"/>
                </a:solidFill>
                <a:sym typeface="Symbol"/>
              </a:rPr>
              <a:t></a:t>
            </a:r>
            <a:r>
              <a:rPr lang="fr-FR" b="1">
                <a:solidFill>
                  <a:srgbClr val="FF0000"/>
                </a:solidFill>
                <a:sym typeface="Symbol"/>
              </a:rPr>
              <a:t></a:t>
            </a:r>
            <a:r>
              <a:rPr lang="fr-FR" b="1">
                <a:solidFill>
                  <a:srgbClr val="000000"/>
                </a:solidFill>
                <a:sym typeface="Symbol"/>
              </a:rPr>
              <a:t></a:t>
            </a:r>
            <a:endParaRPr lang="fr-FR">
              <a:solidFill>
                <a:srgbClr val="000000"/>
              </a:solidFill>
            </a:endParaRPr>
          </a:p>
        </p:txBody>
      </p:sp>
      <p:sp>
        <p:nvSpPr>
          <p:cNvPr id="2" name="Espace réservé du numéro de diapositive 1">
            <a:extLst>
              <a:ext uri="{FF2B5EF4-FFF2-40B4-BE49-F238E27FC236}">
                <a16:creationId xmlns:a16="http://schemas.microsoft.com/office/drawing/2014/main" id="{BDB8A849-D135-7441-9F27-3B94E67D0BED}"/>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19</a:t>
            </a:fld>
            <a:endParaRPr kumimoji="0" lang="en-US"/>
          </a:p>
        </p:txBody>
      </p:sp>
      <p:sp>
        <p:nvSpPr>
          <p:cNvPr id="16" name="ZoneTexte 15">
            <a:extLst>
              <a:ext uri="{FF2B5EF4-FFF2-40B4-BE49-F238E27FC236}">
                <a16:creationId xmlns:a16="http://schemas.microsoft.com/office/drawing/2014/main" id="{18CF1FA6-BE2E-9944-B2B4-330DDAF9C9E3}"/>
              </a:ext>
            </a:extLst>
          </p:cNvPr>
          <p:cNvSpPr txBox="1"/>
          <p:nvPr/>
        </p:nvSpPr>
        <p:spPr>
          <a:xfrm>
            <a:off x="3741384" y="6376090"/>
            <a:ext cx="1046569" cy="369332"/>
          </a:xfrm>
          <a:prstGeom prst="rect">
            <a:avLst/>
          </a:prstGeom>
          <a:noFill/>
        </p:spPr>
        <p:txBody>
          <a:bodyPr wrap="none" rtlCol="0">
            <a:spAutoFit/>
          </a:bodyPr>
          <a:lstStyle/>
          <a:p>
            <a:r>
              <a:rPr lang="fr-FR"/>
              <a:t>Séance 8</a:t>
            </a:r>
          </a:p>
        </p:txBody>
      </p:sp>
      <p:sp>
        <p:nvSpPr>
          <p:cNvPr id="20" name="Text Box 1">
            <a:extLst>
              <a:ext uri="{FF2B5EF4-FFF2-40B4-BE49-F238E27FC236}">
                <a16:creationId xmlns:a16="http://schemas.microsoft.com/office/drawing/2014/main" id="{FD6ADEC3-5FC7-C14E-9F20-A758ED7DDB98}"/>
              </a:ext>
            </a:extLst>
          </p:cNvPr>
          <p:cNvSpPr txBox="1">
            <a:spLocks noChangeArrowheads="1"/>
          </p:cNvSpPr>
          <p:nvPr/>
        </p:nvSpPr>
        <p:spPr bwMode="auto">
          <a:xfrm>
            <a:off x="3430768" y="1359555"/>
            <a:ext cx="1154952"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ARDVX763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X2</a:t>
            </a:r>
            <a:endParaRPr kumimoji="0" lang="fr-FR" sz="2400" b="0" i="0" u="none" strike="noStrike" cap="none" normalizeH="0" baseline="0" dirty="0">
              <a:ln>
                <a:noFill/>
              </a:ln>
              <a:solidFill>
                <a:srgbClr val="000000"/>
              </a:solidFill>
              <a:effectLst/>
              <a:latin typeface="Arial" charset="0"/>
            </a:endParaRPr>
          </a:p>
        </p:txBody>
      </p:sp>
      <p:sp>
        <p:nvSpPr>
          <p:cNvPr id="21" name="Text Box 1">
            <a:extLst>
              <a:ext uri="{FF2B5EF4-FFF2-40B4-BE49-F238E27FC236}">
                <a16:creationId xmlns:a16="http://schemas.microsoft.com/office/drawing/2014/main" id="{E49A7AF6-708E-3B43-A2BB-DCE0EF347D81}"/>
              </a:ext>
            </a:extLst>
          </p:cNvPr>
          <p:cNvSpPr txBox="1">
            <a:spLocks noChangeArrowheads="1"/>
          </p:cNvSpPr>
          <p:nvPr/>
        </p:nvSpPr>
        <p:spPr bwMode="auto">
          <a:xfrm>
            <a:off x="4929082" y="1359555"/>
            <a:ext cx="1154952"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DVX97632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32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X2</a:t>
            </a:r>
            <a:endParaRPr kumimoji="0" lang="fr-FR" sz="2400" b="0" i="0" u="none" strike="noStrike" cap="none" normalizeH="0" baseline="0">
              <a:ln>
                <a:noFill/>
              </a:ln>
              <a:solidFill>
                <a:srgbClr val="000000"/>
              </a:solidFill>
              <a:effectLst/>
              <a:latin typeface="Arial" charset="0"/>
            </a:endParaRPr>
          </a:p>
        </p:txBody>
      </p:sp>
      <p:sp>
        <p:nvSpPr>
          <p:cNvPr id="22" name="Text Box 1">
            <a:extLst>
              <a:ext uri="{FF2B5EF4-FFF2-40B4-BE49-F238E27FC236}">
                <a16:creationId xmlns:a16="http://schemas.microsoft.com/office/drawing/2014/main" id="{855B3DFD-ECE6-2445-828B-5CA84372FCDC}"/>
              </a:ext>
            </a:extLst>
          </p:cNvPr>
          <p:cNvSpPr txBox="1">
            <a:spLocks noChangeArrowheads="1"/>
          </p:cNvSpPr>
          <p:nvPr/>
        </p:nvSpPr>
        <p:spPr bwMode="auto">
          <a:xfrm>
            <a:off x="6427396" y="1359555"/>
            <a:ext cx="1154952"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DVX97632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A</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32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A2</a:t>
            </a:r>
            <a:endParaRPr kumimoji="0" lang="fr-FR" sz="2400" b="0" i="0" u="none" strike="noStrike" cap="none" normalizeH="0" baseline="0">
              <a:ln>
                <a:noFill/>
              </a:ln>
              <a:solidFill>
                <a:srgbClr val="000000"/>
              </a:solidFill>
              <a:effectLst/>
              <a:latin typeface="Arial" charset="0"/>
            </a:endParaRPr>
          </a:p>
        </p:txBody>
      </p:sp>
      <p:sp>
        <p:nvSpPr>
          <p:cNvPr id="23" name="ZoneTexte 22">
            <a:extLst>
              <a:ext uri="{FF2B5EF4-FFF2-40B4-BE49-F238E27FC236}">
                <a16:creationId xmlns:a16="http://schemas.microsoft.com/office/drawing/2014/main" id="{9CB74B54-CDD0-7D43-81DC-5B976D28B73D}"/>
              </a:ext>
            </a:extLst>
          </p:cNvPr>
          <p:cNvSpPr txBox="1"/>
          <p:nvPr/>
        </p:nvSpPr>
        <p:spPr>
          <a:xfrm>
            <a:off x="286081" y="2556449"/>
            <a:ext cx="7344190" cy="369332"/>
          </a:xfrm>
          <a:prstGeom prst="rect">
            <a:avLst/>
          </a:prstGeom>
          <a:noFill/>
        </p:spPr>
        <p:txBody>
          <a:bodyPr wrap="none" rtlCol="0">
            <a:spAutoFit/>
          </a:bodyPr>
          <a:lstStyle/>
          <a:p>
            <a:r>
              <a:rPr lang="fr-FR" b="1" u="sng"/>
              <a:t>Votre partenaire ouvre de 2</a:t>
            </a:r>
            <a:r>
              <a:rPr lang="en-GB" b="1">
                <a:solidFill>
                  <a:srgbClr val="000000"/>
                </a:solidFill>
                <a:sym typeface="Symbol"/>
              </a:rPr>
              <a:t></a:t>
            </a:r>
            <a:r>
              <a:rPr lang="fr-FR" b="1" u="sng"/>
              <a:t> </a:t>
            </a:r>
            <a:r>
              <a:rPr lang="fr-FR"/>
              <a:t>. </a:t>
            </a:r>
            <a:r>
              <a:rPr lang="fr-FR" b="1"/>
              <a:t>Quelle réponse faites vous? Justifiez</a:t>
            </a:r>
          </a:p>
        </p:txBody>
      </p:sp>
      <p:sp>
        <p:nvSpPr>
          <p:cNvPr id="24" name="Text Box 1">
            <a:extLst>
              <a:ext uri="{FF2B5EF4-FFF2-40B4-BE49-F238E27FC236}">
                <a16:creationId xmlns:a16="http://schemas.microsoft.com/office/drawing/2014/main" id="{331F82DA-A5A0-F043-9AF7-A8FA901FE113}"/>
              </a:ext>
            </a:extLst>
          </p:cNvPr>
          <p:cNvSpPr txBox="1">
            <a:spLocks noChangeArrowheads="1"/>
          </p:cNvSpPr>
          <p:nvPr/>
        </p:nvSpPr>
        <p:spPr bwMode="auto">
          <a:xfrm>
            <a:off x="338570" y="2926409"/>
            <a:ext cx="1084659"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a:t>
            </a:r>
            <a:endParaRPr kumimoji="0" lang="en-GB" sz="1100" b="0" i="0" u="none" strike="noStrike" cap="none" normalizeH="0" baseline="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984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ADVX9875</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74</a:t>
            </a:r>
            <a:endParaRPr kumimoji="0" lang="fr-FR" sz="2400" b="0" i="0" u="none" strike="noStrike" cap="none" normalizeH="0" baseline="0">
              <a:ln>
                <a:noFill/>
              </a:ln>
              <a:solidFill>
                <a:srgbClr val="000000"/>
              </a:solidFill>
              <a:effectLst/>
              <a:latin typeface="Arial" charset="0"/>
            </a:endParaRPr>
          </a:p>
        </p:txBody>
      </p:sp>
      <p:sp>
        <p:nvSpPr>
          <p:cNvPr id="25" name="Text Box 1">
            <a:extLst>
              <a:ext uri="{FF2B5EF4-FFF2-40B4-BE49-F238E27FC236}">
                <a16:creationId xmlns:a16="http://schemas.microsoft.com/office/drawing/2014/main" id="{A3900406-7548-0045-A4DE-1A04DB65B729}"/>
              </a:ext>
            </a:extLst>
          </p:cNvPr>
          <p:cNvSpPr txBox="1">
            <a:spLocks noChangeArrowheads="1"/>
          </p:cNvSpPr>
          <p:nvPr/>
        </p:nvSpPr>
        <p:spPr bwMode="auto">
          <a:xfrm>
            <a:off x="2152126" y="2914241"/>
            <a:ext cx="1098305"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743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VX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VX987</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lang="en-GB" sz="1100">
                <a:solidFill>
                  <a:srgbClr val="000000"/>
                </a:solidFill>
                <a:ea typeface="ÇlÇr ñæí©" charset="0"/>
              </a:rPr>
              <a:t>874</a:t>
            </a:r>
            <a:endParaRPr kumimoji="0" lang="fr-FR" sz="2400" b="0" i="0" u="none" strike="noStrike" cap="none" normalizeH="0" baseline="0">
              <a:ln>
                <a:noFill/>
              </a:ln>
              <a:solidFill>
                <a:srgbClr val="000000"/>
              </a:solidFill>
              <a:effectLst/>
              <a:latin typeface="Arial" charset="0"/>
            </a:endParaRPr>
          </a:p>
        </p:txBody>
      </p:sp>
      <p:sp>
        <p:nvSpPr>
          <p:cNvPr id="26" name="Text Box 1">
            <a:extLst>
              <a:ext uri="{FF2B5EF4-FFF2-40B4-BE49-F238E27FC236}">
                <a16:creationId xmlns:a16="http://schemas.microsoft.com/office/drawing/2014/main" id="{13C07E2C-E9C8-9744-8C0C-431AECD12CBC}"/>
              </a:ext>
            </a:extLst>
          </p:cNvPr>
          <p:cNvSpPr txBox="1">
            <a:spLocks noChangeArrowheads="1"/>
          </p:cNvSpPr>
          <p:nvPr/>
        </p:nvSpPr>
        <p:spPr bwMode="auto">
          <a:xfrm>
            <a:off x="3979328" y="2914241"/>
            <a:ext cx="1062216"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RVX9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R2</a:t>
            </a:r>
          </a:p>
          <a:p>
            <a:pPr lvl="0"/>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X942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732</a:t>
            </a:r>
            <a:endParaRPr kumimoji="0" lang="fr-FR" sz="2400" b="0" i="0" u="none" strike="noStrike" cap="none" normalizeH="0" baseline="0">
              <a:ln>
                <a:noFill/>
              </a:ln>
              <a:solidFill>
                <a:srgbClr val="000000"/>
              </a:solidFill>
              <a:effectLst/>
              <a:latin typeface="Arial" charset="0"/>
            </a:endParaRPr>
          </a:p>
        </p:txBody>
      </p:sp>
      <p:sp>
        <p:nvSpPr>
          <p:cNvPr id="27" name="Text Box 1">
            <a:extLst>
              <a:ext uri="{FF2B5EF4-FFF2-40B4-BE49-F238E27FC236}">
                <a16:creationId xmlns:a16="http://schemas.microsoft.com/office/drawing/2014/main" id="{280DFAD5-90DE-234D-9E44-077993AD992C}"/>
              </a:ext>
            </a:extLst>
          </p:cNvPr>
          <p:cNvSpPr txBox="1">
            <a:spLocks noChangeArrowheads="1"/>
          </p:cNvSpPr>
          <p:nvPr/>
        </p:nvSpPr>
        <p:spPr bwMode="auto">
          <a:xfrm>
            <a:off x="5770441" y="2914241"/>
            <a:ext cx="996837"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RVX2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AR2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ADV</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lang="en-GB" sz="1100">
                <a:solidFill>
                  <a:srgbClr val="000000"/>
                </a:solidFill>
                <a:ea typeface="ÇlÇr ñæí©" charset="0"/>
              </a:rPr>
              <a:t>X</a:t>
            </a:r>
            <a:r>
              <a:rPr kumimoji="0" lang="en-GB" sz="1100" b="0" i="0" u="none" strike="noStrike" cap="none" normalizeH="0" baseline="0">
                <a:ln>
                  <a:noFill/>
                </a:ln>
                <a:solidFill>
                  <a:srgbClr val="000000"/>
                </a:solidFill>
                <a:effectLst/>
                <a:latin typeface="Arial" charset="0"/>
                <a:ea typeface="ÇlÇr ñæí©" charset="0"/>
              </a:rPr>
              <a:t>65</a:t>
            </a:r>
            <a:endParaRPr kumimoji="0" lang="fr-FR" sz="2400" b="0" i="0" u="none" strike="noStrike" cap="none" normalizeH="0" baseline="0">
              <a:ln>
                <a:noFill/>
              </a:ln>
              <a:solidFill>
                <a:srgbClr val="000000"/>
              </a:solidFill>
              <a:effectLst/>
              <a:latin typeface="Arial" charset="0"/>
            </a:endParaRPr>
          </a:p>
        </p:txBody>
      </p:sp>
      <p:sp>
        <p:nvSpPr>
          <p:cNvPr id="28" name="Text Box 1">
            <a:extLst>
              <a:ext uri="{FF2B5EF4-FFF2-40B4-BE49-F238E27FC236}">
                <a16:creationId xmlns:a16="http://schemas.microsoft.com/office/drawing/2014/main" id="{B6BF803F-BE59-1945-A346-F6545B3BCEE3}"/>
              </a:ext>
            </a:extLst>
          </p:cNvPr>
          <p:cNvSpPr txBox="1">
            <a:spLocks noChangeArrowheads="1"/>
          </p:cNvSpPr>
          <p:nvPr/>
        </p:nvSpPr>
        <p:spPr bwMode="auto">
          <a:xfrm>
            <a:off x="7496175" y="2914241"/>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92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RV9843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92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D32</a:t>
            </a:r>
            <a:endParaRPr kumimoji="0" lang="fr-FR" sz="2400" b="0" i="0" u="none" strike="noStrike" cap="none" normalizeH="0" baseline="0">
              <a:ln>
                <a:noFill/>
              </a:ln>
              <a:solidFill>
                <a:srgbClr val="000000"/>
              </a:solidFill>
              <a:effectLst/>
              <a:latin typeface="Arial" charset="0"/>
            </a:endParaRPr>
          </a:p>
        </p:txBody>
      </p:sp>
      <p:pic>
        <p:nvPicPr>
          <p:cNvPr id="30" name="Image 29">
            <a:extLst>
              <a:ext uri="{FF2B5EF4-FFF2-40B4-BE49-F238E27FC236}">
                <a16:creationId xmlns:a16="http://schemas.microsoft.com/office/drawing/2014/main" id="{92B9F385-E649-424C-BDAE-6C335F4BE5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6380" y="5288897"/>
            <a:ext cx="1016000" cy="1016000"/>
          </a:xfrm>
          <a:prstGeom prst="rect">
            <a:avLst/>
          </a:prstGeom>
        </p:spPr>
      </p:pic>
      <p:sp>
        <p:nvSpPr>
          <p:cNvPr id="31" name="Text Box 1">
            <a:extLst>
              <a:ext uri="{FF2B5EF4-FFF2-40B4-BE49-F238E27FC236}">
                <a16:creationId xmlns:a16="http://schemas.microsoft.com/office/drawing/2014/main" id="{B91016FD-11A2-3C48-9AA1-3E113A382DE9}"/>
              </a:ext>
            </a:extLst>
          </p:cNvPr>
          <p:cNvSpPr txBox="1">
            <a:spLocks noChangeArrowheads="1"/>
          </p:cNvSpPr>
          <p:nvPr/>
        </p:nvSpPr>
        <p:spPr bwMode="auto">
          <a:xfrm>
            <a:off x="375510" y="4246789"/>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DV92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A87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43</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AD87</a:t>
            </a:r>
            <a:endParaRPr kumimoji="0" lang="fr-FR" sz="2400" b="0" i="0" u="none" strike="noStrike" cap="none" normalizeH="0" baseline="0">
              <a:ln>
                <a:noFill/>
              </a:ln>
              <a:solidFill>
                <a:srgbClr val="000000"/>
              </a:solidFill>
              <a:effectLst/>
              <a:latin typeface="Arial" charset="0"/>
            </a:endParaRPr>
          </a:p>
        </p:txBody>
      </p:sp>
      <p:sp>
        <p:nvSpPr>
          <p:cNvPr id="32" name="ZoneTexte 31">
            <a:extLst>
              <a:ext uri="{FF2B5EF4-FFF2-40B4-BE49-F238E27FC236}">
                <a16:creationId xmlns:a16="http://schemas.microsoft.com/office/drawing/2014/main" id="{853482C0-748F-254C-A39C-9BD7F168CD6C}"/>
              </a:ext>
            </a:extLst>
          </p:cNvPr>
          <p:cNvSpPr txBox="1"/>
          <p:nvPr/>
        </p:nvSpPr>
        <p:spPr>
          <a:xfrm>
            <a:off x="299913" y="3852364"/>
            <a:ext cx="2921697" cy="369332"/>
          </a:xfrm>
          <a:prstGeom prst="rect">
            <a:avLst/>
          </a:prstGeom>
          <a:noFill/>
        </p:spPr>
        <p:txBody>
          <a:bodyPr wrap="none" rtlCol="0">
            <a:spAutoFit/>
          </a:bodyPr>
          <a:lstStyle/>
          <a:p>
            <a:r>
              <a:rPr lang="fr-FR" b="1" u="sng"/>
              <a:t>Un problème de défense :</a:t>
            </a:r>
            <a:endParaRPr lang="fr-FR" b="1"/>
          </a:p>
        </p:txBody>
      </p:sp>
      <p:sp>
        <p:nvSpPr>
          <p:cNvPr id="33" name="Text Box 1">
            <a:extLst>
              <a:ext uri="{FF2B5EF4-FFF2-40B4-BE49-F238E27FC236}">
                <a16:creationId xmlns:a16="http://schemas.microsoft.com/office/drawing/2014/main" id="{7E145A1A-DC4F-6045-A9E5-79454E86C06E}"/>
              </a:ext>
            </a:extLst>
          </p:cNvPr>
          <p:cNvSpPr txBox="1">
            <a:spLocks noChangeArrowheads="1"/>
          </p:cNvSpPr>
          <p:nvPr/>
        </p:nvSpPr>
        <p:spPr bwMode="auto">
          <a:xfrm>
            <a:off x="1560254" y="5377797"/>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RX87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R96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X2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RX65</a:t>
            </a:r>
            <a:endParaRPr kumimoji="0" lang="fr-FR" sz="2400" b="0" i="0" u="none" strike="noStrike" cap="none" normalizeH="0" baseline="0">
              <a:ln>
                <a:noFill/>
              </a:ln>
              <a:solidFill>
                <a:srgbClr val="000000"/>
              </a:solidFill>
              <a:effectLst/>
              <a:latin typeface="Arial" charset="0"/>
            </a:endParaRPr>
          </a:p>
        </p:txBody>
      </p:sp>
      <p:sp>
        <p:nvSpPr>
          <p:cNvPr id="34" name="Rectangle 33">
            <a:extLst>
              <a:ext uri="{FF2B5EF4-FFF2-40B4-BE49-F238E27FC236}">
                <a16:creationId xmlns:a16="http://schemas.microsoft.com/office/drawing/2014/main" id="{5B3B8F95-BBFA-D648-BE95-479D217B673D}"/>
              </a:ext>
            </a:extLst>
          </p:cNvPr>
          <p:cNvSpPr/>
          <p:nvPr/>
        </p:nvSpPr>
        <p:spPr>
          <a:xfrm>
            <a:off x="2249908" y="4223114"/>
            <a:ext cx="3620878" cy="923330"/>
          </a:xfrm>
          <a:prstGeom prst="rect">
            <a:avLst/>
          </a:prstGeom>
        </p:spPr>
        <p:txBody>
          <a:bodyPr wrap="square">
            <a:spAutoFit/>
          </a:bodyPr>
          <a:lstStyle/>
          <a:p>
            <a:r>
              <a:rPr lang="fr-FR">
                <a:solidFill>
                  <a:srgbClr val="92D050"/>
                </a:solidFill>
              </a:rPr>
              <a:t>Sud	</a:t>
            </a:r>
            <a:r>
              <a:rPr lang="fr-FR">
                <a:solidFill>
                  <a:srgbClr val="FF0000"/>
                </a:solidFill>
              </a:rPr>
              <a:t>Ouest	</a:t>
            </a:r>
            <a:r>
              <a:rPr lang="fr-FR">
                <a:solidFill>
                  <a:srgbClr val="92D050"/>
                </a:solidFill>
              </a:rPr>
              <a:t>Nord	</a:t>
            </a:r>
            <a:r>
              <a:rPr lang="fr-FR">
                <a:solidFill>
                  <a:srgbClr val="FF0000"/>
                </a:solidFill>
              </a:rPr>
              <a:t>Est</a:t>
            </a:r>
          </a:p>
          <a:p>
            <a:r>
              <a:rPr lang="fr-FR"/>
              <a:t>1</a:t>
            </a:r>
            <a:r>
              <a:rPr lang="en-GB" b="1">
                <a:solidFill>
                  <a:srgbClr val="FF0000"/>
                </a:solidFill>
                <a:latin typeface="Times New Roman" charset="0"/>
                <a:ea typeface="ÇlÇr ñæí©" charset="0"/>
                <a:sym typeface="Symbol" charset="0"/>
              </a:rPr>
              <a:t></a:t>
            </a:r>
            <a:r>
              <a:rPr lang="fr-FR" b="1">
                <a:solidFill>
                  <a:schemeClr val="bg1"/>
                </a:solidFill>
                <a:sym typeface="Symbol"/>
              </a:rPr>
              <a:t>    	 </a:t>
            </a:r>
            <a:r>
              <a:rPr lang="fr-FR" b="1">
                <a:sym typeface="Symbol"/>
              </a:rPr>
              <a:t>passe	</a:t>
            </a:r>
            <a:r>
              <a:rPr lang="fr-FR"/>
              <a:t> 1</a:t>
            </a:r>
            <a:r>
              <a:rPr lang="en-GB" b="1">
                <a:solidFill>
                  <a:srgbClr val="000000"/>
                </a:solidFill>
                <a:sym typeface="Symbol"/>
              </a:rPr>
              <a:t></a:t>
            </a:r>
            <a:r>
              <a:rPr lang="en-GB" b="1">
                <a:solidFill>
                  <a:srgbClr val="000000"/>
                </a:solidFill>
                <a:latin typeface="Times New Roman" charset="0"/>
                <a:ea typeface="ÇlÇr ñæí©" charset="0"/>
                <a:sym typeface="Symbol" charset="0"/>
              </a:rPr>
              <a:t> </a:t>
            </a:r>
            <a:r>
              <a:rPr lang="fr-FR" b="1">
                <a:solidFill>
                  <a:schemeClr val="bg1"/>
                </a:solidFill>
                <a:sym typeface="Symbol"/>
              </a:rPr>
              <a:t>	</a:t>
            </a:r>
            <a:r>
              <a:rPr lang="fr-FR" b="1">
                <a:sym typeface="Symbol"/>
              </a:rPr>
              <a:t>passe</a:t>
            </a:r>
          </a:p>
          <a:p>
            <a:r>
              <a:rPr lang="fr-FR" b="1">
                <a:sym typeface="Symbol"/>
              </a:rPr>
              <a:t>1SA	 passe	3SA	Fin</a:t>
            </a:r>
            <a:endParaRPr lang="fr-FR"/>
          </a:p>
        </p:txBody>
      </p:sp>
      <p:sp>
        <p:nvSpPr>
          <p:cNvPr id="35" name="ZoneTexte 34">
            <a:extLst>
              <a:ext uri="{FF2B5EF4-FFF2-40B4-BE49-F238E27FC236}">
                <a16:creationId xmlns:a16="http://schemas.microsoft.com/office/drawing/2014/main" id="{8838F125-19D7-BA48-A491-37D8FB982848}"/>
              </a:ext>
            </a:extLst>
          </p:cNvPr>
          <p:cNvSpPr txBox="1"/>
          <p:nvPr/>
        </p:nvSpPr>
        <p:spPr>
          <a:xfrm>
            <a:off x="2879731" y="5196630"/>
            <a:ext cx="6118663" cy="646331"/>
          </a:xfrm>
          <a:prstGeom prst="rect">
            <a:avLst/>
          </a:prstGeom>
          <a:noFill/>
        </p:spPr>
        <p:txBody>
          <a:bodyPr wrap="none" rtlCol="0">
            <a:spAutoFit/>
          </a:bodyPr>
          <a:lstStyle/>
          <a:p>
            <a:r>
              <a:rPr lang="fr-FR"/>
              <a:t>Votre partenaire entame de la Dame de Cœur, puis rejoue le </a:t>
            </a:r>
          </a:p>
          <a:p>
            <a:r>
              <a:rPr lang="fr-FR"/>
              <a:t>10 pris de l’As au mort. Que faites vous?</a:t>
            </a:r>
          </a:p>
        </p:txBody>
      </p:sp>
      <p:sp>
        <p:nvSpPr>
          <p:cNvPr id="29" name="Titre 2">
            <a:extLst>
              <a:ext uri="{FF2B5EF4-FFF2-40B4-BE49-F238E27FC236}">
                <a16:creationId xmlns:a16="http://schemas.microsoft.com/office/drawing/2014/main" id="{87FF991D-CB05-2346-AC3A-48A85C66C211}"/>
              </a:ext>
            </a:extLst>
          </p:cNvPr>
          <p:cNvSpPr txBox="1">
            <a:spLocks/>
          </p:cNvSpPr>
          <p:nvPr/>
        </p:nvSpPr>
        <p:spPr>
          <a:xfrm>
            <a:off x="201440" y="-235226"/>
            <a:ext cx="5718593"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Exercices d’application</a:t>
            </a:r>
          </a:p>
        </p:txBody>
      </p:sp>
    </p:spTree>
    <p:extLst>
      <p:ext uri="{BB962C8B-B14F-4D97-AF65-F5344CB8AC3E}">
        <p14:creationId xmlns:p14="http://schemas.microsoft.com/office/powerpoint/2010/main" val="3280057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ZoneTexte 6"/>
          <p:cNvSpPr txBox="1"/>
          <p:nvPr/>
        </p:nvSpPr>
        <p:spPr>
          <a:xfrm>
            <a:off x="293949" y="1014480"/>
            <a:ext cx="8388805" cy="1200329"/>
          </a:xfrm>
          <a:prstGeom prst="rect">
            <a:avLst/>
          </a:prstGeom>
          <a:noFill/>
        </p:spPr>
        <p:txBody>
          <a:bodyPr wrap="square" rtlCol="0">
            <a:spAutoFit/>
          </a:bodyPr>
          <a:lstStyle/>
          <a:p>
            <a:pPr lvl="0" algn="just"/>
            <a:r>
              <a:rPr lang="fr-FR" dirty="0"/>
              <a:t>	Pour vous permettre de bien visualiser l’utilité de ces ouvertures, voyons </a:t>
            </a:r>
          </a:p>
          <a:p>
            <a:pPr lvl="0" algn="just"/>
            <a:r>
              <a:rPr lang="fr-FR" dirty="0"/>
              <a:t>les probabilités d’avoir un fit dans une couleur à partir du nombre de cartes que nous possédons dans celle ci.</a:t>
            </a:r>
          </a:p>
          <a:p>
            <a:pPr lvl="0"/>
            <a:r>
              <a:rPr lang="fr-FR" dirty="0"/>
              <a:t>	</a:t>
            </a:r>
          </a:p>
        </p:txBody>
      </p:sp>
      <p:sp>
        <p:nvSpPr>
          <p:cNvPr id="8" name="Titre 2">
            <a:extLst>
              <a:ext uri="{FF2B5EF4-FFF2-40B4-BE49-F238E27FC236}">
                <a16:creationId xmlns:a16="http://schemas.microsoft.com/office/drawing/2014/main" id="{3B476272-C145-C442-A02F-0C57F21A8786}"/>
              </a:ext>
            </a:extLst>
          </p:cNvPr>
          <p:cNvSpPr>
            <a:spLocks noGrp="1"/>
          </p:cNvSpPr>
          <p:nvPr>
            <p:ph type="title"/>
          </p:nvPr>
        </p:nvSpPr>
        <p:spPr>
          <a:xfrm>
            <a:off x="201440" y="-235226"/>
            <a:ext cx="8818735" cy="1219200"/>
          </a:xfrm>
        </p:spPr>
        <p:txBody>
          <a:bodyPr>
            <a:normAutofit/>
          </a:bodyPr>
          <a:lstStyle/>
          <a:p>
            <a:r>
              <a:rPr lang="fr-FR" dirty="0"/>
              <a:t>Utilités et spécificités de ces ouvertures</a:t>
            </a:r>
          </a:p>
        </p:txBody>
      </p:sp>
      <p:sp>
        <p:nvSpPr>
          <p:cNvPr id="23" name="ZoneTexte 22">
            <a:extLst>
              <a:ext uri="{FF2B5EF4-FFF2-40B4-BE49-F238E27FC236}">
                <a16:creationId xmlns:a16="http://schemas.microsoft.com/office/drawing/2014/main" id="{4A2BE988-8166-B449-A67E-72845756B9F9}"/>
              </a:ext>
            </a:extLst>
          </p:cNvPr>
          <p:cNvSpPr txBox="1"/>
          <p:nvPr/>
        </p:nvSpPr>
        <p:spPr>
          <a:xfrm>
            <a:off x="201440" y="5080268"/>
            <a:ext cx="8849154" cy="923330"/>
          </a:xfrm>
          <a:prstGeom prst="rect">
            <a:avLst/>
          </a:prstGeom>
          <a:noFill/>
        </p:spPr>
        <p:txBody>
          <a:bodyPr wrap="square" rtlCol="0">
            <a:spAutoFit/>
          </a:bodyPr>
          <a:lstStyle/>
          <a:p>
            <a:r>
              <a:rPr lang="fr-FR" b="1" u="sng" dirty="0">
                <a:solidFill>
                  <a:srgbClr val="FFFF00"/>
                </a:solidFill>
              </a:rPr>
              <a:t>Que remarque t-on?</a:t>
            </a:r>
          </a:p>
          <a:p>
            <a:pPr algn="just"/>
            <a:r>
              <a:rPr lang="fr-FR" dirty="0"/>
              <a:t>Dès que nous avons 6 cartes dans une couleur, nous avons 76% de chances d’avoir un fit,</a:t>
            </a:r>
          </a:p>
          <a:p>
            <a:pPr algn="just"/>
            <a:r>
              <a:rPr lang="fr-FR" dirty="0"/>
              <a:t>soit au moins 8 cartes entre les deux mains. </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2</a:t>
            </a:fld>
            <a:endParaRPr kumimoji="0" lang="en-US" dirty="0"/>
          </a:p>
        </p:txBody>
      </p:sp>
      <p:sp>
        <p:nvSpPr>
          <p:cNvPr id="11" name="ZoneTexte 10">
            <a:extLst>
              <a:ext uri="{FF2B5EF4-FFF2-40B4-BE49-F238E27FC236}">
                <a16:creationId xmlns:a16="http://schemas.microsoft.com/office/drawing/2014/main" id="{991A3B95-1FDE-9440-9AE2-944C50165E80}"/>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pic>
        <p:nvPicPr>
          <p:cNvPr id="9" name="Image 8">
            <a:extLst>
              <a:ext uri="{FF2B5EF4-FFF2-40B4-BE49-F238E27FC236}">
                <a16:creationId xmlns:a16="http://schemas.microsoft.com/office/drawing/2014/main" id="{1BE0D853-CF2D-0B4B-9462-8771FCEB62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13505" y="1942087"/>
            <a:ext cx="5828435" cy="2929317"/>
          </a:xfrm>
          <a:prstGeom prst="rect">
            <a:avLst/>
          </a:prstGeom>
        </p:spPr>
      </p:pic>
    </p:spTree>
    <p:extLst>
      <p:ext uri="{BB962C8B-B14F-4D97-AF65-F5344CB8AC3E}">
        <p14:creationId xmlns:p14="http://schemas.microsoft.com/office/powerpoint/2010/main" val="1576799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876857" y="3007048"/>
            <a:ext cx="2851935" cy="707886"/>
          </a:xfrm>
          <a:prstGeom prst="rect">
            <a:avLst/>
          </a:prstGeom>
          <a:noFill/>
        </p:spPr>
        <p:txBody>
          <a:bodyPr wrap="none" rtlCol="0">
            <a:spAutoFit/>
          </a:bodyPr>
          <a:lstStyle/>
          <a:p>
            <a:r>
              <a:rPr lang="fr-FR"/>
              <a:t> </a:t>
            </a:r>
            <a:r>
              <a:rPr lang="fr-FR" sz="4000"/>
              <a:t>Questions ?</a:t>
            </a:r>
          </a:p>
        </p:txBody>
      </p:sp>
      <p:sp>
        <p:nvSpPr>
          <p:cNvPr id="5" name="Rectangle 4"/>
          <p:cNvSpPr/>
          <p:nvPr/>
        </p:nvSpPr>
        <p:spPr>
          <a:xfrm>
            <a:off x="7955703" y="90714"/>
            <a:ext cx="879868" cy="369332"/>
          </a:xfrm>
          <a:prstGeom prst="rect">
            <a:avLst/>
          </a:prstGeom>
        </p:spPr>
        <p:txBody>
          <a:bodyPr wrap="none">
            <a:spAutoFit/>
          </a:bodyPr>
          <a:lstStyle/>
          <a:p>
            <a:r>
              <a:rPr lang="fr-FR" b="1">
                <a:solidFill>
                  <a:schemeClr val="bg1"/>
                </a:solidFill>
                <a:sym typeface="Symbol"/>
              </a:rPr>
              <a:t></a:t>
            </a:r>
            <a:r>
              <a:rPr lang="fr-FR" b="1">
                <a:solidFill>
                  <a:srgbClr val="FF0000"/>
                </a:solidFill>
                <a:sym typeface="Symbol"/>
              </a:rPr>
              <a:t></a:t>
            </a:r>
            <a:r>
              <a:rPr lang="fr-FR" b="1">
                <a:solidFill>
                  <a:srgbClr val="000000"/>
                </a:solidFill>
                <a:sym typeface="Symbol"/>
              </a:rPr>
              <a:t></a:t>
            </a:r>
            <a:endParaRPr lang="fr-FR">
              <a:solidFill>
                <a:srgbClr val="000000"/>
              </a:solidFill>
            </a:endParaRPr>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3614" y="1285276"/>
            <a:ext cx="1538422" cy="1560881"/>
          </a:xfrm>
          <a:prstGeom prst="rect">
            <a:avLst/>
          </a:prstGeom>
        </p:spPr>
      </p:pic>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873" y="219607"/>
            <a:ext cx="1377788" cy="599038"/>
          </a:xfrm>
          <a:prstGeom prst="rect">
            <a:avLst/>
          </a:prstGeom>
        </p:spPr>
      </p:pic>
      <p:sp>
        <p:nvSpPr>
          <p:cNvPr id="10" name="ZoneTexte 9"/>
          <p:cNvSpPr txBox="1"/>
          <p:nvPr/>
        </p:nvSpPr>
        <p:spPr>
          <a:xfrm>
            <a:off x="1986161" y="3965337"/>
            <a:ext cx="4557017" cy="369332"/>
          </a:xfrm>
          <a:prstGeom prst="rect">
            <a:avLst/>
          </a:prstGeom>
          <a:noFill/>
        </p:spPr>
        <p:txBody>
          <a:bodyPr wrap="none" rtlCol="0">
            <a:spAutoFit/>
          </a:bodyPr>
          <a:lstStyle/>
          <a:p>
            <a:r>
              <a:rPr lang="fr-FR">
                <a:solidFill>
                  <a:srgbClr val="FFFF00"/>
                </a:solidFill>
              </a:rPr>
              <a:t>Place maintenant au jeu de la carte à la table</a:t>
            </a:r>
          </a:p>
        </p:txBody>
      </p:sp>
      <p:sp>
        <p:nvSpPr>
          <p:cNvPr id="11" name="Rectangle à coins arrondis 10"/>
          <p:cNvSpPr/>
          <p:nvPr/>
        </p:nvSpPr>
        <p:spPr>
          <a:xfrm>
            <a:off x="1901405" y="3692803"/>
            <a:ext cx="4866467" cy="914400"/>
          </a:xfrm>
          <a:prstGeom prst="roundRect">
            <a:avLst/>
          </a:prstGeom>
          <a:solidFill>
            <a:schemeClr val="accent3">
              <a:lumMod val="20000"/>
              <a:lumOff val="80000"/>
              <a:alpha val="41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2" name="ZoneTexte 11"/>
          <p:cNvSpPr txBox="1"/>
          <p:nvPr/>
        </p:nvSpPr>
        <p:spPr>
          <a:xfrm>
            <a:off x="121733" y="628375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13" name="ZoneTexte 12"/>
          <p:cNvSpPr txBox="1"/>
          <p:nvPr/>
        </p:nvSpPr>
        <p:spPr>
          <a:xfrm>
            <a:off x="3741384" y="6376090"/>
            <a:ext cx="1046569" cy="369332"/>
          </a:xfrm>
          <a:prstGeom prst="rect">
            <a:avLst/>
          </a:prstGeom>
          <a:noFill/>
        </p:spPr>
        <p:txBody>
          <a:bodyPr wrap="none" rtlCol="0">
            <a:spAutoFit/>
          </a:bodyPr>
          <a:lstStyle/>
          <a:p>
            <a:r>
              <a:rPr lang="fr-FR"/>
              <a:t>Séance 8</a:t>
            </a:r>
          </a:p>
        </p:txBody>
      </p:sp>
      <p:sp>
        <p:nvSpPr>
          <p:cNvPr id="2" name="ZoneTexte 1">
            <a:extLst>
              <a:ext uri="{FF2B5EF4-FFF2-40B4-BE49-F238E27FC236}">
                <a16:creationId xmlns:a16="http://schemas.microsoft.com/office/drawing/2014/main" id="{2092FD09-0C43-F64F-BF03-310D752EE2F2}"/>
              </a:ext>
            </a:extLst>
          </p:cNvPr>
          <p:cNvSpPr txBox="1"/>
          <p:nvPr/>
        </p:nvSpPr>
        <p:spPr>
          <a:xfrm>
            <a:off x="349873" y="4957482"/>
            <a:ext cx="7210564" cy="1200329"/>
          </a:xfrm>
          <a:prstGeom prst="rect">
            <a:avLst/>
          </a:prstGeom>
          <a:noFill/>
        </p:spPr>
        <p:txBody>
          <a:bodyPr wrap="none" rtlCol="0">
            <a:spAutoFit/>
          </a:bodyPr>
          <a:lstStyle/>
          <a:p>
            <a:r>
              <a:rPr lang="fr-FR"/>
              <a:t>Pour chaque donne, après les explications de l’enchère :</a:t>
            </a:r>
          </a:p>
          <a:p>
            <a:pPr marL="285750" indent="-285750">
              <a:buFontTx/>
              <a:buChar char="-"/>
            </a:pPr>
            <a:r>
              <a:rPr lang="fr-FR"/>
              <a:t>L’</a:t>
            </a:r>
            <a:r>
              <a:rPr lang="fr-FR" err="1"/>
              <a:t>entameur</a:t>
            </a:r>
            <a:r>
              <a:rPr lang="fr-FR"/>
              <a:t> précise sa carte avec son raisonnement</a:t>
            </a:r>
          </a:p>
          <a:p>
            <a:pPr marL="285750" indent="-285750">
              <a:buFontTx/>
              <a:buChar char="-"/>
            </a:pPr>
            <a:r>
              <a:rPr lang="fr-FR"/>
              <a:t>Les deux défenseurs remplissent les grilles de levées</a:t>
            </a:r>
          </a:p>
          <a:p>
            <a:pPr marL="285750" indent="-285750">
              <a:buFontTx/>
              <a:buChar char="-"/>
            </a:pPr>
            <a:r>
              <a:rPr lang="fr-FR"/>
              <a:t>Le déclarant comptabilise son nombre de levées sûres et potentielles</a:t>
            </a:r>
          </a:p>
        </p:txBody>
      </p:sp>
      <p:sp>
        <p:nvSpPr>
          <p:cNvPr id="3" name="Espace réservé du numéro de diapositive 2">
            <a:extLst>
              <a:ext uri="{FF2B5EF4-FFF2-40B4-BE49-F238E27FC236}">
                <a16:creationId xmlns:a16="http://schemas.microsoft.com/office/drawing/2014/main" id="{49565D1A-0B71-034F-ACFF-979B6C583193}"/>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20</a:t>
            </a:fld>
            <a:endParaRPr kumimoji="0" lang="en-US"/>
          </a:p>
        </p:txBody>
      </p:sp>
    </p:spTree>
    <p:extLst>
      <p:ext uri="{BB962C8B-B14F-4D97-AF65-F5344CB8AC3E}">
        <p14:creationId xmlns:p14="http://schemas.microsoft.com/office/powerpoint/2010/main" val="1229639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ZoneTexte 6"/>
          <p:cNvSpPr txBox="1"/>
          <p:nvPr/>
        </p:nvSpPr>
        <p:spPr>
          <a:xfrm>
            <a:off x="293949" y="1014480"/>
            <a:ext cx="8388805" cy="369332"/>
          </a:xfrm>
          <a:prstGeom prst="rect">
            <a:avLst/>
          </a:prstGeom>
          <a:noFill/>
        </p:spPr>
        <p:txBody>
          <a:bodyPr wrap="square" rtlCol="0">
            <a:spAutoFit/>
          </a:bodyPr>
          <a:lstStyle/>
          <a:p>
            <a:pPr lvl="0"/>
            <a:r>
              <a:rPr lang="fr-FR" dirty="0"/>
              <a:t>	</a:t>
            </a:r>
          </a:p>
        </p:txBody>
      </p:sp>
      <p:sp>
        <p:nvSpPr>
          <p:cNvPr id="8" name="Titre 2">
            <a:extLst>
              <a:ext uri="{FF2B5EF4-FFF2-40B4-BE49-F238E27FC236}">
                <a16:creationId xmlns:a16="http://schemas.microsoft.com/office/drawing/2014/main" id="{3B476272-C145-C442-A02F-0C57F21A8786}"/>
              </a:ext>
            </a:extLst>
          </p:cNvPr>
          <p:cNvSpPr>
            <a:spLocks noGrp="1"/>
          </p:cNvSpPr>
          <p:nvPr>
            <p:ph type="title"/>
          </p:nvPr>
        </p:nvSpPr>
        <p:spPr>
          <a:xfrm>
            <a:off x="201440" y="-235226"/>
            <a:ext cx="8818735" cy="1219200"/>
          </a:xfrm>
        </p:spPr>
        <p:txBody>
          <a:bodyPr>
            <a:normAutofit/>
          </a:bodyPr>
          <a:lstStyle/>
          <a:p>
            <a:r>
              <a:rPr lang="fr-FR" dirty="0"/>
              <a:t>Utilités et spécificités de ces ouvertures</a:t>
            </a:r>
          </a:p>
        </p:txBody>
      </p:sp>
      <p:sp>
        <p:nvSpPr>
          <p:cNvPr id="23" name="ZoneTexte 22">
            <a:extLst>
              <a:ext uri="{FF2B5EF4-FFF2-40B4-BE49-F238E27FC236}">
                <a16:creationId xmlns:a16="http://schemas.microsoft.com/office/drawing/2014/main" id="{4A2BE988-8166-B449-A67E-72845756B9F9}"/>
              </a:ext>
            </a:extLst>
          </p:cNvPr>
          <p:cNvSpPr txBox="1"/>
          <p:nvPr/>
        </p:nvSpPr>
        <p:spPr>
          <a:xfrm>
            <a:off x="95040" y="871448"/>
            <a:ext cx="8740532" cy="3416320"/>
          </a:xfrm>
          <a:prstGeom prst="rect">
            <a:avLst/>
          </a:prstGeom>
          <a:noFill/>
        </p:spPr>
        <p:txBody>
          <a:bodyPr wrap="square" rtlCol="0">
            <a:spAutoFit/>
          </a:bodyPr>
          <a:lstStyle/>
          <a:p>
            <a:r>
              <a:rPr lang="fr-FR" b="1" u="sng" dirty="0">
                <a:solidFill>
                  <a:srgbClr val="FFFF00"/>
                </a:solidFill>
              </a:rPr>
              <a:t>Pourquoi ouvrir à un palier </a:t>
            </a:r>
            <a:r>
              <a:rPr lang="fr-FR" b="1" u="sng" dirty="0" err="1">
                <a:solidFill>
                  <a:srgbClr val="FFFF00"/>
                </a:solidFill>
              </a:rPr>
              <a:t>élévé</a:t>
            </a:r>
            <a:r>
              <a:rPr lang="fr-FR" b="1" u="sng">
                <a:solidFill>
                  <a:srgbClr val="FFFF00"/>
                </a:solidFill>
              </a:rPr>
              <a:t> ?</a:t>
            </a:r>
          </a:p>
          <a:p>
            <a:pPr algn="just"/>
            <a:r>
              <a:rPr lang="fr-FR"/>
              <a:t>Le Nombre de 6 cartes au palier de 2, 7 cartes au palier de 3 et 8 cartes au palier de 4 </a:t>
            </a:r>
          </a:p>
          <a:p>
            <a:pPr algn="just"/>
            <a:r>
              <a:rPr lang="fr-FR"/>
              <a:t>pour les différentes barrages que nous allons étudier n’est pas pris au hasard.</a:t>
            </a:r>
          </a:p>
          <a:p>
            <a:pPr algn="just"/>
            <a:r>
              <a:rPr lang="fr-FR"/>
              <a:t>Prenons l’exemple des barrages au palier de 3 :</a:t>
            </a:r>
          </a:p>
          <a:p>
            <a:pPr algn="just"/>
            <a:r>
              <a:rPr lang="fr-FR"/>
              <a:t>Quand un joueur possède 7 cartes, la moyenne pour les autres joueurs est de 2 cartes.</a:t>
            </a:r>
          </a:p>
          <a:p>
            <a:pPr algn="just"/>
            <a:r>
              <a:rPr lang="fr-FR"/>
              <a:t>Cela signifie que le camp du joueur qui a ouvert au palier de 3 possèdera souvent un fit de 9 cartes. Selon la loi des atouts, cela doit permettre d’envisager un contrat de neuf levées.</a:t>
            </a:r>
          </a:p>
          <a:p>
            <a:pPr algn="just"/>
            <a:r>
              <a:rPr lang="fr-FR"/>
              <a:t>La loi des atouts est donc respectée par anticipation.</a:t>
            </a:r>
          </a:p>
          <a:p>
            <a:pPr algn="just"/>
            <a:r>
              <a:rPr lang="fr-FR"/>
              <a:t>Cette relation entre le nombre de cartes nécessaires et le palier du barrage est constante </a:t>
            </a:r>
          </a:p>
          <a:p>
            <a:pPr algn="just"/>
            <a:r>
              <a:rPr lang="fr-FR"/>
              <a:t>comme nous allons le voir par la suite.</a:t>
            </a:r>
          </a:p>
          <a:p>
            <a:r>
              <a:rPr lang="fr-FR"/>
              <a:t> </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3</a:t>
            </a:fld>
            <a:endParaRPr kumimoji="0" lang="en-US"/>
          </a:p>
        </p:txBody>
      </p:sp>
      <p:sp>
        <p:nvSpPr>
          <p:cNvPr id="11" name="ZoneTexte 10">
            <a:extLst>
              <a:ext uri="{FF2B5EF4-FFF2-40B4-BE49-F238E27FC236}">
                <a16:creationId xmlns:a16="http://schemas.microsoft.com/office/drawing/2014/main" id="{991A3B95-1FDE-9440-9AE2-944C50165E80}"/>
              </a:ext>
            </a:extLst>
          </p:cNvPr>
          <p:cNvSpPr txBox="1"/>
          <p:nvPr/>
        </p:nvSpPr>
        <p:spPr>
          <a:xfrm>
            <a:off x="3741384" y="6376090"/>
            <a:ext cx="1046569" cy="369332"/>
          </a:xfrm>
          <a:prstGeom prst="rect">
            <a:avLst/>
          </a:prstGeom>
          <a:noFill/>
        </p:spPr>
        <p:txBody>
          <a:bodyPr wrap="none" rtlCol="0">
            <a:spAutoFit/>
          </a:bodyPr>
          <a:lstStyle/>
          <a:p>
            <a:r>
              <a:rPr lang="fr-FR"/>
              <a:t>Séance 8</a:t>
            </a:r>
          </a:p>
        </p:txBody>
      </p:sp>
      <p:sp>
        <p:nvSpPr>
          <p:cNvPr id="10" name="Text Box 1">
            <a:extLst>
              <a:ext uri="{FF2B5EF4-FFF2-40B4-BE49-F238E27FC236}">
                <a16:creationId xmlns:a16="http://schemas.microsoft.com/office/drawing/2014/main" id="{3542EEB3-53FD-E94A-A93F-8E32FC389F62}"/>
              </a:ext>
            </a:extLst>
          </p:cNvPr>
          <p:cNvSpPr txBox="1">
            <a:spLocks noChangeArrowheads="1"/>
          </p:cNvSpPr>
          <p:nvPr/>
        </p:nvSpPr>
        <p:spPr bwMode="auto">
          <a:xfrm>
            <a:off x="178733" y="3919898"/>
            <a:ext cx="977879"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ARVX976</a:t>
            </a:r>
            <a:endParaRPr kumimoji="0" lang="en-GB" sz="1100" b="0" i="0" u="none" strike="noStrike" cap="none" normalizeH="0" baseline="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63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X42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9</a:t>
            </a:r>
            <a:endParaRPr kumimoji="0" lang="fr-FR" sz="2400" b="0" i="0" u="none" strike="noStrike" cap="none" normalizeH="0" baseline="0">
              <a:ln>
                <a:noFill/>
              </a:ln>
              <a:solidFill>
                <a:srgbClr val="000000"/>
              </a:solidFill>
              <a:effectLst/>
              <a:latin typeface="Arial" charset="0"/>
            </a:endParaRPr>
          </a:p>
        </p:txBody>
      </p:sp>
      <p:sp>
        <p:nvSpPr>
          <p:cNvPr id="3" name="ZoneTexte 2">
            <a:extLst>
              <a:ext uri="{FF2B5EF4-FFF2-40B4-BE49-F238E27FC236}">
                <a16:creationId xmlns:a16="http://schemas.microsoft.com/office/drawing/2014/main" id="{A64C7526-E82A-8347-9AE2-864C8B1594F4}"/>
              </a:ext>
            </a:extLst>
          </p:cNvPr>
          <p:cNvSpPr txBox="1"/>
          <p:nvPr/>
        </p:nvSpPr>
        <p:spPr>
          <a:xfrm>
            <a:off x="1156612" y="3933879"/>
            <a:ext cx="6003310" cy="369332"/>
          </a:xfrm>
          <a:prstGeom prst="rect">
            <a:avLst/>
          </a:prstGeom>
          <a:noFill/>
        </p:spPr>
        <p:txBody>
          <a:bodyPr wrap="none" rtlCol="0">
            <a:spAutoFit/>
          </a:bodyPr>
          <a:lstStyle/>
          <a:p>
            <a:r>
              <a:rPr lang="fr-FR"/>
              <a:t>Vous relevez cette main : répondez aux questions suivantes.</a:t>
            </a:r>
          </a:p>
        </p:txBody>
      </p:sp>
      <p:sp>
        <p:nvSpPr>
          <p:cNvPr id="6" name="ZoneTexte 5">
            <a:extLst>
              <a:ext uri="{FF2B5EF4-FFF2-40B4-BE49-F238E27FC236}">
                <a16:creationId xmlns:a16="http://schemas.microsoft.com/office/drawing/2014/main" id="{DDA16E6E-1E81-0344-A4A8-95DDF883B6A5}"/>
              </a:ext>
            </a:extLst>
          </p:cNvPr>
          <p:cNvSpPr txBox="1"/>
          <p:nvPr/>
        </p:nvSpPr>
        <p:spPr>
          <a:xfrm>
            <a:off x="95040" y="4675617"/>
            <a:ext cx="5780685" cy="1754326"/>
          </a:xfrm>
          <a:prstGeom prst="rect">
            <a:avLst/>
          </a:prstGeom>
          <a:noFill/>
        </p:spPr>
        <p:txBody>
          <a:bodyPr wrap="none" rtlCol="0">
            <a:spAutoFit/>
          </a:bodyPr>
          <a:lstStyle/>
          <a:p>
            <a:pPr marL="342900" indent="-342900">
              <a:buAutoNum type="arabicPeriod"/>
            </a:pPr>
            <a:r>
              <a:rPr lang="fr-FR"/>
              <a:t>Combien de levées à l’atout Pique?</a:t>
            </a:r>
          </a:p>
          <a:p>
            <a:pPr marL="342900" indent="-342900">
              <a:buAutoNum type="arabicPeriod"/>
            </a:pPr>
            <a:r>
              <a:rPr lang="fr-FR"/>
              <a:t>Si l’atout est une autre couleur</a:t>
            </a:r>
          </a:p>
          <a:p>
            <a:pPr marL="342900" indent="-342900">
              <a:buAutoNum type="arabicPeriod"/>
            </a:pPr>
            <a:r>
              <a:rPr lang="fr-FR"/>
              <a:t>Quelle est la Valeur de cette main</a:t>
            </a:r>
          </a:p>
          <a:p>
            <a:pPr marL="342900" indent="-342900">
              <a:buAutoNum type="arabicPeriod"/>
            </a:pPr>
            <a:r>
              <a:rPr lang="fr-FR"/>
              <a:t>Cette main peut elle s’ouvrir de 1</a:t>
            </a:r>
            <a:r>
              <a:rPr lang="en-GB" b="1">
                <a:solidFill>
                  <a:srgbClr val="000000"/>
                </a:solidFill>
                <a:sym typeface="Symbol"/>
              </a:rPr>
              <a:t></a:t>
            </a:r>
            <a:r>
              <a:rPr lang="en-GB">
                <a:sym typeface="Symbol"/>
              </a:rPr>
              <a:t>? Justifier.</a:t>
            </a:r>
          </a:p>
          <a:p>
            <a:pPr marL="342900" indent="-342900">
              <a:buAutoNum type="arabicPeriod"/>
            </a:pPr>
            <a:r>
              <a:rPr lang="en-GB" err="1">
                <a:sym typeface="Symbol"/>
              </a:rPr>
              <a:t>Combien</a:t>
            </a:r>
            <a:r>
              <a:rPr lang="en-GB">
                <a:sym typeface="Symbol"/>
              </a:rPr>
              <a:t> de points entre les </a:t>
            </a:r>
            <a:r>
              <a:rPr lang="en-GB" err="1">
                <a:sym typeface="Symbol"/>
              </a:rPr>
              <a:t>différents</a:t>
            </a:r>
            <a:r>
              <a:rPr lang="en-GB">
                <a:sym typeface="Symbol"/>
              </a:rPr>
              <a:t> </a:t>
            </a:r>
            <a:r>
              <a:rPr lang="en-GB" err="1">
                <a:sym typeface="Symbol"/>
              </a:rPr>
              <a:t>joueurs</a:t>
            </a:r>
            <a:r>
              <a:rPr lang="en-GB">
                <a:sym typeface="Symbol"/>
              </a:rPr>
              <a:t>?</a:t>
            </a:r>
          </a:p>
          <a:p>
            <a:pPr marL="342900" indent="-342900">
              <a:buAutoNum type="arabicPeriod"/>
            </a:pPr>
            <a:r>
              <a:rPr lang="en-GB" err="1">
                <a:sym typeface="Symbol"/>
              </a:rPr>
              <a:t>Combien</a:t>
            </a:r>
            <a:r>
              <a:rPr lang="en-GB">
                <a:sym typeface="Symbol"/>
              </a:rPr>
              <a:t> de points , </a:t>
            </a:r>
            <a:r>
              <a:rPr lang="en-GB" err="1">
                <a:sym typeface="Symbol"/>
              </a:rPr>
              <a:t>en</a:t>
            </a:r>
            <a:r>
              <a:rPr lang="en-GB">
                <a:sym typeface="Symbol"/>
              </a:rPr>
              <a:t> </a:t>
            </a:r>
            <a:r>
              <a:rPr lang="en-GB" err="1">
                <a:sym typeface="Symbol"/>
              </a:rPr>
              <a:t>moyenne</a:t>
            </a:r>
            <a:r>
              <a:rPr lang="en-GB">
                <a:sym typeface="Symbol"/>
              </a:rPr>
              <a:t>, pour le </a:t>
            </a:r>
            <a:r>
              <a:rPr lang="en-GB" err="1">
                <a:sym typeface="Symbol"/>
              </a:rPr>
              <a:t>partenaire</a:t>
            </a:r>
            <a:r>
              <a:rPr lang="en-GB">
                <a:sym typeface="Symbol"/>
              </a:rPr>
              <a:t>?</a:t>
            </a:r>
            <a:endParaRPr lang="fr-FR"/>
          </a:p>
        </p:txBody>
      </p:sp>
      <p:sp>
        <p:nvSpPr>
          <p:cNvPr id="12" name="ZoneTexte 11">
            <a:extLst>
              <a:ext uri="{FF2B5EF4-FFF2-40B4-BE49-F238E27FC236}">
                <a16:creationId xmlns:a16="http://schemas.microsoft.com/office/drawing/2014/main" id="{A20DA46B-5FC9-DA40-9F6E-40027BBF0E46}"/>
              </a:ext>
            </a:extLst>
          </p:cNvPr>
          <p:cNvSpPr txBox="1"/>
          <p:nvPr/>
        </p:nvSpPr>
        <p:spPr>
          <a:xfrm>
            <a:off x="5479599" y="4287768"/>
            <a:ext cx="3664401" cy="1754326"/>
          </a:xfrm>
          <a:prstGeom prst="rect">
            <a:avLst/>
          </a:prstGeom>
          <a:noFill/>
        </p:spPr>
        <p:txBody>
          <a:bodyPr wrap="none" rtlCol="0">
            <a:spAutoFit/>
          </a:bodyPr>
          <a:lstStyle/>
          <a:p>
            <a:r>
              <a:rPr lang="fr-FR"/>
              <a:t>7. Combien de cartes à Pique en </a:t>
            </a:r>
          </a:p>
          <a:p>
            <a:r>
              <a:rPr lang="fr-FR"/>
              <a:t>Moyenne pour les 3 autres joueurs?</a:t>
            </a:r>
          </a:p>
          <a:p>
            <a:r>
              <a:rPr lang="fr-FR"/>
              <a:t>8. Combien de Piques en moyenne </a:t>
            </a:r>
          </a:p>
          <a:p>
            <a:r>
              <a:rPr lang="fr-FR"/>
              <a:t>pour votre camp?</a:t>
            </a:r>
          </a:p>
          <a:p>
            <a:r>
              <a:rPr lang="fr-FR"/>
              <a:t>9 Votre camp peut il jouer au palier</a:t>
            </a:r>
          </a:p>
          <a:p>
            <a:r>
              <a:rPr lang="fr-FR"/>
              <a:t> de 3?</a:t>
            </a:r>
          </a:p>
        </p:txBody>
      </p:sp>
    </p:spTree>
    <p:extLst>
      <p:ext uri="{BB962C8B-B14F-4D97-AF65-F5344CB8AC3E}">
        <p14:creationId xmlns:p14="http://schemas.microsoft.com/office/powerpoint/2010/main" val="1603818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10" grpId="0" animBg="1"/>
      <p:bldP spid="10" grpId="1" animBg="1"/>
      <p:bldP spid="3" grpId="0"/>
      <p:bldP spid="6"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9875DF75-9CBF-3D40-9969-67D32CEC94AA}"/>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4</a:t>
            </a:fld>
            <a:endParaRPr kumimoji="0" lang="en-US"/>
          </a:p>
        </p:txBody>
      </p:sp>
      <p:sp>
        <p:nvSpPr>
          <p:cNvPr id="5" name="Titre 2">
            <a:extLst>
              <a:ext uri="{FF2B5EF4-FFF2-40B4-BE49-F238E27FC236}">
                <a16:creationId xmlns:a16="http://schemas.microsoft.com/office/drawing/2014/main" id="{A5AF416A-4F85-FD4E-9A31-FB39DC3C28A6}"/>
              </a:ext>
            </a:extLst>
          </p:cNvPr>
          <p:cNvSpPr>
            <a:spLocks noGrp="1"/>
          </p:cNvSpPr>
          <p:nvPr>
            <p:ph type="title"/>
          </p:nvPr>
        </p:nvSpPr>
        <p:spPr>
          <a:xfrm>
            <a:off x="201440" y="-235226"/>
            <a:ext cx="8818735" cy="1219200"/>
          </a:xfrm>
        </p:spPr>
        <p:txBody>
          <a:bodyPr>
            <a:normAutofit/>
          </a:bodyPr>
          <a:lstStyle/>
          <a:p>
            <a:r>
              <a:rPr lang="fr-FR"/>
              <a:t>Utilités et spécificités de ces ouvertures</a:t>
            </a:r>
          </a:p>
        </p:txBody>
      </p:sp>
      <p:sp>
        <p:nvSpPr>
          <p:cNvPr id="6" name="Rectangle 5">
            <a:extLst>
              <a:ext uri="{FF2B5EF4-FFF2-40B4-BE49-F238E27FC236}">
                <a16:creationId xmlns:a16="http://schemas.microsoft.com/office/drawing/2014/main" id="{87C06522-30DD-F241-9CC3-15F5B71D52E5}"/>
              </a:ext>
            </a:extLst>
          </p:cNvPr>
          <p:cNvSpPr/>
          <p:nvPr/>
        </p:nvSpPr>
        <p:spPr>
          <a:xfrm>
            <a:off x="7955703" y="90714"/>
            <a:ext cx="879868" cy="369332"/>
          </a:xfrm>
          <a:prstGeom prst="rect">
            <a:avLst/>
          </a:prstGeom>
        </p:spPr>
        <p:txBody>
          <a:bodyPr wrap="none">
            <a:spAutoFit/>
          </a:bodyPr>
          <a:lstStyle/>
          <a:p>
            <a:r>
              <a:rPr lang="fr-FR" b="1">
                <a:solidFill>
                  <a:schemeClr val="bg1"/>
                </a:solidFill>
                <a:sym typeface="Symbol"/>
              </a:rPr>
              <a:t></a:t>
            </a:r>
            <a:r>
              <a:rPr lang="fr-FR" b="1">
                <a:solidFill>
                  <a:srgbClr val="FF0000"/>
                </a:solidFill>
                <a:sym typeface="Symbol"/>
              </a:rPr>
              <a:t></a:t>
            </a:r>
            <a:r>
              <a:rPr lang="fr-FR" b="1">
                <a:solidFill>
                  <a:srgbClr val="000000"/>
                </a:solidFill>
                <a:sym typeface="Symbol"/>
              </a:rPr>
              <a:t></a:t>
            </a:r>
            <a:endParaRPr lang="fr-FR">
              <a:solidFill>
                <a:srgbClr val="000000"/>
              </a:solidFill>
            </a:endParaRPr>
          </a:p>
        </p:txBody>
      </p:sp>
      <p:sp>
        <p:nvSpPr>
          <p:cNvPr id="7" name="ZoneTexte 6">
            <a:extLst>
              <a:ext uri="{FF2B5EF4-FFF2-40B4-BE49-F238E27FC236}">
                <a16:creationId xmlns:a16="http://schemas.microsoft.com/office/drawing/2014/main" id="{E12944FD-E572-C246-9281-1CE1118D72B6}"/>
              </a:ext>
            </a:extLst>
          </p:cNvPr>
          <p:cNvSpPr txBox="1"/>
          <p:nvPr/>
        </p:nvSpPr>
        <p:spPr>
          <a:xfrm>
            <a:off x="266685" y="1229710"/>
            <a:ext cx="8740278" cy="1754326"/>
          </a:xfrm>
          <a:prstGeom prst="rect">
            <a:avLst/>
          </a:prstGeom>
          <a:noFill/>
        </p:spPr>
        <p:txBody>
          <a:bodyPr wrap="none" rtlCol="0">
            <a:spAutoFit/>
          </a:bodyPr>
          <a:lstStyle/>
          <a:p>
            <a:pPr algn="just"/>
            <a:r>
              <a:rPr lang="fr-FR"/>
              <a:t>Pour ouvrir en barrage, la notion de Vulnérable et non Vulnérable est un élément</a:t>
            </a:r>
          </a:p>
          <a:p>
            <a:pPr algn="just"/>
            <a:r>
              <a:rPr lang="fr-FR"/>
              <a:t>important dans la décision.</a:t>
            </a:r>
          </a:p>
          <a:p>
            <a:pPr algn="just"/>
            <a:r>
              <a:rPr lang="fr-FR"/>
              <a:t>Pour vous permettre d’anticiper ces annonces, voici la règle de base : Règle des 500-800</a:t>
            </a:r>
          </a:p>
          <a:p>
            <a:pPr algn="just"/>
            <a:r>
              <a:rPr lang="fr-FR"/>
              <a:t>	- Si les adversaires sont Vert, vous assumez 500 (contré -3 si Vert, sinon -2)</a:t>
            </a:r>
          </a:p>
          <a:p>
            <a:pPr algn="just"/>
            <a:r>
              <a:rPr lang="fr-FR"/>
              <a:t>	- Si les adversaires sont Rouge , vous assumez 800 (contré -4 si Vert, sinon -3)</a:t>
            </a:r>
          </a:p>
          <a:p>
            <a:pPr algn="just"/>
            <a:endParaRPr lang="fr-FR"/>
          </a:p>
        </p:txBody>
      </p:sp>
      <p:sp>
        <p:nvSpPr>
          <p:cNvPr id="8" name="ZoneTexte 7">
            <a:extLst>
              <a:ext uri="{FF2B5EF4-FFF2-40B4-BE49-F238E27FC236}">
                <a16:creationId xmlns:a16="http://schemas.microsoft.com/office/drawing/2014/main" id="{96392708-0A16-304F-8A28-2A30D1D51732}"/>
              </a:ext>
            </a:extLst>
          </p:cNvPr>
          <p:cNvSpPr txBox="1"/>
          <p:nvPr/>
        </p:nvSpPr>
        <p:spPr>
          <a:xfrm>
            <a:off x="278752" y="2620257"/>
            <a:ext cx="1245341" cy="369332"/>
          </a:xfrm>
          <a:prstGeom prst="rect">
            <a:avLst/>
          </a:prstGeom>
          <a:noFill/>
        </p:spPr>
        <p:txBody>
          <a:bodyPr wrap="none" rtlCol="0">
            <a:spAutoFit/>
          </a:bodyPr>
          <a:lstStyle/>
          <a:p>
            <a:r>
              <a:rPr lang="fr-FR">
                <a:solidFill>
                  <a:srgbClr val="FFFF00"/>
                </a:solidFill>
              </a:rPr>
              <a:t>Exemples :</a:t>
            </a:r>
          </a:p>
        </p:txBody>
      </p:sp>
      <p:sp>
        <p:nvSpPr>
          <p:cNvPr id="9" name="Text Box 1">
            <a:extLst>
              <a:ext uri="{FF2B5EF4-FFF2-40B4-BE49-F238E27FC236}">
                <a16:creationId xmlns:a16="http://schemas.microsoft.com/office/drawing/2014/main" id="{C9F88D9D-F7B1-7343-AA31-43CD4048CA0B}"/>
              </a:ext>
            </a:extLst>
          </p:cNvPr>
          <p:cNvSpPr txBox="1">
            <a:spLocks noChangeArrowheads="1"/>
          </p:cNvSpPr>
          <p:nvPr/>
        </p:nvSpPr>
        <p:spPr bwMode="auto">
          <a:xfrm>
            <a:off x="400736" y="3176510"/>
            <a:ext cx="100137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RDX987</a:t>
            </a:r>
            <a:endParaRPr kumimoji="0" lang="en-GB" sz="1100" b="0" i="0" u="none" strike="noStrike" cap="none" normalizeH="0" baseline="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lang="en-GB" sz="1100">
                <a:solidFill>
                  <a:srgbClr val="FF0000"/>
                </a:solidFill>
                <a:latin typeface="Arial" panose="020B0604020202020204" pitchFamily="34" charset="0"/>
                <a:ea typeface="ÇlÇr ñæí©" charset="0"/>
                <a:cs typeface="Arial" panose="020B0604020202020204" pitchFamily="34" charset="0"/>
              </a:rPr>
              <a:t>X6</a:t>
            </a:r>
            <a:r>
              <a:rPr kumimoji="0" lang="en-GB" sz="1100" b="0" i="0" u="none" strike="noStrike" cap="none" normalizeH="0" baseline="0">
                <a:ln>
                  <a:noFill/>
                </a:ln>
                <a:solidFill>
                  <a:srgbClr val="FF0000"/>
                </a:solidFill>
                <a:effectLst/>
                <a:ea typeface="ÇlÇr ñæí©" charset="0"/>
              </a:rPr>
              <a:t>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973</a:t>
            </a:r>
            <a:endParaRPr kumimoji="0" lang="fr-FR" sz="2400" b="0" i="0" u="none" strike="noStrike" cap="none" normalizeH="0" baseline="0">
              <a:ln>
                <a:noFill/>
              </a:ln>
              <a:solidFill>
                <a:srgbClr val="000000"/>
              </a:solidFill>
              <a:effectLst/>
              <a:latin typeface="Arial" charset="0"/>
            </a:endParaRPr>
          </a:p>
        </p:txBody>
      </p:sp>
      <p:sp>
        <p:nvSpPr>
          <p:cNvPr id="11" name="ZoneTexte 10">
            <a:extLst>
              <a:ext uri="{FF2B5EF4-FFF2-40B4-BE49-F238E27FC236}">
                <a16:creationId xmlns:a16="http://schemas.microsoft.com/office/drawing/2014/main" id="{DCE630EA-B3F2-E34E-96C9-76BC3EE27031}"/>
              </a:ext>
            </a:extLst>
          </p:cNvPr>
          <p:cNvSpPr txBox="1"/>
          <p:nvPr/>
        </p:nvSpPr>
        <p:spPr>
          <a:xfrm>
            <a:off x="1723697" y="3415862"/>
            <a:ext cx="7111562" cy="646331"/>
          </a:xfrm>
          <a:prstGeom prst="rect">
            <a:avLst/>
          </a:prstGeom>
          <a:noFill/>
        </p:spPr>
        <p:txBody>
          <a:bodyPr wrap="none" rtlCol="0">
            <a:spAutoFit/>
          </a:bodyPr>
          <a:lstStyle/>
          <a:p>
            <a:r>
              <a:rPr lang="fr-FR"/>
              <a:t>Vous êtes Vert et vos adversaires sont Rouges, il faut ouvrir de 2 Piques</a:t>
            </a:r>
          </a:p>
          <a:p>
            <a:r>
              <a:rPr lang="fr-FR"/>
              <a:t>Par contre si vous êtes Rouge et vos adversaires Vert, il faut passer. </a:t>
            </a:r>
          </a:p>
        </p:txBody>
      </p:sp>
      <p:sp>
        <p:nvSpPr>
          <p:cNvPr id="14" name="ZoneTexte 13">
            <a:extLst>
              <a:ext uri="{FF2B5EF4-FFF2-40B4-BE49-F238E27FC236}">
                <a16:creationId xmlns:a16="http://schemas.microsoft.com/office/drawing/2014/main" id="{A0EAB227-64F0-CD43-9EE3-A7535EC005DD}"/>
              </a:ext>
            </a:extLst>
          </p:cNvPr>
          <p:cNvSpPr txBox="1"/>
          <p:nvPr/>
        </p:nvSpPr>
        <p:spPr>
          <a:xfrm>
            <a:off x="1035213" y="4689411"/>
            <a:ext cx="3136051" cy="646331"/>
          </a:xfrm>
          <a:prstGeom prst="rect">
            <a:avLst/>
          </a:prstGeom>
          <a:noFill/>
        </p:spPr>
        <p:txBody>
          <a:bodyPr wrap="none" rtlCol="0">
            <a:spAutoFit/>
          </a:bodyPr>
          <a:lstStyle/>
          <a:p>
            <a:r>
              <a:rPr lang="fr-FR">
                <a:solidFill>
                  <a:srgbClr val="FFFF00"/>
                </a:solidFill>
              </a:rPr>
              <a:t>Voici le Tableau récapitulatif :</a:t>
            </a:r>
          </a:p>
          <a:p>
            <a:endParaRPr lang="fr-FR">
              <a:solidFill>
                <a:srgbClr val="FFFF00"/>
              </a:solidFill>
            </a:endParaRPr>
          </a:p>
        </p:txBody>
      </p:sp>
      <p:sp>
        <p:nvSpPr>
          <p:cNvPr id="15" name="ZoneTexte 14">
            <a:extLst>
              <a:ext uri="{FF2B5EF4-FFF2-40B4-BE49-F238E27FC236}">
                <a16:creationId xmlns:a16="http://schemas.microsoft.com/office/drawing/2014/main" id="{E86CF147-F06C-1749-A754-DA0C6AE4F6FF}"/>
              </a:ext>
            </a:extLst>
          </p:cNvPr>
          <p:cNvSpPr txBox="1"/>
          <p:nvPr/>
        </p:nvSpPr>
        <p:spPr>
          <a:xfrm>
            <a:off x="1035213" y="5113246"/>
            <a:ext cx="3575594" cy="923330"/>
          </a:xfrm>
          <a:prstGeom prst="rect">
            <a:avLst/>
          </a:prstGeom>
          <a:noFill/>
        </p:spPr>
        <p:txBody>
          <a:bodyPr wrap="none" rtlCol="0">
            <a:spAutoFit/>
          </a:bodyPr>
          <a:lstStyle/>
          <a:p>
            <a:r>
              <a:rPr lang="fr-FR">
                <a:solidFill>
                  <a:srgbClr val="FFFF00"/>
                </a:solidFill>
              </a:rPr>
              <a:t>Adversaire :</a:t>
            </a:r>
            <a:r>
              <a:rPr lang="fr-FR"/>
              <a:t>	</a:t>
            </a:r>
            <a:r>
              <a:rPr lang="fr-FR">
                <a:solidFill>
                  <a:srgbClr val="92D050"/>
                </a:solidFill>
              </a:rPr>
              <a:t>Vert</a:t>
            </a:r>
            <a:r>
              <a:rPr lang="fr-FR"/>
              <a:t>	</a:t>
            </a:r>
            <a:r>
              <a:rPr lang="fr-FR">
                <a:solidFill>
                  <a:srgbClr val="FF0000"/>
                </a:solidFill>
              </a:rPr>
              <a:t>Rouge</a:t>
            </a:r>
          </a:p>
          <a:p>
            <a:r>
              <a:rPr lang="fr-FR">
                <a:solidFill>
                  <a:srgbClr val="92D050"/>
                </a:solidFill>
              </a:rPr>
              <a:t>Vert :</a:t>
            </a:r>
            <a:r>
              <a:rPr lang="fr-FR"/>
              <a:t> 		-3	-4</a:t>
            </a:r>
          </a:p>
          <a:p>
            <a:r>
              <a:rPr lang="fr-FR">
                <a:solidFill>
                  <a:srgbClr val="FF0000"/>
                </a:solidFill>
              </a:rPr>
              <a:t>Rouge :</a:t>
            </a:r>
            <a:r>
              <a:rPr lang="fr-FR"/>
              <a:t> 		-2	-3</a:t>
            </a:r>
          </a:p>
        </p:txBody>
      </p:sp>
      <p:sp>
        <p:nvSpPr>
          <p:cNvPr id="16" name="ZoneTexte 15">
            <a:extLst>
              <a:ext uri="{FF2B5EF4-FFF2-40B4-BE49-F238E27FC236}">
                <a16:creationId xmlns:a16="http://schemas.microsoft.com/office/drawing/2014/main" id="{CB892B67-539B-114B-AAB2-A2B7E4FA7ACC}"/>
              </a:ext>
            </a:extLst>
          </p:cNvPr>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17" name="ZoneTexte 16">
            <a:extLst>
              <a:ext uri="{FF2B5EF4-FFF2-40B4-BE49-F238E27FC236}">
                <a16:creationId xmlns:a16="http://schemas.microsoft.com/office/drawing/2014/main" id="{17D0583C-82E9-0B49-A422-521785D07D75}"/>
              </a:ext>
            </a:extLst>
          </p:cNvPr>
          <p:cNvSpPr txBox="1"/>
          <p:nvPr/>
        </p:nvSpPr>
        <p:spPr>
          <a:xfrm>
            <a:off x="3741384" y="6376090"/>
            <a:ext cx="1046569" cy="369332"/>
          </a:xfrm>
          <a:prstGeom prst="rect">
            <a:avLst/>
          </a:prstGeom>
          <a:noFill/>
        </p:spPr>
        <p:txBody>
          <a:bodyPr wrap="none" rtlCol="0">
            <a:spAutoFit/>
          </a:bodyPr>
          <a:lstStyle/>
          <a:p>
            <a:r>
              <a:rPr lang="fr-FR"/>
              <a:t>Séance 8</a:t>
            </a:r>
          </a:p>
        </p:txBody>
      </p:sp>
    </p:spTree>
    <p:extLst>
      <p:ext uri="{BB962C8B-B14F-4D97-AF65-F5344CB8AC3E}">
        <p14:creationId xmlns:p14="http://schemas.microsoft.com/office/powerpoint/2010/main" val="2163637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a:solidFill>
                  <a:schemeClr val="bg1"/>
                </a:solidFill>
                <a:sym typeface="Symbol"/>
              </a:rPr>
              <a:t></a:t>
            </a:r>
            <a:r>
              <a:rPr lang="fr-FR" b="1">
                <a:solidFill>
                  <a:srgbClr val="FF0000"/>
                </a:solidFill>
                <a:sym typeface="Symbol"/>
              </a:rPr>
              <a:t></a:t>
            </a:r>
            <a:r>
              <a:rPr lang="fr-FR" b="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7" name="ZoneTexte 6">
            <a:extLst>
              <a:ext uri="{FF2B5EF4-FFF2-40B4-BE49-F238E27FC236}">
                <a16:creationId xmlns:a16="http://schemas.microsoft.com/office/drawing/2014/main" id="{E09A09BD-50F7-3F46-A4CE-5EDC47A0932C}"/>
              </a:ext>
            </a:extLst>
          </p:cNvPr>
          <p:cNvSpPr txBox="1"/>
          <p:nvPr/>
        </p:nvSpPr>
        <p:spPr>
          <a:xfrm>
            <a:off x="278753" y="1023000"/>
            <a:ext cx="3532570" cy="369332"/>
          </a:xfrm>
          <a:prstGeom prst="rect">
            <a:avLst/>
          </a:prstGeom>
          <a:noFill/>
        </p:spPr>
        <p:txBody>
          <a:bodyPr wrap="none" rtlCol="0">
            <a:spAutoFit/>
          </a:bodyPr>
          <a:lstStyle/>
          <a:p>
            <a:r>
              <a:rPr lang="fr-FR">
                <a:solidFill>
                  <a:srgbClr val="FFFF00"/>
                </a:solidFill>
              </a:rPr>
              <a:t>Les spécificités de ces ouvertures:</a:t>
            </a:r>
          </a:p>
        </p:txBody>
      </p:sp>
      <p:sp>
        <p:nvSpPr>
          <p:cNvPr id="10" name="ZoneTexte 9">
            <a:extLst>
              <a:ext uri="{FF2B5EF4-FFF2-40B4-BE49-F238E27FC236}">
                <a16:creationId xmlns:a16="http://schemas.microsoft.com/office/drawing/2014/main" id="{E5E49AC2-2FA9-7042-B748-ED00CD6312E1}"/>
              </a:ext>
            </a:extLst>
          </p:cNvPr>
          <p:cNvSpPr txBox="1"/>
          <p:nvPr/>
        </p:nvSpPr>
        <p:spPr>
          <a:xfrm>
            <a:off x="201440" y="1392332"/>
            <a:ext cx="8309435" cy="1754326"/>
          </a:xfrm>
          <a:prstGeom prst="rect">
            <a:avLst/>
          </a:prstGeom>
          <a:noFill/>
        </p:spPr>
        <p:txBody>
          <a:bodyPr wrap="square" rtlCol="0">
            <a:spAutoFit/>
          </a:bodyPr>
          <a:lstStyle/>
          <a:p>
            <a:pPr algn="just"/>
            <a:r>
              <a:rPr lang="fr-FR"/>
              <a:t>Elles se font toutes avec moins de 10 points d’honneur.</a:t>
            </a:r>
          </a:p>
          <a:p>
            <a:pPr algn="just"/>
            <a:r>
              <a:rPr lang="fr-FR"/>
              <a:t>La couleur est solide , au moins deux honneurs avec des intermédiaires.</a:t>
            </a:r>
          </a:p>
          <a:p>
            <a:pPr algn="just"/>
            <a:r>
              <a:rPr lang="fr-FR"/>
              <a:t>Au palier de 2 c’est 6 cartes (uniquement en Majeures), au palier de 3 c’est 7 cartes et au palier de 4 c’est 8 cartes.</a:t>
            </a:r>
          </a:p>
          <a:p>
            <a:pPr algn="just"/>
            <a:r>
              <a:rPr lang="fr-FR"/>
              <a:t>Pas deux levées de défense extérieures à la couleur enchérie.</a:t>
            </a:r>
          </a:p>
          <a:p>
            <a:pPr algn="just"/>
            <a:r>
              <a:rPr lang="fr-FR"/>
              <a:t>Lorsque nous sommes vulnérables, la couleur sera solide.</a:t>
            </a:r>
          </a:p>
        </p:txBody>
      </p:sp>
      <p:sp>
        <p:nvSpPr>
          <p:cNvPr id="2" name="Espace réservé du numéro de diapositive 1">
            <a:extLst>
              <a:ext uri="{FF2B5EF4-FFF2-40B4-BE49-F238E27FC236}">
                <a16:creationId xmlns:a16="http://schemas.microsoft.com/office/drawing/2014/main" id="{D023DE4E-15A6-4E4B-B646-5EF5295E0F92}"/>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5</a:t>
            </a:fld>
            <a:endParaRPr kumimoji="0" lang="en-US"/>
          </a:p>
        </p:txBody>
      </p:sp>
      <p:sp>
        <p:nvSpPr>
          <p:cNvPr id="15" name="ZoneTexte 14">
            <a:extLst>
              <a:ext uri="{FF2B5EF4-FFF2-40B4-BE49-F238E27FC236}">
                <a16:creationId xmlns:a16="http://schemas.microsoft.com/office/drawing/2014/main" id="{89B82E1F-974D-C144-8F7C-14D9960FB316}"/>
              </a:ext>
            </a:extLst>
          </p:cNvPr>
          <p:cNvSpPr txBox="1"/>
          <p:nvPr/>
        </p:nvSpPr>
        <p:spPr>
          <a:xfrm>
            <a:off x="3741384" y="6376090"/>
            <a:ext cx="1046569" cy="369332"/>
          </a:xfrm>
          <a:prstGeom prst="rect">
            <a:avLst/>
          </a:prstGeom>
          <a:noFill/>
        </p:spPr>
        <p:txBody>
          <a:bodyPr wrap="none" rtlCol="0">
            <a:spAutoFit/>
          </a:bodyPr>
          <a:lstStyle/>
          <a:p>
            <a:r>
              <a:rPr lang="fr-FR"/>
              <a:t>Séance 8</a:t>
            </a:r>
          </a:p>
        </p:txBody>
      </p:sp>
      <p:sp>
        <p:nvSpPr>
          <p:cNvPr id="18" name="Titre 2">
            <a:extLst>
              <a:ext uri="{FF2B5EF4-FFF2-40B4-BE49-F238E27FC236}">
                <a16:creationId xmlns:a16="http://schemas.microsoft.com/office/drawing/2014/main" id="{8D126E8C-6ABE-EA40-B3E7-CD16000395D4}"/>
              </a:ext>
            </a:extLst>
          </p:cNvPr>
          <p:cNvSpPr>
            <a:spLocks noGrp="1"/>
          </p:cNvSpPr>
          <p:nvPr>
            <p:ph type="title"/>
          </p:nvPr>
        </p:nvSpPr>
        <p:spPr>
          <a:xfrm>
            <a:off x="201440" y="-235226"/>
            <a:ext cx="8818735" cy="1219200"/>
          </a:xfrm>
        </p:spPr>
        <p:txBody>
          <a:bodyPr>
            <a:normAutofit/>
          </a:bodyPr>
          <a:lstStyle/>
          <a:p>
            <a:r>
              <a:rPr lang="fr-FR"/>
              <a:t>Utilités et spécificités de ces ouvertures</a:t>
            </a:r>
          </a:p>
        </p:txBody>
      </p:sp>
      <p:sp>
        <p:nvSpPr>
          <p:cNvPr id="13" name="ZoneTexte 12">
            <a:extLst>
              <a:ext uri="{FF2B5EF4-FFF2-40B4-BE49-F238E27FC236}">
                <a16:creationId xmlns:a16="http://schemas.microsoft.com/office/drawing/2014/main" id="{1806DD25-B97C-8D4A-A67D-FAC4ABBC4C66}"/>
              </a:ext>
            </a:extLst>
          </p:cNvPr>
          <p:cNvSpPr txBox="1"/>
          <p:nvPr/>
        </p:nvSpPr>
        <p:spPr>
          <a:xfrm>
            <a:off x="278753" y="3226427"/>
            <a:ext cx="8529130" cy="1477328"/>
          </a:xfrm>
          <a:prstGeom prst="rect">
            <a:avLst/>
          </a:prstGeom>
          <a:noFill/>
        </p:spPr>
        <p:txBody>
          <a:bodyPr wrap="none" rtlCol="0">
            <a:spAutoFit/>
          </a:bodyPr>
          <a:lstStyle/>
          <a:p>
            <a:pPr algn="just"/>
            <a:r>
              <a:rPr lang="fr-FR"/>
              <a:t>Enfin un dernier point :</a:t>
            </a:r>
          </a:p>
          <a:p>
            <a:pPr algn="just"/>
            <a:r>
              <a:rPr lang="fr-FR"/>
              <a:t>	- Pour les ouvertures de barrages, la meilleure position c’est en position N°3</a:t>
            </a:r>
          </a:p>
          <a:p>
            <a:pPr algn="just"/>
            <a:r>
              <a:rPr lang="fr-FR"/>
              <a:t>	- Ensuite c’est la première position</a:t>
            </a:r>
          </a:p>
          <a:p>
            <a:pPr algn="just"/>
            <a:r>
              <a:rPr lang="fr-FR"/>
              <a:t>	- Enfin, c’est la deuxième position</a:t>
            </a:r>
          </a:p>
          <a:p>
            <a:pPr algn="just"/>
            <a:r>
              <a:rPr lang="fr-FR"/>
              <a:t>Attention : il n’y a pas de barrage en N°4, il n’ y a plus personne à barrer.</a:t>
            </a:r>
          </a:p>
        </p:txBody>
      </p:sp>
      <p:sp>
        <p:nvSpPr>
          <p:cNvPr id="20" name="ZoneTexte 19">
            <a:extLst>
              <a:ext uri="{FF2B5EF4-FFF2-40B4-BE49-F238E27FC236}">
                <a16:creationId xmlns:a16="http://schemas.microsoft.com/office/drawing/2014/main" id="{9CAA59BE-118F-AC4B-918A-ACD1AD7982E4}"/>
              </a:ext>
            </a:extLst>
          </p:cNvPr>
          <p:cNvSpPr txBox="1"/>
          <p:nvPr/>
        </p:nvSpPr>
        <p:spPr>
          <a:xfrm>
            <a:off x="278753" y="4727450"/>
            <a:ext cx="6613862" cy="369332"/>
          </a:xfrm>
          <a:prstGeom prst="rect">
            <a:avLst/>
          </a:prstGeom>
          <a:noFill/>
        </p:spPr>
        <p:txBody>
          <a:bodyPr wrap="none" rtlCol="0">
            <a:spAutoFit/>
          </a:bodyPr>
          <a:lstStyle/>
          <a:p>
            <a:r>
              <a:rPr lang="fr-FR">
                <a:solidFill>
                  <a:srgbClr val="FFFF00"/>
                </a:solidFill>
              </a:rPr>
              <a:t>Voyons cela sur quelques exemples (vous êtes en position 1 ou 2) :</a:t>
            </a:r>
          </a:p>
        </p:txBody>
      </p:sp>
      <p:sp>
        <p:nvSpPr>
          <p:cNvPr id="21" name="Text Box 1">
            <a:extLst>
              <a:ext uri="{FF2B5EF4-FFF2-40B4-BE49-F238E27FC236}">
                <a16:creationId xmlns:a16="http://schemas.microsoft.com/office/drawing/2014/main" id="{2618FC95-30CB-CD48-B7B8-08B740B6B348}"/>
              </a:ext>
            </a:extLst>
          </p:cNvPr>
          <p:cNvSpPr txBox="1">
            <a:spLocks noChangeArrowheads="1"/>
          </p:cNvSpPr>
          <p:nvPr/>
        </p:nvSpPr>
        <p:spPr bwMode="auto">
          <a:xfrm>
            <a:off x="464062" y="5180451"/>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A</a:t>
            </a:r>
            <a:r>
              <a:rPr kumimoji="0" lang="en-GB" sz="1100" b="0" i="0" u="none" strike="noStrike" cap="none" normalizeH="0" baseline="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AX98742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74</a:t>
            </a:r>
            <a:endParaRPr kumimoji="0" lang="fr-FR" sz="2400" b="0" i="0" u="none" strike="noStrike" cap="none" normalizeH="0" baseline="0">
              <a:ln>
                <a:noFill/>
              </a:ln>
              <a:solidFill>
                <a:srgbClr val="000000"/>
              </a:solidFill>
              <a:effectLst/>
              <a:latin typeface="Arial" charset="0"/>
            </a:endParaRPr>
          </a:p>
        </p:txBody>
      </p:sp>
      <p:sp>
        <p:nvSpPr>
          <p:cNvPr id="22" name="Text Box 1">
            <a:extLst>
              <a:ext uri="{FF2B5EF4-FFF2-40B4-BE49-F238E27FC236}">
                <a16:creationId xmlns:a16="http://schemas.microsoft.com/office/drawing/2014/main" id="{3FC694CC-D73C-0B4F-B9B2-20085BCF7335}"/>
              </a:ext>
            </a:extLst>
          </p:cNvPr>
          <p:cNvSpPr txBox="1">
            <a:spLocks noChangeArrowheads="1"/>
          </p:cNvSpPr>
          <p:nvPr/>
        </p:nvSpPr>
        <p:spPr bwMode="auto">
          <a:xfrm>
            <a:off x="1902270" y="5180451"/>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RDX987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V10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432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72</a:t>
            </a:r>
            <a:endParaRPr kumimoji="0" lang="fr-FR" sz="2400" b="0" i="0" u="none" strike="noStrike" cap="none" normalizeH="0" baseline="0">
              <a:ln>
                <a:noFill/>
              </a:ln>
              <a:solidFill>
                <a:srgbClr val="000000"/>
              </a:solidFill>
              <a:effectLst/>
              <a:latin typeface="Arial" charset="0"/>
            </a:endParaRPr>
          </a:p>
        </p:txBody>
      </p:sp>
      <p:sp>
        <p:nvSpPr>
          <p:cNvPr id="23" name="Text Box 1">
            <a:extLst>
              <a:ext uri="{FF2B5EF4-FFF2-40B4-BE49-F238E27FC236}">
                <a16:creationId xmlns:a16="http://schemas.microsoft.com/office/drawing/2014/main" id="{8F033CA3-AD8C-7749-9335-AC7D9665A607}"/>
              </a:ext>
            </a:extLst>
          </p:cNvPr>
          <p:cNvSpPr txBox="1">
            <a:spLocks noChangeArrowheads="1"/>
          </p:cNvSpPr>
          <p:nvPr/>
        </p:nvSpPr>
        <p:spPr bwMode="auto">
          <a:xfrm>
            <a:off x="3354122" y="5180451"/>
            <a:ext cx="996837"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RVX9876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R2</a:t>
            </a:r>
          </a:p>
          <a:p>
            <a:pPr lvl="0"/>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109</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76</a:t>
            </a:r>
            <a:endParaRPr kumimoji="0" lang="fr-FR" sz="2400" b="0" i="0" u="none" strike="noStrike" cap="none" normalizeH="0" baseline="0">
              <a:ln>
                <a:noFill/>
              </a:ln>
              <a:solidFill>
                <a:srgbClr val="000000"/>
              </a:solidFill>
              <a:effectLst/>
              <a:latin typeface="Arial" charset="0"/>
            </a:endParaRPr>
          </a:p>
        </p:txBody>
      </p:sp>
      <p:sp>
        <p:nvSpPr>
          <p:cNvPr id="24" name="Text Box 1">
            <a:extLst>
              <a:ext uri="{FF2B5EF4-FFF2-40B4-BE49-F238E27FC236}">
                <a16:creationId xmlns:a16="http://schemas.microsoft.com/office/drawing/2014/main" id="{5A8853B8-75C4-E744-9201-C71B47FC27B2}"/>
              </a:ext>
            </a:extLst>
          </p:cNvPr>
          <p:cNvSpPr txBox="1">
            <a:spLocks noChangeArrowheads="1"/>
          </p:cNvSpPr>
          <p:nvPr/>
        </p:nvSpPr>
        <p:spPr bwMode="auto">
          <a:xfrm>
            <a:off x="4805976" y="5172043"/>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kumimoji="0" lang="en-GB" sz="1100" b="0" i="0" u="none" strike="noStrike" cap="none" normalizeH="0" baseline="0">
                <a:ln>
                  <a:noFill/>
                </a:ln>
                <a:solidFill>
                  <a:srgbClr val="000000"/>
                </a:solidFill>
                <a:effectLst/>
                <a:latin typeface="Arial" charset="0"/>
                <a:ea typeface="ÇlÇr ñæí©" charset="0"/>
              </a:rPr>
              <a:t>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ADV432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98</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lang="en-GB" sz="1100">
                <a:solidFill>
                  <a:srgbClr val="000000"/>
                </a:solidFill>
                <a:ea typeface="ÇlÇr ñæí©" charset="0"/>
              </a:rPr>
              <a:t>X</a:t>
            </a:r>
            <a:r>
              <a:rPr kumimoji="0" lang="en-GB" sz="1100" b="0" i="0" u="none" strike="noStrike" cap="none" normalizeH="0" baseline="0">
                <a:ln>
                  <a:noFill/>
                </a:ln>
                <a:solidFill>
                  <a:srgbClr val="000000"/>
                </a:solidFill>
                <a:effectLst/>
                <a:latin typeface="Arial" charset="0"/>
                <a:ea typeface="ÇlÇr ñæí©" charset="0"/>
              </a:rPr>
              <a:t>65</a:t>
            </a:r>
            <a:endParaRPr kumimoji="0" lang="fr-FR" sz="2400" b="0" i="0" u="none" strike="noStrike" cap="none" normalizeH="0" baseline="0">
              <a:ln>
                <a:noFill/>
              </a:ln>
              <a:solidFill>
                <a:srgbClr val="000000"/>
              </a:solidFill>
              <a:effectLst/>
              <a:latin typeface="Arial" charset="0"/>
            </a:endParaRPr>
          </a:p>
        </p:txBody>
      </p:sp>
      <p:sp>
        <p:nvSpPr>
          <p:cNvPr id="25" name="Text Box 1">
            <a:extLst>
              <a:ext uri="{FF2B5EF4-FFF2-40B4-BE49-F238E27FC236}">
                <a16:creationId xmlns:a16="http://schemas.microsoft.com/office/drawing/2014/main" id="{51B01706-1FCB-B045-833C-F68DF001B3CB}"/>
              </a:ext>
            </a:extLst>
          </p:cNvPr>
          <p:cNvSpPr txBox="1">
            <a:spLocks noChangeArrowheads="1"/>
          </p:cNvSpPr>
          <p:nvPr/>
        </p:nvSpPr>
        <p:spPr bwMode="auto">
          <a:xfrm>
            <a:off x="6257829" y="5163635"/>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D</a:t>
            </a:r>
            <a:r>
              <a:rPr kumimoji="0" lang="en-GB" sz="1100" b="0" i="0" u="none" strike="noStrike" cap="none" normalizeH="0" baseline="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ARV982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9</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A942</a:t>
            </a:r>
            <a:endParaRPr kumimoji="0" lang="fr-FR" sz="2400" b="0" i="0" u="none" strike="noStrike" cap="none" normalizeH="0" baseline="0">
              <a:ln>
                <a:noFill/>
              </a:ln>
              <a:solidFill>
                <a:srgbClr val="000000"/>
              </a:solidFill>
              <a:effectLst/>
              <a:latin typeface="Arial" charset="0"/>
            </a:endParaRPr>
          </a:p>
        </p:txBody>
      </p:sp>
      <p:sp>
        <p:nvSpPr>
          <p:cNvPr id="26" name="Text Box 1">
            <a:extLst>
              <a:ext uri="{FF2B5EF4-FFF2-40B4-BE49-F238E27FC236}">
                <a16:creationId xmlns:a16="http://schemas.microsoft.com/office/drawing/2014/main" id="{D6B37C9C-B994-8D42-B712-9F0658351DB2}"/>
              </a:ext>
            </a:extLst>
          </p:cNvPr>
          <p:cNvSpPr txBox="1">
            <a:spLocks noChangeArrowheads="1"/>
          </p:cNvSpPr>
          <p:nvPr/>
        </p:nvSpPr>
        <p:spPr bwMode="auto">
          <a:xfrm>
            <a:off x="7627245" y="5162484"/>
            <a:ext cx="1029503"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R</a:t>
            </a:r>
            <a:r>
              <a:rPr kumimoji="0" lang="en-GB" sz="1100" b="0" i="0" u="none" strike="noStrike" cap="none" normalizeH="0" baseline="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AD</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10987654</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109</a:t>
            </a:r>
            <a:endParaRPr kumimoji="0" lang="fr-FR" sz="2400" b="0" i="0" u="none" strike="noStrike" cap="none" normalizeH="0" baseline="0">
              <a:ln>
                <a:noFill/>
              </a:ln>
              <a:solidFill>
                <a:srgbClr val="000000"/>
              </a:solidFill>
              <a:effectLst/>
              <a:latin typeface="Arial" charset="0"/>
            </a:endParaRPr>
          </a:p>
        </p:txBody>
      </p:sp>
    </p:spTree>
    <p:extLst>
      <p:ext uri="{BB962C8B-B14F-4D97-AF65-F5344CB8AC3E}">
        <p14:creationId xmlns:p14="http://schemas.microsoft.com/office/powerpoint/2010/main" val="179965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5E34495-2B8C-574B-9A39-40D2DDF153C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6</a:t>
            </a:fld>
            <a:endParaRPr kumimoji="0" lang="en-US"/>
          </a:p>
        </p:txBody>
      </p:sp>
      <p:sp>
        <p:nvSpPr>
          <p:cNvPr id="5" name="Titre 2">
            <a:extLst>
              <a:ext uri="{FF2B5EF4-FFF2-40B4-BE49-F238E27FC236}">
                <a16:creationId xmlns:a16="http://schemas.microsoft.com/office/drawing/2014/main" id="{09115CC7-B47D-114B-8535-8AA50CD77ACB}"/>
              </a:ext>
            </a:extLst>
          </p:cNvPr>
          <p:cNvSpPr>
            <a:spLocks noGrp="1"/>
          </p:cNvSpPr>
          <p:nvPr>
            <p:ph type="title"/>
          </p:nvPr>
        </p:nvSpPr>
        <p:spPr>
          <a:xfrm>
            <a:off x="201440" y="-235226"/>
            <a:ext cx="8818735" cy="1219200"/>
          </a:xfrm>
        </p:spPr>
        <p:txBody>
          <a:bodyPr>
            <a:normAutofit/>
          </a:bodyPr>
          <a:lstStyle/>
          <a:p>
            <a:r>
              <a:rPr lang="fr-FR"/>
              <a:t>Utilités et spécificités de ces ouvertures</a:t>
            </a:r>
          </a:p>
        </p:txBody>
      </p:sp>
      <p:sp>
        <p:nvSpPr>
          <p:cNvPr id="6" name="Rectangle 5">
            <a:extLst>
              <a:ext uri="{FF2B5EF4-FFF2-40B4-BE49-F238E27FC236}">
                <a16:creationId xmlns:a16="http://schemas.microsoft.com/office/drawing/2014/main" id="{F4387FC7-DF6C-D54B-818B-391E8EC32087}"/>
              </a:ext>
            </a:extLst>
          </p:cNvPr>
          <p:cNvSpPr/>
          <p:nvPr/>
        </p:nvSpPr>
        <p:spPr>
          <a:xfrm>
            <a:off x="7955703" y="90714"/>
            <a:ext cx="879868" cy="369332"/>
          </a:xfrm>
          <a:prstGeom prst="rect">
            <a:avLst/>
          </a:prstGeom>
        </p:spPr>
        <p:txBody>
          <a:bodyPr wrap="none">
            <a:spAutoFit/>
          </a:bodyPr>
          <a:lstStyle/>
          <a:p>
            <a:r>
              <a:rPr lang="fr-FR" b="1">
                <a:solidFill>
                  <a:schemeClr val="bg1"/>
                </a:solidFill>
                <a:sym typeface="Symbol"/>
              </a:rPr>
              <a:t></a:t>
            </a:r>
            <a:r>
              <a:rPr lang="fr-FR" b="1">
                <a:solidFill>
                  <a:srgbClr val="FF0000"/>
                </a:solidFill>
                <a:sym typeface="Symbol"/>
              </a:rPr>
              <a:t></a:t>
            </a:r>
            <a:r>
              <a:rPr lang="fr-FR" b="1">
                <a:solidFill>
                  <a:srgbClr val="000000"/>
                </a:solidFill>
                <a:sym typeface="Symbol"/>
              </a:rPr>
              <a:t></a:t>
            </a:r>
            <a:endParaRPr lang="fr-FR">
              <a:solidFill>
                <a:srgbClr val="000000"/>
              </a:solidFill>
            </a:endParaRPr>
          </a:p>
        </p:txBody>
      </p:sp>
      <p:sp>
        <p:nvSpPr>
          <p:cNvPr id="7" name="ZoneTexte 6">
            <a:extLst>
              <a:ext uri="{FF2B5EF4-FFF2-40B4-BE49-F238E27FC236}">
                <a16:creationId xmlns:a16="http://schemas.microsoft.com/office/drawing/2014/main" id="{5D0C90D9-86CF-7845-A2E4-D9D5E236AEAC}"/>
              </a:ext>
            </a:extLst>
          </p:cNvPr>
          <p:cNvSpPr txBox="1"/>
          <p:nvPr/>
        </p:nvSpPr>
        <p:spPr>
          <a:xfrm>
            <a:off x="3741384" y="6376090"/>
            <a:ext cx="1046569" cy="369332"/>
          </a:xfrm>
          <a:prstGeom prst="rect">
            <a:avLst/>
          </a:prstGeom>
          <a:noFill/>
        </p:spPr>
        <p:txBody>
          <a:bodyPr wrap="none" rtlCol="0">
            <a:spAutoFit/>
          </a:bodyPr>
          <a:lstStyle/>
          <a:p>
            <a:r>
              <a:rPr lang="fr-FR"/>
              <a:t>Séance 8</a:t>
            </a:r>
          </a:p>
        </p:txBody>
      </p:sp>
      <p:sp>
        <p:nvSpPr>
          <p:cNvPr id="8" name="ZoneTexte 7">
            <a:extLst>
              <a:ext uri="{FF2B5EF4-FFF2-40B4-BE49-F238E27FC236}">
                <a16:creationId xmlns:a16="http://schemas.microsoft.com/office/drawing/2014/main" id="{6B67DC1E-4254-5C42-BA60-84B1E7E75089}"/>
              </a:ext>
            </a:extLst>
          </p:cNvPr>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9" name="ZoneTexte 8">
            <a:extLst>
              <a:ext uri="{FF2B5EF4-FFF2-40B4-BE49-F238E27FC236}">
                <a16:creationId xmlns:a16="http://schemas.microsoft.com/office/drawing/2014/main" id="{4AC0191B-AAA7-1944-8B37-E0F643001119}"/>
              </a:ext>
            </a:extLst>
          </p:cNvPr>
          <p:cNvSpPr txBox="1"/>
          <p:nvPr/>
        </p:nvSpPr>
        <p:spPr>
          <a:xfrm>
            <a:off x="278753" y="1023000"/>
            <a:ext cx="2257606" cy="369332"/>
          </a:xfrm>
          <a:prstGeom prst="rect">
            <a:avLst/>
          </a:prstGeom>
          <a:noFill/>
        </p:spPr>
        <p:txBody>
          <a:bodyPr wrap="none" rtlCol="0">
            <a:spAutoFit/>
          </a:bodyPr>
          <a:lstStyle/>
          <a:p>
            <a:r>
              <a:rPr lang="fr-FR">
                <a:solidFill>
                  <a:srgbClr val="FFFF00"/>
                </a:solidFill>
              </a:rPr>
              <a:t>Intérêt d’un barrage :</a:t>
            </a:r>
          </a:p>
        </p:txBody>
      </p:sp>
      <p:sp>
        <p:nvSpPr>
          <p:cNvPr id="10" name="ZoneTexte 9">
            <a:extLst>
              <a:ext uri="{FF2B5EF4-FFF2-40B4-BE49-F238E27FC236}">
                <a16:creationId xmlns:a16="http://schemas.microsoft.com/office/drawing/2014/main" id="{56503503-4FF2-7442-9D76-DB063914741E}"/>
              </a:ext>
            </a:extLst>
          </p:cNvPr>
          <p:cNvSpPr txBox="1"/>
          <p:nvPr/>
        </p:nvSpPr>
        <p:spPr>
          <a:xfrm>
            <a:off x="201440" y="1392332"/>
            <a:ext cx="5158211" cy="1754326"/>
          </a:xfrm>
          <a:prstGeom prst="rect">
            <a:avLst/>
          </a:prstGeom>
          <a:noFill/>
        </p:spPr>
        <p:txBody>
          <a:bodyPr wrap="square" rtlCol="0">
            <a:spAutoFit/>
          </a:bodyPr>
          <a:lstStyle/>
          <a:p>
            <a:pPr algn="just"/>
            <a:r>
              <a:rPr lang="fr-FR"/>
              <a:t>Pourquoi s’exprimer si haut avec si peu de points.</a:t>
            </a:r>
          </a:p>
          <a:p>
            <a:pPr algn="just"/>
            <a:r>
              <a:rPr lang="fr-FR"/>
              <a:t>Cette main </a:t>
            </a:r>
            <a:r>
              <a:rPr lang="fr-FR">
                <a:solidFill>
                  <a:srgbClr val="FF0000"/>
                </a:solidFill>
              </a:rPr>
              <a:t>A</a:t>
            </a:r>
            <a:r>
              <a:rPr lang="fr-FR"/>
              <a:t> comporte que 7H mais cette belle</a:t>
            </a:r>
          </a:p>
          <a:p>
            <a:pPr algn="just"/>
            <a:r>
              <a:rPr lang="fr-FR"/>
              <a:t>couleur à Pique peut facilement procurer 6 levées. </a:t>
            </a:r>
          </a:p>
          <a:p>
            <a:pPr algn="just"/>
            <a:r>
              <a:rPr lang="fr-FR"/>
              <a:t>Par contre la main </a:t>
            </a:r>
            <a:r>
              <a:rPr lang="fr-FR">
                <a:solidFill>
                  <a:srgbClr val="00B050"/>
                </a:solidFill>
              </a:rPr>
              <a:t>B</a:t>
            </a:r>
            <a:r>
              <a:rPr lang="fr-FR"/>
              <a:t> d’en dessous, comportant deux fois plus de points, ne procurera certainement pas 6 levées.</a:t>
            </a:r>
          </a:p>
        </p:txBody>
      </p:sp>
      <p:sp>
        <p:nvSpPr>
          <p:cNvPr id="11" name="Text Box 1">
            <a:extLst>
              <a:ext uri="{FF2B5EF4-FFF2-40B4-BE49-F238E27FC236}">
                <a16:creationId xmlns:a16="http://schemas.microsoft.com/office/drawing/2014/main" id="{A3A27D96-9FFE-9A4F-A968-6B836A46494F}"/>
              </a:ext>
            </a:extLst>
          </p:cNvPr>
          <p:cNvSpPr txBox="1">
            <a:spLocks noChangeArrowheads="1"/>
          </p:cNvSpPr>
          <p:nvPr/>
        </p:nvSpPr>
        <p:spPr bwMode="auto">
          <a:xfrm>
            <a:off x="6388038" y="1207634"/>
            <a:ext cx="100137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RDV9873</a:t>
            </a:r>
            <a:endParaRPr kumimoji="0" lang="en-GB" sz="1100" b="0" i="0" u="none" strike="noStrike" cap="none" normalizeH="0" baseline="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V92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53</a:t>
            </a:r>
            <a:endParaRPr kumimoji="0" lang="fr-FR" sz="2400" b="0" i="0" u="none" strike="noStrike" cap="none" normalizeH="0" baseline="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7BFCC838-370B-494B-94B4-B311E1DF2F40}"/>
              </a:ext>
            </a:extLst>
          </p:cNvPr>
          <p:cNvSpPr txBox="1">
            <a:spLocks noChangeArrowheads="1"/>
          </p:cNvSpPr>
          <p:nvPr/>
        </p:nvSpPr>
        <p:spPr bwMode="auto">
          <a:xfrm>
            <a:off x="6431524" y="2269495"/>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RV103</a:t>
            </a:r>
            <a:endParaRPr kumimoji="0" lang="en-GB" sz="1100" b="0" i="0" u="none" strike="noStrike" cap="none" normalizeH="0" baseline="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DV9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A832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R9</a:t>
            </a:r>
            <a:endParaRPr kumimoji="0" lang="fr-FR" sz="2400" b="0" i="0" u="none" strike="noStrike" cap="none" normalizeH="0" baseline="0">
              <a:ln>
                <a:noFill/>
              </a:ln>
              <a:solidFill>
                <a:srgbClr val="000000"/>
              </a:solidFill>
              <a:effectLst/>
              <a:latin typeface="Arial" charset="0"/>
            </a:endParaRPr>
          </a:p>
        </p:txBody>
      </p:sp>
      <p:sp>
        <p:nvSpPr>
          <p:cNvPr id="13" name="ZoneTexte 12">
            <a:extLst>
              <a:ext uri="{FF2B5EF4-FFF2-40B4-BE49-F238E27FC236}">
                <a16:creationId xmlns:a16="http://schemas.microsoft.com/office/drawing/2014/main" id="{2103DAD4-612A-CD41-8837-E5BF5C12D217}"/>
              </a:ext>
            </a:extLst>
          </p:cNvPr>
          <p:cNvSpPr txBox="1"/>
          <p:nvPr/>
        </p:nvSpPr>
        <p:spPr>
          <a:xfrm>
            <a:off x="7610168" y="1514168"/>
            <a:ext cx="908775" cy="369332"/>
          </a:xfrm>
          <a:prstGeom prst="rect">
            <a:avLst/>
          </a:prstGeom>
          <a:noFill/>
        </p:spPr>
        <p:txBody>
          <a:bodyPr wrap="none" rtlCol="0">
            <a:spAutoFit/>
          </a:bodyPr>
          <a:lstStyle/>
          <a:p>
            <a:r>
              <a:rPr lang="fr-FR"/>
              <a:t>Main </a:t>
            </a:r>
            <a:r>
              <a:rPr lang="fr-FR">
                <a:solidFill>
                  <a:srgbClr val="FF0000"/>
                </a:solidFill>
              </a:rPr>
              <a:t>A</a:t>
            </a:r>
          </a:p>
        </p:txBody>
      </p:sp>
      <p:sp>
        <p:nvSpPr>
          <p:cNvPr id="14" name="ZoneTexte 13">
            <a:extLst>
              <a:ext uri="{FF2B5EF4-FFF2-40B4-BE49-F238E27FC236}">
                <a16:creationId xmlns:a16="http://schemas.microsoft.com/office/drawing/2014/main" id="{63E628FD-9112-C241-B5D7-31D3221CD988}"/>
              </a:ext>
            </a:extLst>
          </p:cNvPr>
          <p:cNvSpPr txBox="1"/>
          <p:nvPr/>
        </p:nvSpPr>
        <p:spPr>
          <a:xfrm>
            <a:off x="7610168" y="2413694"/>
            <a:ext cx="908775" cy="369332"/>
          </a:xfrm>
          <a:prstGeom prst="rect">
            <a:avLst/>
          </a:prstGeom>
          <a:noFill/>
        </p:spPr>
        <p:txBody>
          <a:bodyPr wrap="none" rtlCol="0">
            <a:spAutoFit/>
          </a:bodyPr>
          <a:lstStyle/>
          <a:p>
            <a:r>
              <a:rPr lang="fr-FR"/>
              <a:t>Main </a:t>
            </a:r>
            <a:r>
              <a:rPr lang="fr-FR">
                <a:solidFill>
                  <a:srgbClr val="00B050"/>
                </a:solidFill>
              </a:rPr>
              <a:t>B</a:t>
            </a:r>
          </a:p>
        </p:txBody>
      </p:sp>
      <p:sp>
        <p:nvSpPr>
          <p:cNvPr id="15" name="ZoneTexte 14">
            <a:extLst>
              <a:ext uri="{FF2B5EF4-FFF2-40B4-BE49-F238E27FC236}">
                <a16:creationId xmlns:a16="http://schemas.microsoft.com/office/drawing/2014/main" id="{994439BA-C172-7244-853B-8C08443E814A}"/>
              </a:ext>
            </a:extLst>
          </p:cNvPr>
          <p:cNvSpPr txBox="1"/>
          <p:nvPr/>
        </p:nvSpPr>
        <p:spPr>
          <a:xfrm>
            <a:off x="278753" y="3336243"/>
            <a:ext cx="5158211" cy="2308324"/>
          </a:xfrm>
          <a:prstGeom prst="rect">
            <a:avLst/>
          </a:prstGeom>
          <a:noFill/>
        </p:spPr>
        <p:txBody>
          <a:bodyPr wrap="square" rtlCol="0">
            <a:spAutoFit/>
          </a:bodyPr>
          <a:lstStyle/>
          <a:p>
            <a:pPr algn="just"/>
            <a:r>
              <a:rPr lang="fr-FR"/>
              <a:t>Comme la main A est pauvre en points, les adversaires ont de grandes chances d’être majoritaires et d’avoir un contrat à jouer. Les priver de paliers d’enchères pour décrire leurs jeux va leur rendre la tache beaucoup plus difficile. De plus si la partenaire de l’ouvreur prolonge le barrage, comme dans l’exemple ci-contre, Est aura de grandes difficultés pour s’exprimer.</a:t>
            </a:r>
          </a:p>
        </p:txBody>
      </p:sp>
      <p:sp>
        <p:nvSpPr>
          <p:cNvPr id="16" name="Text Box 1">
            <a:extLst>
              <a:ext uri="{FF2B5EF4-FFF2-40B4-BE49-F238E27FC236}">
                <a16:creationId xmlns:a16="http://schemas.microsoft.com/office/drawing/2014/main" id="{2BEDC2C2-9659-354D-A05C-6E88C314D371}"/>
              </a:ext>
            </a:extLst>
          </p:cNvPr>
          <p:cNvSpPr txBox="1">
            <a:spLocks noChangeArrowheads="1"/>
          </p:cNvSpPr>
          <p:nvPr/>
        </p:nvSpPr>
        <p:spPr bwMode="auto">
          <a:xfrm>
            <a:off x="6388038" y="4488158"/>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63</a:t>
            </a:r>
            <a:endParaRPr kumimoji="0" lang="en-GB" sz="1100" b="0" i="0" u="none" strike="noStrike" cap="none" normalizeH="0" baseline="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RD9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RV32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AD94</a:t>
            </a:r>
            <a:endParaRPr kumimoji="0" lang="fr-FR" sz="2400" b="0" i="0" u="none" strike="noStrike" cap="none" normalizeH="0" baseline="0">
              <a:ln>
                <a:noFill/>
              </a:ln>
              <a:solidFill>
                <a:srgbClr val="000000"/>
              </a:solidFill>
              <a:effectLst/>
              <a:latin typeface="Arial" charset="0"/>
            </a:endParaRPr>
          </a:p>
        </p:txBody>
      </p:sp>
      <p:sp>
        <p:nvSpPr>
          <p:cNvPr id="17" name="ZoneTexte 16">
            <a:extLst>
              <a:ext uri="{FF2B5EF4-FFF2-40B4-BE49-F238E27FC236}">
                <a16:creationId xmlns:a16="http://schemas.microsoft.com/office/drawing/2014/main" id="{DE9292D2-D69E-6646-8812-518C37A1395F}"/>
              </a:ext>
            </a:extLst>
          </p:cNvPr>
          <p:cNvSpPr txBox="1"/>
          <p:nvPr/>
        </p:nvSpPr>
        <p:spPr>
          <a:xfrm>
            <a:off x="7612576" y="4722592"/>
            <a:ext cx="1239955" cy="369332"/>
          </a:xfrm>
          <a:prstGeom prst="rect">
            <a:avLst/>
          </a:prstGeom>
          <a:noFill/>
        </p:spPr>
        <p:txBody>
          <a:bodyPr wrap="none" rtlCol="0">
            <a:spAutoFit/>
          </a:bodyPr>
          <a:lstStyle/>
          <a:p>
            <a:r>
              <a:rPr lang="fr-FR"/>
              <a:t>Main d’Est</a:t>
            </a:r>
          </a:p>
        </p:txBody>
      </p:sp>
      <p:sp>
        <p:nvSpPr>
          <p:cNvPr id="18" name="Rectangle 17">
            <a:extLst>
              <a:ext uri="{FF2B5EF4-FFF2-40B4-BE49-F238E27FC236}">
                <a16:creationId xmlns:a16="http://schemas.microsoft.com/office/drawing/2014/main" id="{5B3A9ECA-B962-7741-8717-0F448EE0CD95}"/>
              </a:ext>
            </a:extLst>
          </p:cNvPr>
          <p:cNvSpPr/>
          <p:nvPr/>
        </p:nvSpPr>
        <p:spPr>
          <a:xfrm>
            <a:off x="5516580" y="3517158"/>
            <a:ext cx="3406040" cy="646331"/>
          </a:xfrm>
          <a:prstGeom prst="rect">
            <a:avLst/>
          </a:prstGeom>
        </p:spPr>
        <p:txBody>
          <a:bodyPr wrap="square">
            <a:spAutoFit/>
          </a:bodyPr>
          <a:lstStyle/>
          <a:p>
            <a:r>
              <a:rPr lang="fr-FR">
                <a:solidFill>
                  <a:srgbClr val="92D050"/>
                </a:solidFill>
              </a:rPr>
              <a:t>Sud	</a:t>
            </a:r>
            <a:r>
              <a:rPr lang="fr-FR">
                <a:solidFill>
                  <a:srgbClr val="FF0000"/>
                </a:solidFill>
              </a:rPr>
              <a:t>Ouest	</a:t>
            </a:r>
            <a:r>
              <a:rPr lang="fr-FR">
                <a:solidFill>
                  <a:srgbClr val="92D050"/>
                </a:solidFill>
              </a:rPr>
              <a:t>Nord	</a:t>
            </a:r>
            <a:r>
              <a:rPr lang="fr-FR">
                <a:solidFill>
                  <a:srgbClr val="FF0000"/>
                </a:solidFill>
              </a:rPr>
              <a:t>Est</a:t>
            </a:r>
          </a:p>
          <a:p>
            <a:r>
              <a:rPr lang="fr-FR"/>
              <a:t>3</a:t>
            </a:r>
            <a:r>
              <a:rPr lang="fr-FR" b="1">
                <a:solidFill>
                  <a:schemeClr val="bg1"/>
                </a:solidFill>
                <a:sym typeface="Symbol"/>
              </a:rPr>
              <a:t>      	 </a:t>
            </a:r>
            <a:r>
              <a:rPr lang="fr-FR" b="1">
                <a:sym typeface="Symbol"/>
              </a:rPr>
              <a:t>passe	</a:t>
            </a:r>
            <a:r>
              <a:rPr lang="fr-FR"/>
              <a:t> 4</a:t>
            </a:r>
            <a:r>
              <a:rPr lang="fr-FR" b="1">
                <a:solidFill>
                  <a:schemeClr val="bg1"/>
                </a:solidFill>
                <a:sym typeface="Symbol"/>
              </a:rPr>
              <a:t>	</a:t>
            </a:r>
            <a:r>
              <a:rPr lang="fr-FR" b="1">
                <a:sym typeface="Symbol"/>
              </a:rPr>
              <a:t>?</a:t>
            </a:r>
            <a:endParaRPr lang="fr-FR"/>
          </a:p>
        </p:txBody>
      </p:sp>
      <p:sp>
        <p:nvSpPr>
          <p:cNvPr id="2" name="ZoneTexte 1">
            <a:extLst>
              <a:ext uri="{FF2B5EF4-FFF2-40B4-BE49-F238E27FC236}">
                <a16:creationId xmlns:a16="http://schemas.microsoft.com/office/drawing/2014/main" id="{ECF454E4-F519-534A-86B6-06082F75E2B1}"/>
              </a:ext>
            </a:extLst>
          </p:cNvPr>
          <p:cNvSpPr txBox="1"/>
          <p:nvPr/>
        </p:nvSpPr>
        <p:spPr>
          <a:xfrm>
            <a:off x="2343373" y="5996865"/>
            <a:ext cx="4205126" cy="369332"/>
          </a:xfrm>
          <a:prstGeom prst="rect">
            <a:avLst/>
          </a:prstGeom>
          <a:noFill/>
        </p:spPr>
        <p:txBody>
          <a:bodyPr wrap="none" rtlCol="0">
            <a:spAutoFit/>
          </a:bodyPr>
          <a:lstStyle/>
          <a:p>
            <a:r>
              <a:rPr lang="fr-FR" b="1">
                <a:solidFill>
                  <a:srgbClr val="FFFF00"/>
                </a:solidFill>
              </a:rPr>
              <a:t>Bienvenue dans les enchères à quatre</a:t>
            </a:r>
          </a:p>
        </p:txBody>
      </p:sp>
    </p:spTree>
    <p:extLst>
      <p:ext uri="{BB962C8B-B14F-4D97-AF65-F5344CB8AC3E}">
        <p14:creationId xmlns:p14="http://schemas.microsoft.com/office/powerpoint/2010/main" val="2836345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2"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grpId="1"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5" grpId="0"/>
      <p:bldP spid="15" grpId="1"/>
      <p:bldP spid="15" grpId="2"/>
      <p:bldP spid="16" grpId="0" animBg="1"/>
      <p:bldP spid="16" grpId="1" animBg="1"/>
      <p:bldP spid="17" grpId="0"/>
      <p:bldP spid="17" grpId="1"/>
      <p:bldP spid="18" grpId="0"/>
      <p:bldP spid="18" grpId="1"/>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77686" y="-235226"/>
            <a:ext cx="8612017" cy="1219200"/>
          </a:xfrm>
        </p:spPr>
        <p:txBody>
          <a:bodyPr/>
          <a:lstStyle/>
          <a:p>
            <a:r>
              <a:rPr lang="fr-FR"/>
              <a:t>L’ouverture d’un deux Majeure faible</a:t>
            </a:r>
            <a:r>
              <a:rPr lang="fr-FR" sz="2400"/>
              <a:t>(1)</a:t>
            </a:r>
            <a:endParaRPr lang="fr-FR"/>
          </a:p>
        </p:txBody>
      </p:sp>
      <p:sp>
        <p:nvSpPr>
          <p:cNvPr id="4" name="Rectangle 3"/>
          <p:cNvSpPr/>
          <p:nvPr/>
        </p:nvSpPr>
        <p:spPr>
          <a:xfrm>
            <a:off x="7955703" y="90714"/>
            <a:ext cx="879868" cy="369332"/>
          </a:xfrm>
          <a:prstGeom prst="rect">
            <a:avLst/>
          </a:prstGeom>
        </p:spPr>
        <p:txBody>
          <a:bodyPr wrap="none">
            <a:spAutoFit/>
          </a:bodyPr>
          <a:lstStyle/>
          <a:p>
            <a:r>
              <a:rPr lang="fr-FR" b="1">
                <a:solidFill>
                  <a:schemeClr val="bg1"/>
                </a:solidFill>
                <a:sym typeface="Symbol"/>
              </a:rPr>
              <a:t></a:t>
            </a:r>
            <a:r>
              <a:rPr lang="fr-FR" b="1">
                <a:solidFill>
                  <a:srgbClr val="FF0000"/>
                </a:solidFill>
                <a:sym typeface="Symbol"/>
              </a:rPr>
              <a:t></a:t>
            </a:r>
            <a:r>
              <a:rPr lang="fr-FR" b="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D482816A-C6E8-B94C-A44E-9B2163A1BD6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7</a:t>
            </a:fld>
            <a:endParaRPr kumimoji="0" lang="en-US"/>
          </a:p>
        </p:txBody>
      </p:sp>
      <p:sp>
        <p:nvSpPr>
          <p:cNvPr id="23" name="ZoneTexte 22">
            <a:extLst>
              <a:ext uri="{FF2B5EF4-FFF2-40B4-BE49-F238E27FC236}">
                <a16:creationId xmlns:a16="http://schemas.microsoft.com/office/drawing/2014/main" id="{8E71E985-C885-F749-B2AC-783E43751C66}"/>
              </a:ext>
            </a:extLst>
          </p:cNvPr>
          <p:cNvSpPr txBox="1"/>
          <p:nvPr/>
        </p:nvSpPr>
        <p:spPr>
          <a:xfrm>
            <a:off x="3741384" y="6376090"/>
            <a:ext cx="1046569" cy="369332"/>
          </a:xfrm>
          <a:prstGeom prst="rect">
            <a:avLst/>
          </a:prstGeom>
          <a:noFill/>
        </p:spPr>
        <p:txBody>
          <a:bodyPr wrap="none" rtlCol="0">
            <a:spAutoFit/>
          </a:bodyPr>
          <a:lstStyle/>
          <a:p>
            <a:r>
              <a:rPr lang="fr-FR"/>
              <a:t>Séance 8</a:t>
            </a:r>
          </a:p>
        </p:txBody>
      </p:sp>
      <p:sp>
        <p:nvSpPr>
          <p:cNvPr id="15" name="ZoneTexte 14">
            <a:extLst>
              <a:ext uri="{FF2B5EF4-FFF2-40B4-BE49-F238E27FC236}">
                <a16:creationId xmlns:a16="http://schemas.microsoft.com/office/drawing/2014/main" id="{DDB8ACE6-1D59-C544-AA28-639926618037}"/>
              </a:ext>
            </a:extLst>
          </p:cNvPr>
          <p:cNvSpPr txBox="1"/>
          <p:nvPr/>
        </p:nvSpPr>
        <p:spPr>
          <a:xfrm>
            <a:off x="278753" y="1023000"/>
            <a:ext cx="3434145" cy="369332"/>
          </a:xfrm>
          <a:prstGeom prst="rect">
            <a:avLst/>
          </a:prstGeom>
          <a:noFill/>
        </p:spPr>
        <p:txBody>
          <a:bodyPr wrap="none" rtlCol="0">
            <a:spAutoFit/>
          </a:bodyPr>
          <a:lstStyle/>
          <a:p>
            <a:r>
              <a:rPr lang="fr-FR">
                <a:solidFill>
                  <a:srgbClr val="FFFF00"/>
                </a:solidFill>
              </a:rPr>
              <a:t>Les conditions de ces ouvertures:</a:t>
            </a:r>
          </a:p>
        </p:txBody>
      </p:sp>
      <p:sp>
        <p:nvSpPr>
          <p:cNvPr id="16" name="ZoneTexte 15">
            <a:extLst>
              <a:ext uri="{FF2B5EF4-FFF2-40B4-BE49-F238E27FC236}">
                <a16:creationId xmlns:a16="http://schemas.microsoft.com/office/drawing/2014/main" id="{D4943AE2-5886-D24E-B9D5-F6E53980A7AF}"/>
              </a:ext>
            </a:extLst>
          </p:cNvPr>
          <p:cNvSpPr txBox="1"/>
          <p:nvPr/>
        </p:nvSpPr>
        <p:spPr>
          <a:xfrm>
            <a:off x="201441" y="1392332"/>
            <a:ext cx="8240654" cy="1200329"/>
          </a:xfrm>
          <a:prstGeom prst="rect">
            <a:avLst/>
          </a:prstGeom>
          <a:noFill/>
        </p:spPr>
        <p:txBody>
          <a:bodyPr wrap="square" rtlCol="0">
            <a:spAutoFit/>
          </a:bodyPr>
          <a:lstStyle/>
          <a:p>
            <a:r>
              <a:rPr lang="fr-FR"/>
              <a:t>Elles se font toutes avec moins de 10 points d’honneur.</a:t>
            </a:r>
          </a:p>
          <a:p>
            <a:r>
              <a:rPr lang="fr-FR"/>
              <a:t>La couleur est solide , au moins deux honneurs avec des intermédiaires.</a:t>
            </a:r>
          </a:p>
          <a:p>
            <a:r>
              <a:rPr lang="fr-FR"/>
              <a:t>Il n’y a pas plus d’un gros honneur dans les trois autres couleurs.</a:t>
            </a:r>
          </a:p>
          <a:p>
            <a:r>
              <a:rPr lang="fr-FR"/>
              <a:t>Pas deux levées de défense  extérieures dans la main.</a:t>
            </a:r>
          </a:p>
        </p:txBody>
      </p:sp>
      <p:sp>
        <p:nvSpPr>
          <p:cNvPr id="24" name="ZoneTexte 23">
            <a:extLst>
              <a:ext uri="{FF2B5EF4-FFF2-40B4-BE49-F238E27FC236}">
                <a16:creationId xmlns:a16="http://schemas.microsoft.com/office/drawing/2014/main" id="{D8D9F909-32FF-9D4F-B8B8-108A0617518F}"/>
              </a:ext>
            </a:extLst>
          </p:cNvPr>
          <p:cNvSpPr txBox="1"/>
          <p:nvPr/>
        </p:nvSpPr>
        <p:spPr>
          <a:xfrm>
            <a:off x="278752" y="2620257"/>
            <a:ext cx="1245341" cy="369332"/>
          </a:xfrm>
          <a:prstGeom prst="rect">
            <a:avLst/>
          </a:prstGeom>
          <a:noFill/>
        </p:spPr>
        <p:txBody>
          <a:bodyPr wrap="none" rtlCol="0">
            <a:spAutoFit/>
          </a:bodyPr>
          <a:lstStyle/>
          <a:p>
            <a:r>
              <a:rPr lang="fr-FR">
                <a:solidFill>
                  <a:srgbClr val="FFFF00"/>
                </a:solidFill>
              </a:rPr>
              <a:t>Exemples :</a:t>
            </a:r>
          </a:p>
        </p:txBody>
      </p:sp>
      <p:sp>
        <p:nvSpPr>
          <p:cNvPr id="25" name="Text Box 1">
            <a:extLst>
              <a:ext uri="{FF2B5EF4-FFF2-40B4-BE49-F238E27FC236}">
                <a16:creationId xmlns:a16="http://schemas.microsoft.com/office/drawing/2014/main" id="{3BBC7F28-BCEF-894F-85C2-E041DD37C177}"/>
              </a:ext>
            </a:extLst>
          </p:cNvPr>
          <p:cNvSpPr txBox="1">
            <a:spLocks noChangeArrowheads="1"/>
          </p:cNvSpPr>
          <p:nvPr/>
        </p:nvSpPr>
        <p:spPr bwMode="auto">
          <a:xfrm>
            <a:off x="400736" y="3176510"/>
            <a:ext cx="100137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RDV987</a:t>
            </a:r>
            <a:endParaRPr kumimoji="0" lang="en-GB" sz="1100" b="0" i="0" u="none" strike="noStrike" cap="none" normalizeH="0" baseline="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DV2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973</a:t>
            </a:r>
            <a:endParaRPr kumimoji="0" lang="fr-FR" sz="2400" b="0" i="0" u="none" strike="noStrike" cap="none" normalizeH="0" baseline="0">
              <a:ln>
                <a:noFill/>
              </a:ln>
              <a:solidFill>
                <a:srgbClr val="000000"/>
              </a:solidFill>
              <a:effectLst/>
              <a:latin typeface="Arial" charset="0"/>
            </a:endParaRPr>
          </a:p>
        </p:txBody>
      </p:sp>
      <p:sp>
        <p:nvSpPr>
          <p:cNvPr id="26" name="ZoneTexte 25">
            <a:extLst>
              <a:ext uri="{FF2B5EF4-FFF2-40B4-BE49-F238E27FC236}">
                <a16:creationId xmlns:a16="http://schemas.microsoft.com/office/drawing/2014/main" id="{6C9F3FBF-BAB5-9749-BEC5-B42AAA309828}"/>
              </a:ext>
            </a:extLst>
          </p:cNvPr>
          <p:cNvSpPr txBox="1"/>
          <p:nvPr/>
        </p:nvSpPr>
        <p:spPr>
          <a:xfrm>
            <a:off x="1524093" y="3425116"/>
            <a:ext cx="3459280" cy="369332"/>
          </a:xfrm>
          <a:prstGeom prst="rect">
            <a:avLst/>
          </a:prstGeom>
          <a:noFill/>
        </p:spPr>
        <p:txBody>
          <a:bodyPr wrap="none" rtlCol="0">
            <a:spAutoFit/>
          </a:bodyPr>
          <a:lstStyle/>
          <a:p>
            <a:r>
              <a:rPr lang="fr-FR"/>
              <a:t>Main justifiant l’ouverture de 2</a:t>
            </a:r>
            <a:r>
              <a:rPr lang="fr-FR" b="1">
                <a:solidFill>
                  <a:schemeClr val="bg1"/>
                </a:solidFill>
                <a:sym typeface="Symbol"/>
              </a:rPr>
              <a:t></a:t>
            </a:r>
            <a:endParaRPr lang="fr-FR"/>
          </a:p>
        </p:txBody>
      </p:sp>
      <p:sp>
        <p:nvSpPr>
          <p:cNvPr id="27" name="Text Box 1">
            <a:extLst>
              <a:ext uri="{FF2B5EF4-FFF2-40B4-BE49-F238E27FC236}">
                <a16:creationId xmlns:a16="http://schemas.microsoft.com/office/drawing/2014/main" id="{4650D9C9-5544-0749-8E2C-0EB3C0823F9B}"/>
              </a:ext>
            </a:extLst>
          </p:cNvPr>
          <p:cNvSpPr txBox="1">
            <a:spLocks noChangeArrowheads="1"/>
          </p:cNvSpPr>
          <p:nvPr/>
        </p:nvSpPr>
        <p:spPr bwMode="auto">
          <a:xfrm>
            <a:off x="400736" y="4149608"/>
            <a:ext cx="100137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AVX987</a:t>
            </a:r>
            <a:endParaRPr kumimoji="0" lang="en-GB" sz="1100" b="0" i="0" u="none" strike="noStrike" cap="none" normalizeH="0" baseline="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A32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973</a:t>
            </a:r>
            <a:endParaRPr kumimoji="0" lang="fr-FR" sz="2400" b="0" i="0" u="none" strike="noStrike" cap="none" normalizeH="0" baseline="0">
              <a:ln>
                <a:noFill/>
              </a:ln>
              <a:solidFill>
                <a:srgbClr val="000000"/>
              </a:solidFill>
              <a:effectLst/>
              <a:latin typeface="Arial" charset="0"/>
            </a:endParaRPr>
          </a:p>
        </p:txBody>
      </p:sp>
      <p:sp>
        <p:nvSpPr>
          <p:cNvPr id="28" name="ZoneTexte 27">
            <a:extLst>
              <a:ext uri="{FF2B5EF4-FFF2-40B4-BE49-F238E27FC236}">
                <a16:creationId xmlns:a16="http://schemas.microsoft.com/office/drawing/2014/main" id="{84043459-53E9-C849-B3D0-C735A464DD8B}"/>
              </a:ext>
            </a:extLst>
          </p:cNvPr>
          <p:cNvSpPr txBox="1"/>
          <p:nvPr/>
        </p:nvSpPr>
        <p:spPr>
          <a:xfrm>
            <a:off x="1524093" y="4374457"/>
            <a:ext cx="3459280" cy="369332"/>
          </a:xfrm>
          <a:prstGeom prst="rect">
            <a:avLst/>
          </a:prstGeom>
          <a:noFill/>
        </p:spPr>
        <p:txBody>
          <a:bodyPr wrap="none" rtlCol="0">
            <a:spAutoFit/>
          </a:bodyPr>
          <a:lstStyle/>
          <a:p>
            <a:r>
              <a:rPr lang="fr-FR"/>
              <a:t>Main justifiant l’ouverture de 2</a:t>
            </a:r>
            <a:r>
              <a:rPr lang="fr-FR" b="1">
                <a:solidFill>
                  <a:schemeClr val="bg1"/>
                </a:solidFill>
                <a:sym typeface="Symbol"/>
              </a:rPr>
              <a:t></a:t>
            </a:r>
            <a:endParaRPr lang="fr-FR"/>
          </a:p>
        </p:txBody>
      </p:sp>
      <p:sp>
        <p:nvSpPr>
          <p:cNvPr id="29" name="ZoneTexte 28">
            <a:extLst>
              <a:ext uri="{FF2B5EF4-FFF2-40B4-BE49-F238E27FC236}">
                <a16:creationId xmlns:a16="http://schemas.microsoft.com/office/drawing/2014/main" id="{6628B60F-D886-D34B-9F37-09437BD51976}"/>
              </a:ext>
            </a:extLst>
          </p:cNvPr>
          <p:cNvSpPr txBox="1"/>
          <p:nvPr/>
        </p:nvSpPr>
        <p:spPr>
          <a:xfrm>
            <a:off x="6294070" y="2620257"/>
            <a:ext cx="2148024" cy="369332"/>
          </a:xfrm>
          <a:prstGeom prst="rect">
            <a:avLst/>
          </a:prstGeom>
          <a:noFill/>
        </p:spPr>
        <p:txBody>
          <a:bodyPr wrap="none" rtlCol="0">
            <a:spAutoFit/>
          </a:bodyPr>
          <a:lstStyle/>
          <a:p>
            <a:r>
              <a:rPr lang="fr-FR">
                <a:solidFill>
                  <a:srgbClr val="FFFF00"/>
                </a:solidFill>
              </a:rPr>
              <a:t>Contre indications :</a:t>
            </a:r>
          </a:p>
        </p:txBody>
      </p:sp>
      <p:sp>
        <p:nvSpPr>
          <p:cNvPr id="30" name="Text Box 1">
            <a:extLst>
              <a:ext uri="{FF2B5EF4-FFF2-40B4-BE49-F238E27FC236}">
                <a16:creationId xmlns:a16="http://schemas.microsoft.com/office/drawing/2014/main" id="{D1638F55-7A84-6B48-BCB9-DA9820A56CEB}"/>
              </a:ext>
            </a:extLst>
          </p:cNvPr>
          <p:cNvSpPr txBox="1">
            <a:spLocks noChangeArrowheads="1"/>
          </p:cNvSpPr>
          <p:nvPr/>
        </p:nvSpPr>
        <p:spPr bwMode="auto">
          <a:xfrm>
            <a:off x="5793384" y="3176510"/>
            <a:ext cx="100137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RDV987</a:t>
            </a:r>
            <a:endParaRPr kumimoji="0" lang="en-GB" sz="1100" b="0" i="0" u="none" strike="noStrike" cap="none" normalizeH="0" baseline="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D543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V2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9</a:t>
            </a:r>
            <a:endParaRPr kumimoji="0" lang="fr-FR" sz="2400" b="0" i="0" u="none" strike="noStrike" cap="none" normalizeH="0" baseline="0">
              <a:ln>
                <a:noFill/>
              </a:ln>
              <a:solidFill>
                <a:srgbClr val="000000"/>
              </a:solidFill>
              <a:effectLst/>
              <a:latin typeface="Arial" charset="0"/>
            </a:endParaRPr>
          </a:p>
        </p:txBody>
      </p:sp>
      <p:sp>
        <p:nvSpPr>
          <p:cNvPr id="31" name="ZoneTexte 30">
            <a:extLst>
              <a:ext uri="{FF2B5EF4-FFF2-40B4-BE49-F238E27FC236}">
                <a16:creationId xmlns:a16="http://schemas.microsoft.com/office/drawing/2014/main" id="{FE68F506-E58D-0941-AB1D-3CDE10401359}"/>
              </a:ext>
            </a:extLst>
          </p:cNvPr>
          <p:cNvSpPr txBox="1"/>
          <p:nvPr/>
        </p:nvSpPr>
        <p:spPr>
          <a:xfrm>
            <a:off x="6853253" y="3122030"/>
            <a:ext cx="2204899" cy="923330"/>
          </a:xfrm>
          <a:prstGeom prst="rect">
            <a:avLst/>
          </a:prstGeom>
          <a:noFill/>
        </p:spPr>
        <p:txBody>
          <a:bodyPr wrap="none" rtlCol="0">
            <a:spAutoFit/>
          </a:bodyPr>
          <a:lstStyle/>
          <a:p>
            <a:r>
              <a:rPr lang="fr-FR"/>
              <a:t>Interdiction d’ouvrir</a:t>
            </a:r>
          </a:p>
          <a:p>
            <a:r>
              <a:rPr lang="fr-FR"/>
              <a:t>de 2</a:t>
            </a:r>
            <a:r>
              <a:rPr lang="fr-FR" b="1">
                <a:solidFill>
                  <a:schemeClr val="bg1"/>
                </a:solidFill>
                <a:sym typeface="Symbol"/>
              </a:rPr>
              <a:t> </a:t>
            </a:r>
            <a:r>
              <a:rPr lang="fr-FR">
                <a:sym typeface="Symbol"/>
              </a:rPr>
              <a:t>avec l’autre</a:t>
            </a:r>
          </a:p>
          <a:p>
            <a:r>
              <a:rPr lang="fr-FR">
                <a:sym typeface="Symbol"/>
              </a:rPr>
              <a:t>Majeure 4</a:t>
            </a:r>
            <a:r>
              <a:rPr lang="fr-FR" baseline="30000">
                <a:sym typeface="Symbol"/>
              </a:rPr>
              <a:t>ème</a:t>
            </a:r>
            <a:r>
              <a:rPr lang="fr-FR">
                <a:sym typeface="Symbol"/>
              </a:rPr>
              <a:t>.</a:t>
            </a:r>
            <a:endParaRPr lang="fr-FR"/>
          </a:p>
        </p:txBody>
      </p:sp>
      <p:sp>
        <p:nvSpPr>
          <p:cNvPr id="32" name="Text Box 1">
            <a:extLst>
              <a:ext uri="{FF2B5EF4-FFF2-40B4-BE49-F238E27FC236}">
                <a16:creationId xmlns:a16="http://schemas.microsoft.com/office/drawing/2014/main" id="{6167C2FD-8DD6-E142-A574-01028D68A436}"/>
              </a:ext>
            </a:extLst>
          </p:cNvPr>
          <p:cNvSpPr txBox="1">
            <a:spLocks noChangeArrowheads="1"/>
          </p:cNvSpPr>
          <p:nvPr/>
        </p:nvSpPr>
        <p:spPr bwMode="auto">
          <a:xfrm>
            <a:off x="5851882" y="4283059"/>
            <a:ext cx="100137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DVX987</a:t>
            </a:r>
            <a:endParaRPr kumimoji="0" lang="en-GB" sz="1100" b="0" i="0" u="none" strike="noStrike" cap="none" normalizeH="0" baseline="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R54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R2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X9</a:t>
            </a:r>
            <a:endParaRPr kumimoji="0" lang="fr-FR" sz="2400" b="0" i="0" u="none" strike="noStrike" cap="none" normalizeH="0" baseline="0">
              <a:ln>
                <a:noFill/>
              </a:ln>
              <a:solidFill>
                <a:srgbClr val="000000"/>
              </a:solidFill>
              <a:effectLst/>
              <a:latin typeface="Arial" charset="0"/>
            </a:endParaRPr>
          </a:p>
        </p:txBody>
      </p:sp>
      <p:sp>
        <p:nvSpPr>
          <p:cNvPr id="33" name="ZoneTexte 32">
            <a:extLst>
              <a:ext uri="{FF2B5EF4-FFF2-40B4-BE49-F238E27FC236}">
                <a16:creationId xmlns:a16="http://schemas.microsoft.com/office/drawing/2014/main" id="{30564BF0-183F-9D48-AB4F-7965D2A4BEF8}"/>
              </a:ext>
            </a:extLst>
          </p:cNvPr>
          <p:cNvSpPr txBox="1"/>
          <p:nvPr/>
        </p:nvSpPr>
        <p:spPr>
          <a:xfrm>
            <a:off x="6911751" y="4228579"/>
            <a:ext cx="2204899" cy="923330"/>
          </a:xfrm>
          <a:prstGeom prst="rect">
            <a:avLst/>
          </a:prstGeom>
          <a:noFill/>
        </p:spPr>
        <p:txBody>
          <a:bodyPr wrap="none" rtlCol="0">
            <a:spAutoFit/>
          </a:bodyPr>
          <a:lstStyle/>
          <a:p>
            <a:r>
              <a:rPr lang="fr-FR"/>
              <a:t>Interdiction d’ouvrir</a:t>
            </a:r>
          </a:p>
          <a:p>
            <a:r>
              <a:rPr lang="fr-FR"/>
              <a:t>de 2</a:t>
            </a:r>
            <a:r>
              <a:rPr lang="fr-FR" b="1">
                <a:solidFill>
                  <a:schemeClr val="bg1"/>
                </a:solidFill>
                <a:sym typeface="Symbol"/>
              </a:rPr>
              <a:t> </a:t>
            </a:r>
            <a:r>
              <a:rPr lang="fr-FR">
                <a:sym typeface="Symbol"/>
              </a:rPr>
              <a:t>avec 2 gros</a:t>
            </a:r>
          </a:p>
          <a:p>
            <a:r>
              <a:rPr lang="fr-FR">
                <a:sym typeface="Symbol"/>
              </a:rPr>
              <a:t>Honneurs externes</a:t>
            </a:r>
            <a:endParaRPr lang="fr-FR"/>
          </a:p>
        </p:txBody>
      </p:sp>
      <p:sp>
        <p:nvSpPr>
          <p:cNvPr id="34" name="ZoneTexte 33">
            <a:extLst>
              <a:ext uri="{FF2B5EF4-FFF2-40B4-BE49-F238E27FC236}">
                <a16:creationId xmlns:a16="http://schemas.microsoft.com/office/drawing/2014/main" id="{F7106330-730E-B448-ABA2-A950CEF52DE7}"/>
              </a:ext>
            </a:extLst>
          </p:cNvPr>
          <p:cNvSpPr txBox="1"/>
          <p:nvPr/>
        </p:nvSpPr>
        <p:spPr>
          <a:xfrm>
            <a:off x="278752" y="5903534"/>
            <a:ext cx="8227060" cy="646331"/>
          </a:xfrm>
          <a:prstGeom prst="rect">
            <a:avLst/>
          </a:prstGeom>
          <a:noFill/>
        </p:spPr>
        <p:txBody>
          <a:bodyPr wrap="none" rtlCol="0">
            <a:spAutoFit/>
          </a:bodyPr>
          <a:lstStyle/>
          <a:p>
            <a:pPr algn="ctr"/>
            <a:r>
              <a:rPr lang="fr-FR" b="1">
                <a:solidFill>
                  <a:srgbClr val="FFFF00"/>
                </a:solidFill>
              </a:rPr>
              <a:t>L’un des principaux objectifs du partenaire sera de prolonger le barrage en </a:t>
            </a:r>
          </a:p>
          <a:p>
            <a:pPr algn="ctr"/>
            <a:r>
              <a:rPr lang="fr-FR" b="1">
                <a:solidFill>
                  <a:srgbClr val="FFFF00"/>
                </a:solidFill>
              </a:rPr>
              <a:t>fonction de son nombre d’atouts</a:t>
            </a:r>
          </a:p>
        </p:txBody>
      </p:sp>
      <p:sp>
        <p:nvSpPr>
          <p:cNvPr id="35" name="ZoneTexte 34">
            <a:extLst>
              <a:ext uri="{FF2B5EF4-FFF2-40B4-BE49-F238E27FC236}">
                <a16:creationId xmlns:a16="http://schemas.microsoft.com/office/drawing/2014/main" id="{BA63F49C-0D31-D94F-B823-257E7029DDC2}"/>
              </a:ext>
            </a:extLst>
          </p:cNvPr>
          <p:cNvSpPr txBox="1"/>
          <p:nvPr/>
        </p:nvSpPr>
        <p:spPr>
          <a:xfrm>
            <a:off x="201440" y="5089501"/>
            <a:ext cx="8647111" cy="923330"/>
          </a:xfrm>
          <a:prstGeom prst="rect">
            <a:avLst/>
          </a:prstGeom>
          <a:noFill/>
        </p:spPr>
        <p:txBody>
          <a:bodyPr wrap="none" rtlCol="0">
            <a:spAutoFit/>
          </a:bodyPr>
          <a:lstStyle/>
          <a:p>
            <a:r>
              <a:rPr lang="fr-FR">
                <a:solidFill>
                  <a:srgbClr val="FFFF00"/>
                </a:solidFill>
              </a:rPr>
              <a:t>Le rôle de la vulnérabilité :</a:t>
            </a:r>
          </a:p>
          <a:p>
            <a:r>
              <a:rPr lang="fr-FR"/>
              <a:t>Si vous êtes vulnérable, soyez conservateur, par contre Vert contre Rouge vous pouvez </a:t>
            </a:r>
          </a:p>
          <a:p>
            <a:r>
              <a:rPr lang="fr-FR"/>
              <a:t>Être plus agressif</a:t>
            </a:r>
          </a:p>
        </p:txBody>
      </p:sp>
    </p:spTree>
    <p:extLst>
      <p:ext uri="{BB962C8B-B14F-4D97-AF65-F5344CB8AC3E}">
        <p14:creationId xmlns:p14="http://schemas.microsoft.com/office/powerpoint/2010/main" val="1583953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34" grpId="0"/>
      <p:bldP spid="3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77686" y="-235226"/>
            <a:ext cx="8612017" cy="1219200"/>
          </a:xfrm>
        </p:spPr>
        <p:txBody>
          <a:bodyPr/>
          <a:lstStyle/>
          <a:p>
            <a:r>
              <a:rPr lang="fr-FR"/>
              <a:t>L’ouverture d’un deux Majeure faible</a:t>
            </a:r>
            <a:r>
              <a:rPr lang="fr-FR" sz="2400"/>
              <a:t>(2)</a:t>
            </a:r>
            <a:endParaRPr lang="fr-FR"/>
          </a:p>
        </p:txBody>
      </p:sp>
      <p:sp>
        <p:nvSpPr>
          <p:cNvPr id="4" name="Rectangle 3"/>
          <p:cNvSpPr/>
          <p:nvPr/>
        </p:nvSpPr>
        <p:spPr>
          <a:xfrm>
            <a:off x="7955703" y="90714"/>
            <a:ext cx="879868" cy="369332"/>
          </a:xfrm>
          <a:prstGeom prst="rect">
            <a:avLst/>
          </a:prstGeom>
        </p:spPr>
        <p:txBody>
          <a:bodyPr wrap="none">
            <a:spAutoFit/>
          </a:bodyPr>
          <a:lstStyle/>
          <a:p>
            <a:r>
              <a:rPr lang="fr-FR" b="1">
                <a:solidFill>
                  <a:schemeClr val="bg1"/>
                </a:solidFill>
                <a:sym typeface="Symbol"/>
              </a:rPr>
              <a:t></a:t>
            </a:r>
            <a:r>
              <a:rPr lang="fr-FR" b="1">
                <a:solidFill>
                  <a:srgbClr val="FF0000"/>
                </a:solidFill>
                <a:sym typeface="Symbol"/>
              </a:rPr>
              <a:t></a:t>
            </a:r>
            <a:r>
              <a:rPr lang="fr-FR" b="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D482816A-C6E8-B94C-A44E-9B2163A1BD6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8</a:t>
            </a:fld>
            <a:endParaRPr kumimoji="0" lang="en-US"/>
          </a:p>
        </p:txBody>
      </p:sp>
      <p:sp>
        <p:nvSpPr>
          <p:cNvPr id="23" name="ZoneTexte 22">
            <a:extLst>
              <a:ext uri="{FF2B5EF4-FFF2-40B4-BE49-F238E27FC236}">
                <a16:creationId xmlns:a16="http://schemas.microsoft.com/office/drawing/2014/main" id="{8E71E985-C885-F749-B2AC-783E43751C66}"/>
              </a:ext>
            </a:extLst>
          </p:cNvPr>
          <p:cNvSpPr txBox="1"/>
          <p:nvPr/>
        </p:nvSpPr>
        <p:spPr>
          <a:xfrm>
            <a:off x="3741384" y="6376090"/>
            <a:ext cx="1046569" cy="369332"/>
          </a:xfrm>
          <a:prstGeom prst="rect">
            <a:avLst/>
          </a:prstGeom>
          <a:noFill/>
        </p:spPr>
        <p:txBody>
          <a:bodyPr wrap="none" rtlCol="0">
            <a:spAutoFit/>
          </a:bodyPr>
          <a:lstStyle/>
          <a:p>
            <a:r>
              <a:rPr lang="fr-FR"/>
              <a:t>Séance 8</a:t>
            </a:r>
          </a:p>
        </p:txBody>
      </p:sp>
      <p:sp>
        <p:nvSpPr>
          <p:cNvPr id="15" name="ZoneTexte 14">
            <a:extLst>
              <a:ext uri="{FF2B5EF4-FFF2-40B4-BE49-F238E27FC236}">
                <a16:creationId xmlns:a16="http://schemas.microsoft.com/office/drawing/2014/main" id="{DDB8ACE6-1D59-C544-AA28-639926618037}"/>
              </a:ext>
            </a:extLst>
          </p:cNvPr>
          <p:cNvSpPr txBox="1"/>
          <p:nvPr/>
        </p:nvSpPr>
        <p:spPr>
          <a:xfrm>
            <a:off x="269609" y="981536"/>
            <a:ext cx="2843535" cy="369332"/>
          </a:xfrm>
          <a:prstGeom prst="rect">
            <a:avLst/>
          </a:prstGeom>
          <a:noFill/>
        </p:spPr>
        <p:txBody>
          <a:bodyPr wrap="none" rtlCol="0">
            <a:spAutoFit/>
          </a:bodyPr>
          <a:lstStyle/>
          <a:p>
            <a:r>
              <a:rPr lang="fr-FR">
                <a:solidFill>
                  <a:srgbClr val="FFFF00"/>
                </a:solidFill>
              </a:rPr>
              <a:t>La stratégie du répondant :</a:t>
            </a:r>
          </a:p>
        </p:txBody>
      </p:sp>
      <p:sp>
        <p:nvSpPr>
          <p:cNvPr id="16" name="ZoneTexte 15">
            <a:extLst>
              <a:ext uri="{FF2B5EF4-FFF2-40B4-BE49-F238E27FC236}">
                <a16:creationId xmlns:a16="http://schemas.microsoft.com/office/drawing/2014/main" id="{D4943AE2-5886-D24E-B9D5-F6E53980A7AF}"/>
              </a:ext>
            </a:extLst>
          </p:cNvPr>
          <p:cNvSpPr txBox="1"/>
          <p:nvPr/>
        </p:nvSpPr>
        <p:spPr>
          <a:xfrm>
            <a:off x="188460" y="1350868"/>
            <a:ext cx="8831715" cy="2031325"/>
          </a:xfrm>
          <a:prstGeom prst="rect">
            <a:avLst/>
          </a:prstGeom>
          <a:noFill/>
        </p:spPr>
        <p:txBody>
          <a:bodyPr wrap="square" rtlCol="0">
            <a:spAutoFit/>
          </a:bodyPr>
          <a:lstStyle/>
          <a:p>
            <a:pPr algn="just"/>
            <a:r>
              <a:rPr lang="fr-FR"/>
              <a:t>La précision de ces ouvertures permet au répondant d’évaluer le potentiel de son camp.</a:t>
            </a:r>
          </a:p>
          <a:p>
            <a:pPr marL="342900" indent="-342900" algn="just">
              <a:buAutoNum type="arabicPeriod"/>
            </a:pPr>
            <a:r>
              <a:rPr lang="fr-FR"/>
              <a:t>Sans fit, il ne reparlera qu’avec un sérieux espoir de manche soit environ 16H et une  belle couleur à exploiter .</a:t>
            </a:r>
          </a:p>
          <a:p>
            <a:pPr marL="342900" indent="-342900" algn="just">
              <a:buAutoNum type="arabicPeriod"/>
            </a:pPr>
            <a:r>
              <a:rPr lang="fr-FR"/>
              <a:t>Avec le fit, le répondant se manifestera dans deux situations très différentes :</a:t>
            </a:r>
          </a:p>
          <a:p>
            <a:pPr marL="1257300" lvl="2" indent="-342900" algn="just">
              <a:buAutoNum type="arabicPeriod"/>
            </a:pPr>
            <a:r>
              <a:rPr lang="fr-FR"/>
              <a:t>Pour explorer, nommer la manche voir un chelem</a:t>
            </a:r>
          </a:p>
          <a:p>
            <a:pPr marL="1257300" lvl="2" indent="-342900" algn="just">
              <a:buAutoNum type="arabicPeriod"/>
            </a:pPr>
            <a:r>
              <a:rPr lang="fr-FR"/>
              <a:t>Pour empêcher l’adversaire de trouver son contrat (manche, chelem ou partielle)</a:t>
            </a:r>
          </a:p>
        </p:txBody>
      </p:sp>
      <p:sp>
        <p:nvSpPr>
          <p:cNvPr id="35" name="ZoneTexte 34">
            <a:extLst>
              <a:ext uri="{FF2B5EF4-FFF2-40B4-BE49-F238E27FC236}">
                <a16:creationId xmlns:a16="http://schemas.microsoft.com/office/drawing/2014/main" id="{BA63F49C-0D31-D94F-B823-257E7029DDC2}"/>
              </a:ext>
            </a:extLst>
          </p:cNvPr>
          <p:cNvSpPr txBox="1"/>
          <p:nvPr/>
        </p:nvSpPr>
        <p:spPr>
          <a:xfrm>
            <a:off x="74867" y="3673407"/>
            <a:ext cx="3579121" cy="1200329"/>
          </a:xfrm>
          <a:prstGeom prst="rect">
            <a:avLst/>
          </a:prstGeom>
          <a:noFill/>
        </p:spPr>
        <p:txBody>
          <a:bodyPr wrap="none" rtlCol="0">
            <a:spAutoFit/>
          </a:bodyPr>
          <a:lstStyle/>
          <a:p>
            <a:r>
              <a:rPr lang="fr-FR">
                <a:solidFill>
                  <a:srgbClr val="FFFF00"/>
                </a:solidFill>
              </a:rPr>
              <a:t>Pour envisager la manche :</a:t>
            </a:r>
          </a:p>
          <a:p>
            <a:pPr lvl="1"/>
            <a:r>
              <a:rPr lang="fr-FR"/>
              <a:t>Au moins 14-15H avec 2 cartes</a:t>
            </a:r>
          </a:p>
          <a:p>
            <a:pPr lvl="1"/>
            <a:r>
              <a:rPr lang="fr-FR"/>
              <a:t>12-13H avec 3 cartes</a:t>
            </a:r>
          </a:p>
          <a:p>
            <a:pPr lvl="1"/>
            <a:r>
              <a:rPr lang="fr-FR"/>
              <a:t>Quelconque avec 4 cartes</a:t>
            </a:r>
          </a:p>
        </p:txBody>
      </p:sp>
      <p:sp>
        <p:nvSpPr>
          <p:cNvPr id="21" name="ZoneTexte 20">
            <a:extLst>
              <a:ext uri="{FF2B5EF4-FFF2-40B4-BE49-F238E27FC236}">
                <a16:creationId xmlns:a16="http://schemas.microsoft.com/office/drawing/2014/main" id="{0C71146A-979C-C94C-9405-75A875C2921A}"/>
              </a:ext>
            </a:extLst>
          </p:cNvPr>
          <p:cNvSpPr txBox="1"/>
          <p:nvPr/>
        </p:nvSpPr>
        <p:spPr>
          <a:xfrm>
            <a:off x="3741384" y="3270810"/>
            <a:ext cx="5248319" cy="2862322"/>
          </a:xfrm>
          <a:prstGeom prst="rect">
            <a:avLst/>
          </a:prstGeom>
          <a:noFill/>
        </p:spPr>
        <p:txBody>
          <a:bodyPr wrap="square" rtlCol="0">
            <a:spAutoFit/>
          </a:bodyPr>
          <a:lstStyle/>
          <a:p>
            <a:pPr algn="just"/>
            <a:r>
              <a:rPr lang="fr-FR">
                <a:solidFill>
                  <a:srgbClr val="FFFF00"/>
                </a:solidFill>
              </a:rPr>
              <a:t>Pour gêner l’adversaire :</a:t>
            </a:r>
          </a:p>
          <a:p>
            <a:pPr algn="just"/>
            <a:r>
              <a:rPr lang="fr-FR"/>
              <a:t>Les principes importants sont :</a:t>
            </a:r>
          </a:p>
          <a:p>
            <a:pPr algn="just"/>
            <a:r>
              <a:rPr lang="fr-FR"/>
              <a:t>	Compter les levées de défense du camp est</a:t>
            </a:r>
          </a:p>
          <a:p>
            <a:pPr algn="just"/>
            <a:r>
              <a:rPr lang="fr-FR"/>
              <a:t> primordial afin d’éviter une crème renversée.</a:t>
            </a:r>
          </a:p>
          <a:p>
            <a:pPr algn="just"/>
            <a:r>
              <a:rPr lang="fr-FR"/>
              <a:t>	Faire attention à la vulnérabilité, la défense ne doit pas coûter plus cher que le contrat adverse.</a:t>
            </a:r>
          </a:p>
          <a:p>
            <a:pPr algn="just"/>
            <a:r>
              <a:rPr lang="fr-FR"/>
              <a:t>	Détecter l’existence de leur  fit majeur : si </a:t>
            </a:r>
          </a:p>
          <a:p>
            <a:pPr algn="just"/>
            <a:r>
              <a:rPr lang="fr-FR"/>
              <a:t>vous possédez moins de 3 cartes dans l’autre Majeure, leur Fit est certain.</a:t>
            </a:r>
          </a:p>
        </p:txBody>
      </p:sp>
    </p:spTree>
    <p:extLst>
      <p:ext uri="{BB962C8B-B14F-4D97-AF65-F5344CB8AC3E}">
        <p14:creationId xmlns:p14="http://schemas.microsoft.com/office/powerpoint/2010/main" val="2620722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35" grpId="0"/>
      <p:bldP spid="2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77686" y="-235226"/>
            <a:ext cx="8612017" cy="1219200"/>
          </a:xfrm>
        </p:spPr>
        <p:txBody>
          <a:bodyPr/>
          <a:lstStyle/>
          <a:p>
            <a:r>
              <a:rPr lang="fr-FR"/>
              <a:t>L’ouverture d’un deux Majeure faible</a:t>
            </a:r>
            <a:r>
              <a:rPr lang="fr-FR" sz="2400"/>
              <a:t>(3)</a:t>
            </a:r>
            <a:endParaRPr lang="fr-FR"/>
          </a:p>
        </p:txBody>
      </p:sp>
      <p:sp>
        <p:nvSpPr>
          <p:cNvPr id="4" name="Rectangle 3"/>
          <p:cNvSpPr/>
          <p:nvPr/>
        </p:nvSpPr>
        <p:spPr>
          <a:xfrm>
            <a:off x="7955703" y="90714"/>
            <a:ext cx="879868" cy="369332"/>
          </a:xfrm>
          <a:prstGeom prst="rect">
            <a:avLst/>
          </a:prstGeom>
        </p:spPr>
        <p:txBody>
          <a:bodyPr wrap="none">
            <a:spAutoFit/>
          </a:bodyPr>
          <a:lstStyle/>
          <a:p>
            <a:r>
              <a:rPr lang="fr-FR" b="1">
                <a:solidFill>
                  <a:schemeClr val="bg1"/>
                </a:solidFill>
                <a:sym typeface="Symbol"/>
              </a:rPr>
              <a:t></a:t>
            </a:r>
            <a:r>
              <a:rPr lang="fr-FR" b="1">
                <a:solidFill>
                  <a:srgbClr val="FF0000"/>
                </a:solidFill>
                <a:sym typeface="Symbol"/>
              </a:rPr>
              <a:t></a:t>
            </a:r>
            <a:r>
              <a:rPr lang="fr-FR" b="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D482816A-C6E8-B94C-A44E-9B2163A1BD6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9</a:t>
            </a:fld>
            <a:endParaRPr kumimoji="0" lang="en-US"/>
          </a:p>
        </p:txBody>
      </p:sp>
      <p:sp>
        <p:nvSpPr>
          <p:cNvPr id="23" name="ZoneTexte 22">
            <a:extLst>
              <a:ext uri="{FF2B5EF4-FFF2-40B4-BE49-F238E27FC236}">
                <a16:creationId xmlns:a16="http://schemas.microsoft.com/office/drawing/2014/main" id="{8E71E985-C885-F749-B2AC-783E43751C66}"/>
              </a:ext>
            </a:extLst>
          </p:cNvPr>
          <p:cNvSpPr txBox="1"/>
          <p:nvPr/>
        </p:nvSpPr>
        <p:spPr>
          <a:xfrm>
            <a:off x="3741384" y="6376090"/>
            <a:ext cx="1046569" cy="369332"/>
          </a:xfrm>
          <a:prstGeom prst="rect">
            <a:avLst/>
          </a:prstGeom>
          <a:noFill/>
        </p:spPr>
        <p:txBody>
          <a:bodyPr wrap="none" rtlCol="0">
            <a:spAutoFit/>
          </a:bodyPr>
          <a:lstStyle/>
          <a:p>
            <a:r>
              <a:rPr lang="fr-FR"/>
              <a:t>Séance 8</a:t>
            </a:r>
          </a:p>
        </p:txBody>
      </p:sp>
      <p:sp>
        <p:nvSpPr>
          <p:cNvPr id="15" name="ZoneTexte 14">
            <a:extLst>
              <a:ext uri="{FF2B5EF4-FFF2-40B4-BE49-F238E27FC236}">
                <a16:creationId xmlns:a16="http://schemas.microsoft.com/office/drawing/2014/main" id="{DDB8ACE6-1D59-C544-AA28-639926618037}"/>
              </a:ext>
            </a:extLst>
          </p:cNvPr>
          <p:cNvSpPr txBox="1"/>
          <p:nvPr/>
        </p:nvSpPr>
        <p:spPr>
          <a:xfrm>
            <a:off x="278753" y="1023000"/>
            <a:ext cx="3829895" cy="369332"/>
          </a:xfrm>
          <a:prstGeom prst="rect">
            <a:avLst/>
          </a:prstGeom>
          <a:noFill/>
        </p:spPr>
        <p:txBody>
          <a:bodyPr wrap="none" rtlCol="0">
            <a:spAutoFit/>
          </a:bodyPr>
          <a:lstStyle/>
          <a:p>
            <a:r>
              <a:rPr lang="fr-FR">
                <a:solidFill>
                  <a:srgbClr val="FFFF00"/>
                </a:solidFill>
              </a:rPr>
              <a:t>Les réponses dans le silence adverse :</a:t>
            </a:r>
          </a:p>
        </p:txBody>
      </p:sp>
      <p:sp>
        <p:nvSpPr>
          <p:cNvPr id="24" name="ZoneTexte 23">
            <a:extLst>
              <a:ext uri="{FF2B5EF4-FFF2-40B4-BE49-F238E27FC236}">
                <a16:creationId xmlns:a16="http://schemas.microsoft.com/office/drawing/2014/main" id="{D8D9F909-32FF-9D4F-B8B8-108A0617518F}"/>
              </a:ext>
            </a:extLst>
          </p:cNvPr>
          <p:cNvSpPr txBox="1"/>
          <p:nvPr/>
        </p:nvSpPr>
        <p:spPr>
          <a:xfrm>
            <a:off x="275733" y="2899276"/>
            <a:ext cx="4163063" cy="369332"/>
          </a:xfrm>
          <a:prstGeom prst="rect">
            <a:avLst/>
          </a:prstGeom>
          <a:noFill/>
        </p:spPr>
        <p:txBody>
          <a:bodyPr wrap="none" rtlCol="0">
            <a:spAutoFit/>
          </a:bodyPr>
          <a:lstStyle/>
          <a:p>
            <a:r>
              <a:rPr lang="fr-FR">
                <a:solidFill>
                  <a:srgbClr val="FFFF00"/>
                </a:solidFill>
              </a:rPr>
              <a:t>Exemples : votre partenaire ouvre de </a:t>
            </a:r>
            <a:r>
              <a:rPr lang="fr-FR"/>
              <a:t>2</a:t>
            </a:r>
            <a:r>
              <a:rPr lang="fr-FR" b="1">
                <a:solidFill>
                  <a:schemeClr val="bg1"/>
                </a:solidFill>
                <a:sym typeface="Symbol"/>
              </a:rPr>
              <a:t></a:t>
            </a:r>
            <a:r>
              <a:rPr lang="fr-FR">
                <a:solidFill>
                  <a:srgbClr val="FFFF00"/>
                </a:solidFill>
              </a:rPr>
              <a:t> </a:t>
            </a:r>
          </a:p>
        </p:txBody>
      </p:sp>
      <p:sp>
        <p:nvSpPr>
          <p:cNvPr id="25" name="Text Box 1">
            <a:extLst>
              <a:ext uri="{FF2B5EF4-FFF2-40B4-BE49-F238E27FC236}">
                <a16:creationId xmlns:a16="http://schemas.microsoft.com/office/drawing/2014/main" id="{3BBC7F28-BCEF-894F-85C2-E041DD37C177}"/>
              </a:ext>
            </a:extLst>
          </p:cNvPr>
          <p:cNvSpPr txBox="1">
            <a:spLocks noChangeArrowheads="1"/>
          </p:cNvSpPr>
          <p:nvPr/>
        </p:nvSpPr>
        <p:spPr bwMode="auto">
          <a:xfrm>
            <a:off x="400736" y="3333580"/>
            <a:ext cx="100137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solidFill>
                  <a:schemeClr val="bg1"/>
                </a:solidFill>
              </a:rPr>
              <a:t>V987</a:t>
            </a:r>
            <a:endParaRPr kumimoji="0" lang="en-GB" sz="1100" b="0" i="0" u="none" strike="noStrike" cap="none" normalizeH="0" baseline="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DV2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97432</a:t>
            </a:r>
            <a:endParaRPr kumimoji="0" lang="fr-FR" sz="2400" b="0" i="0" u="none" strike="noStrike" cap="none" normalizeH="0" baseline="0">
              <a:ln>
                <a:noFill/>
              </a:ln>
              <a:solidFill>
                <a:srgbClr val="000000"/>
              </a:solidFill>
              <a:effectLst/>
              <a:latin typeface="Arial" charset="0"/>
            </a:endParaRPr>
          </a:p>
        </p:txBody>
      </p:sp>
      <p:sp>
        <p:nvSpPr>
          <p:cNvPr id="26" name="ZoneTexte 25">
            <a:extLst>
              <a:ext uri="{FF2B5EF4-FFF2-40B4-BE49-F238E27FC236}">
                <a16:creationId xmlns:a16="http://schemas.microsoft.com/office/drawing/2014/main" id="{6C9F3FBF-BAB5-9749-BEC5-B42AAA309828}"/>
              </a:ext>
            </a:extLst>
          </p:cNvPr>
          <p:cNvSpPr txBox="1"/>
          <p:nvPr/>
        </p:nvSpPr>
        <p:spPr>
          <a:xfrm>
            <a:off x="1505667" y="3446113"/>
            <a:ext cx="7328393" cy="646331"/>
          </a:xfrm>
          <a:prstGeom prst="rect">
            <a:avLst/>
          </a:prstGeom>
          <a:noFill/>
        </p:spPr>
        <p:txBody>
          <a:bodyPr wrap="square" rtlCol="0">
            <a:spAutoFit/>
          </a:bodyPr>
          <a:lstStyle/>
          <a:p>
            <a:pPr algn="just"/>
            <a:r>
              <a:rPr lang="fr-FR"/>
              <a:t>Main justifiant le prolongement à 4</a:t>
            </a:r>
            <a:r>
              <a:rPr lang="fr-FR" b="1">
                <a:solidFill>
                  <a:schemeClr val="bg1"/>
                </a:solidFill>
                <a:sym typeface="Symbol"/>
              </a:rPr>
              <a:t> </a:t>
            </a:r>
            <a:r>
              <a:rPr lang="fr-FR">
                <a:sym typeface="Symbol"/>
              </a:rPr>
              <a:t>. Attention, cela peut être aussi pour gagner (voir exemple ci-dessous). Donc cette enchère est ambiguë.</a:t>
            </a:r>
            <a:endParaRPr lang="fr-FR"/>
          </a:p>
        </p:txBody>
      </p:sp>
      <p:sp>
        <p:nvSpPr>
          <p:cNvPr id="27" name="Text Box 1">
            <a:extLst>
              <a:ext uri="{FF2B5EF4-FFF2-40B4-BE49-F238E27FC236}">
                <a16:creationId xmlns:a16="http://schemas.microsoft.com/office/drawing/2014/main" id="{4650D9C9-5544-0749-8E2C-0EB3C0823F9B}"/>
              </a:ext>
            </a:extLst>
          </p:cNvPr>
          <p:cNvSpPr txBox="1">
            <a:spLocks noChangeArrowheads="1"/>
          </p:cNvSpPr>
          <p:nvPr/>
        </p:nvSpPr>
        <p:spPr bwMode="auto">
          <a:xfrm>
            <a:off x="400735" y="5391964"/>
            <a:ext cx="100137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987</a:t>
            </a:r>
            <a:endParaRPr kumimoji="0" lang="en-GB" sz="1100" b="0" i="0" u="none" strike="noStrike" cap="none" normalizeH="0" baseline="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lang="en-GB" sz="1100">
                <a:solidFill>
                  <a:srgbClr val="FF0000"/>
                </a:solidFill>
                <a:ea typeface="ÇlÇr ñæí©" charset="0"/>
              </a:rPr>
              <a:t>AR2</a:t>
            </a:r>
            <a:endParaRPr kumimoji="0" lang="en-GB" sz="1100" b="0" i="0" u="none" strike="noStrike" cap="none" normalizeH="0" baseline="0">
              <a:ln>
                <a:noFill/>
              </a:ln>
              <a:solidFill>
                <a:srgbClr val="FF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A32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9732</a:t>
            </a:r>
            <a:endParaRPr kumimoji="0" lang="fr-FR" sz="2400" b="0" i="0" u="none" strike="noStrike" cap="none" normalizeH="0" baseline="0">
              <a:ln>
                <a:noFill/>
              </a:ln>
              <a:solidFill>
                <a:srgbClr val="000000"/>
              </a:solidFill>
              <a:effectLst/>
              <a:latin typeface="Arial" charset="0"/>
            </a:endParaRPr>
          </a:p>
        </p:txBody>
      </p:sp>
      <p:sp>
        <p:nvSpPr>
          <p:cNvPr id="28" name="ZoneTexte 27">
            <a:extLst>
              <a:ext uri="{FF2B5EF4-FFF2-40B4-BE49-F238E27FC236}">
                <a16:creationId xmlns:a16="http://schemas.microsoft.com/office/drawing/2014/main" id="{84043459-53E9-C849-B3D0-C735A464DD8B}"/>
              </a:ext>
            </a:extLst>
          </p:cNvPr>
          <p:cNvSpPr txBox="1"/>
          <p:nvPr/>
        </p:nvSpPr>
        <p:spPr>
          <a:xfrm>
            <a:off x="1402106" y="5626398"/>
            <a:ext cx="3836307" cy="369332"/>
          </a:xfrm>
          <a:prstGeom prst="rect">
            <a:avLst/>
          </a:prstGeom>
          <a:noFill/>
        </p:spPr>
        <p:txBody>
          <a:bodyPr wrap="none" rtlCol="0">
            <a:spAutoFit/>
          </a:bodyPr>
          <a:lstStyle/>
          <a:p>
            <a:r>
              <a:rPr lang="fr-FR"/>
              <a:t>Main justifiant le prolongement à 3</a:t>
            </a:r>
            <a:r>
              <a:rPr lang="fr-FR" b="1">
                <a:solidFill>
                  <a:schemeClr val="bg1"/>
                </a:solidFill>
                <a:sym typeface="Symbol"/>
              </a:rPr>
              <a:t></a:t>
            </a:r>
            <a:endParaRPr lang="fr-FR"/>
          </a:p>
        </p:txBody>
      </p:sp>
      <p:sp>
        <p:nvSpPr>
          <p:cNvPr id="32" name="Text Box 1">
            <a:extLst>
              <a:ext uri="{FF2B5EF4-FFF2-40B4-BE49-F238E27FC236}">
                <a16:creationId xmlns:a16="http://schemas.microsoft.com/office/drawing/2014/main" id="{6167C2FD-8DD6-E142-A574-01028D68A436}"/>
              </a:ext>
            </a:extLst>
          </p:cNvPr>
          <p:cNvSpPr txBox="1">
            <a:spLocks noChangeArrowheads="1"/>
          </p:cNvSpPr>
          <p:nvPr/>
        </p:nvSpPr>
        <p:spPr bwMode="auto">
          <a:xfrm>
            <a:off x="2614533" y="4359634"/>
            <a:ext cx="1001371"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a:solidFill>
                  <a:srgbClr val="000000"/>
                </a:solidFill>
                <a:sym typeface="Symbol"/>
              </a:rPr>
              <a:t></a:t>
            </a:r>
            <a:r>
              <a:rPr lang="en-GB" sz="1100"/>
              <a:t> </a:t>
            </a:r>
            <a:r>
              <a:rPr lang="en-GB" sz="1100">
                <a:solidFill>
                  <a:schemeClr val="bg1"/>
                </a:solidFill>
              </a:rPr>
              <a:t>DX9</a:t>
            </a:r>
            <a:endParaRPr kumimoji="0" lang="en-GB" sz="1100" b="0" i="0" u="none" strike="noStrike" cap="none" normalizeH="0" baseline="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latin typeface="Arial" charset="0"/>
                <a:ea typeface="ÇlÇr ñæí©" charset="0"/>
              </a:rPr>
              <a:t>AR4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FF0000"/>
                </a:solidFill>
                <a:effectLst/>
                <a:latin typeface="Times New Roman" charset="0"/>
                <a:ea typeface="ÇlÇr ñæí©" charset="0"/>
                <a:sym typeface="Symbol" charset="0"/>
              </a:rPr>
              <a:t></a:t>
            </a:r>
            <a:r>
              <a:rPr kumimoji="0" lang="en-GB" sz="1100" b="1" i="0" u="none" strike="noStrike" cap="none" normalizeH="0" baseline="0">
                <a:ln>
                  <a:noFill/>
                </a:ln>
                <a:solidFill>
                  <a:srgbClr val="FF0000"/>
                </a:solidFill>
                <a:effectLst/>
                <a:latin typeface="Cambria" charset="0"/>
                <a:ea typeface="ÇlÇr ñæí©" charset="0"/>
              </a:rPr>
              <a:t> </a:t>
            </a:r>
            <a:r>
              <a:rPr kumimoji="0" lang="en-GB" sz="1100" b="0" i="0" u="none" strike="noStrike" cap="none" normalizeH="0" baseline="0">
                <a:ln>
                  <a:noFill/>
                </a:ln>
                <a:solidFill>
                  <a:srgbClr val="FF0000"/>
                </a:solidFill>
                <a:effectLst/>
                <a:ea typeface="ÇlÇr ñæí©" charset="0"/>
              </a:rPr>
              <a:t>R2</a:t>
            </a:r>
            <a:endParaRPr kumimoji="0" lang="en-GB" sz="1100" b="0" i="0" u="none" strike="noStrike" cap="none" normalizeH="0" baseline="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a:ln>
                  <a:noFill/>
                </a:ln>
                <a:solidFill>
                  <a:srgbClr val="000000"/>
                </a:solidFill>
                <a:effectLst/>
                <a:latin typeface="Times New Roman" charset="0"/>
                <a:ea typeface="ÇlÇr ñæí©" charset="0"/>
                <a:sym typeface="Symbol" charset="0"/>
              </a:rPr>
              <a:t></a:t>
            </a:r>
            <a:r>
              <a:rPr kumimoji="0" lang="en-GB" sz="1100" b="1" i="0" u="none" strike="noStrike" cap="none" normalizeH="0" baseline="0">
                <a:ln>
                  <a:noFill/>
                </a:ln>
                <a:solidFill>
                  <a:srgbClr val="000000"/>
                </a:solidFill>
                <a:effectLst/>
                <a:latin typeface="Cambria" charset="0"/>
                <a:ea typeface="ÇlÇr ñæí©" charset="0"/>
              </a:rPr>
              <a:t> </a:t>
            </a:r>
            <a:r>
              <a:rPr kumimoji="0" lang="en-GB" sz="1100" b="0" i="0" u="none" strike="noStrike" cap="none" normalizeH="0" baseline="0">
                <a:ln>
                  <a:noFill/>
                </a:ln>
                <a:solidFill>
                  <a:srgbClr val="000000"/>
                </a:solidFill>
                <a:effectLst/>
                <a:latin typeface="Arial" charset="0"/>
                <a:ea typeface="ÇlÇr ñæí©" charset="0"/>
              </a:rPr>
              <a:t>ADX98</a:t>
            </a:r>
            <a:endParaRPr kumimoji="0" lang="fr-FR" sz="2400" b="0" i="0" u="none" strike="noStrike" cap="none" normalizeH="0" baseline="0">
              <a:ln>
                <a:noFill/>
              </a:ln>
              <a:solidFill>
                <a:srgbClr val="000000"/>
              </a:solidFill>
              <a:effectLst/>
              <a:latin typeface="Arial" charset="0"/>
            </a:endParaRPr>
          </a:p>
        </p:txBody>
      </p:sp>
      <p:sp>
        <p:nvSpPr>
          <p:cNvPr id="33" name="ZoneTexte 32">
            <a:extLst>
              <a:ext uri="{FF2B5EF4-FFF2-40B4-BE49-F238E27FC236}">
                <a16:creationId xmlns:a16="http://schemas.microsoft.com/office/drawing/2014/main" id="{30564BF0-183F-9D48-AB4F-7965D2A4BEF8}"/>
              </a:ext>
            </a:extLst>
          </p:cNvPr>
          <p:cNvSpPr txBox="1"/>
          <p:nvPr/>
        </p:nvSpPr>
        <p:spPr>
          <a:xfrm>
            <a:off x="3741384" y="4455568"/>
            <a:ext cx="5092676" cy="646331"/>
          </a:xfrm>
          <a:prstGeom prst="rect">
            <a:avLst/>
          </a:prstGeom>
          <a:noFill/>
        </p:spPr>
        <p:txBody>
          <a:bodyPr wrap="none" rtlCol="0">
            <a:spAutoFit/>
          </a:bodyPr>
          <a:lstStyle/>
          <a:p>
            <a:r>
              <a:rPr lang="fr-FR"/>
              <a:t>Pour jouer 4</a:t>
            </a:r>
            <a:r>
              <a:rPr lang="fr-FR" b="1">
                <a:solidFill>
                  <a:schemeClr val="bg1"/>
                </a:solidFill>
                <a:sym typeface="Symbol"/>
              </a:rPr>
              <a:t></a:t>
            </a:r>
            <a:r>
              <a:rPr lang="fr-FR" b="1">
                <a:sym typeface="Symbol"/>
              </a:rPr>
              <a:t>.</a:t>
            </a:r>
            <a:r>
              <a:rPr lang="fr-FR" b="1">
                <a:solidFill>
                  <a:schemeClr val="bg1"/>
                </a:solidFill>
                <a:sym typeface="Symbol"/>
              </a:rPr>
              <a:t> </a:t>
            </a:r>
            <a:r>
              <a:rPr lang="fr-FR">
                <a:sym typeface="Symbol"/>
              </a:rPr>
              <a:t>Même avec une main minimale du</a:t>
            </a:r>
          </a:p>
          <a:p>
            <a:r>
              <a:rPr lang="fr-FR">
                <a:sym typeface="Symbol"/>
              </a:rPr>
              <a:t>partenaire, la manche est quasiment certaine.</a:t>
            </a:r>
            <a:endParaRPr lang="fr-FR"/>
          </a:p>
        </p:txBody>
      </p:sp>
      <p:sp>
        <p:nvSpPr>
          <p:cNvPr id="6" name="ZoneTexte 5">
            <a:extLst>
              <a:ext uri="{FF2B5EF4-FFF2-40B4-BE49-F238E27FC236}">
                <a16:creationId xmlns:a16="http://schemas.microsoft.com/office/drawing/2014/main" id="{A8FB7628-0C25-DC45-820D-7156B1169B56}"/>
              </a:ext>
            </a:extLst>
          </p:cNvPr>
          <p:cNvSpPr txBox="1"/>
          <p:nvPr/>
        </p:nvSpPr>
        <p:spPr>
          <a:xfrm>
            <a:off x="498021" y="1392332"/>
            <a:ext cx="8336039" cy="1200329"/>
          </a:xfrm>
          <a:prstGeom prst="rect">
            <a:avLst/>
          </a:prstGeom>
          <a:noFill/>
        </p:spPr>
        <p:txBody>
          <a:bodyPr wrap="square" rtlCol="0">
            <a:spAutoFit/>
          </a:bodyPr>
          <a:lstStyle/>
          <a:p>
            <a:pPr algn="just"/>
            <a:r>
              <a:rPr lang="fr-FR"/>
              <a:t>On prolongera le barrage au palier de son nombre d’atouts : c’est une sécurité.</a:t>
            </a:r>
          </a:p>
          <a:p>
            <a:pPr algn="just"/>
            <a:r>
              <a:rPr lang="fr-FR"/>
              <a:t>Nous chuterons surement mais les adversaires ont un contrat plus rémunérateur dans leur ligne. Attention tout de même à la vulnérabilité (surtout si vous êtes rouge contre Vert). </a:t>
            </a:r>
            <a:r>
              <a:rPr lang="fr-FR" b="1">
                <a:solidFill>
                  <a:srgbClr val="FFFF00"/>
                </a:solidFill>
              </a:rPr>
              <a:t>Attention, vous ne devez avoir aucun espoir de manche.</a:t>
            </a:r>
          </a:p>
        </p:txBody>
      </p:sp>
    </p:spTree>
    <p:extLst>
      <p:ext uri="{BB962C8B-B14F-4D97-AF65-F5344CB8AC3E}">
        <p14:creationId xmlns:p14="http://schemas.microsoft.com/office/powerpoint/2010/main" val="2620227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p:bldP spid="27" grpId="0" animBg="1"/>
      <p:bldP spid="28" grpId="0"/>
      <p:bldP spid="32" grpId="0" animBg="1"/>
      <p:bldP spid="33"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Papier.thmx</Template>
  <TotalTime>18420</TotalTime>
  <Words>3547</Words>
  <Application>Microsoft Macintosh PowerPoint</Application>
  <PresentationFormat>Affichage à l'écran (4:3)</PresentationFormat>
  <Paragraphs>696</Paragraphs>
  <Slides>20</Slides>
  <Notes>14</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20</vt:i4>
      </vt:variant>
    </vt:vector>
  </HeadingPairs>
  <TitlesOfParts>
    <vt:vector size="31" baseType="lpstr">
      <vt:lpstr>ＭＳ Ｐゴシック</vt:lpstr>
      <vt:lpstr>Apple Chancery</vt:lpstr>
      <vt:lpstr>Arial</vt:lpstr>
      <vt:lpstr>Calibri</vt:lpstr>
      <vt:lpstr>Cambria</vt:lpstr>
      <vt:lpstr>ÇlÇr ñæí©</vt:lpstr>
      <vt:lpstr>Constantia</vt:lpstr>
      <vt:lpstr>Symbol</vt:lpstr>
      <vt:lpstr>Times New Roman</vt:lpstr>
      <vt:lpstr>Wingdings 2</vt:lpstr>
      <vt:lpstr>Papier</vt:lpstr>
      <vt:lpstr>Les Enchères de barrage</vt:lpstr>
      <vt:lpstr>Utilités et spécificités de ces ouvertures</vt:lpstr>
      <vt:lpstr>Utilités et spécificités de ces ouvertures</vt:lpstr>
      <vt:lpstr>Utilités et spécificités de ces ouvertures</vt:lpstr>
      <vt:lpstr>Utilités et spécificités de ces ouvertures</vt:lpstr>
      <vt:lpstr>Utilités et spécificités de ces ouvertures</vt:lpstr>
      <vt:lpstr>L’ouverture d’un deux Majeure faible(1)</vt:lpstr>
      <vt:lpstr>L’ouverture d’un deux Majeure faible(2)</vt:lpstr>
      <vt:lpstr>L’ouverture d’un deux Majeure faible(3)</vt:lpstr>
      <vt:lpstr>Présentation PowerPoint</vt:lpstr>
      <vt:lpstr>Présentation PowerPoint</vt:lpstr>
      <vt:lpstr>Les barrages au palier de 3(1)</vt:lpstr>
      <vt:lpstr>Les barrages au palier de 3(2)</vt:lpstr>
      <vt:lpstr>Les barrages au palier de 3(3)</vt:lpstr>
      <vt:lpstr>Les barrages au palier de 3(4)</vt:lpstr>
      <vt:lpstr>Les barrages au palier de 4(1)</vt:lpstr>
      <vt:lpstr>Présentation PowerPoint</vt:lpstr>
      <vt:lpstr>Présentation PowerPoint</vt:lpstr>
      <vt:lpstr>Présentation PowerPoint</vt:lpstr>
      <vt:lpstr>Présentation PowerPoint</vt:lpstr>
    </vt:vector>
  </TitlesOfParts>
  <Company>ENS de Cachan</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Jean Luc NEAU</dc:creator>
  <cp:lastModifiedBy>jean luc neau</cp:lastModifiedBy>
  <cp:revision>407</cp:revision>
  <cp:lastPrinted>2019-02-06T17:27:20Z</cp:lastPrinted>
  <dcterms:created xsi:type="dcterms:W3CDTF">2014-03-10T09:34:54Z</dcterms:created>
  <dcterms:modified xsi:type="dcterms:W3CDTF">2021-11-03T10:39:37Z</dcterms:modified>
</cp:coreProperties>
</file>