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60" r:id="rId4"/>
    <p:sldId id="259" r:id="rId5"/>
    <p:sldId id="262" r:id="rId6"/>
    <p:sldId id="261" r:id="rId7"/>
    <p:sldId id="275" r:id="rId8"/>
    <p:sldId id="276" r:id="rId9"/>
    <p:sldId id="277" r:id="rId10"/>
    <p:sldId id="263" r:id="rId11"/>
    <p:sldId id="278" r:id="rId12"/>
    <p:sldId id="264" r:id="rId13"/>
    <p:sldId id="279" r:id="rId14"/>
    <p:sldId id="265" r:id="rId15"/>
    <p:sldId id="266" r:id="rId16"/>
    <p:sldId id="267" r:id="rId17"/>
    <p:sldId id="280" r:id="rId18"/>
    <p:sldId id="281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0"/>
    <p:restoredTop sz="94700"/>
  </p:normalViewPr>
  <p:slideViewPr>
    <p:cSldViewPr snapToGrid="0" snapToObjects="1">
      <p:cViewPr varScale="1">
        <p:scale>
          <a:sx n="118" d="100"/>
          <a:sy n="118" d="100"/>
        </p:scale>
        <p:origin x="9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046A5-FBCA-A746-8BB5-A51ED315BFB3}" type="datetimeFigureOut">
              <a:rPr lang="fr-FR" smtClean="0"/>
              <a:t>07/08/2018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4D887-0A71-CE4C-B43E-765856C7E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73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3FF0FE7-774E-774D-B480-DCAA2E8B9D80}" type="datetime1">
              <a:rPr lang="fr-FR" smtClean="0"/>
              <a:t>07/08/2018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E3AB809-FBC4-7042-BED1-A5BFA08B69B5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FD1209C-C0EC-CD4F-AD85-FA5A70118A60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20177FE6-62E0-E34F-AC85-D16B555902C2}" type="datetime1">
              <a:rPr lang="fr-FR" smtClean="0"/>
              <a:t>07/08/2018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CEB05DA-30CE-484C-9A6D-D7009305C6EB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FCDCF2A-8AA5-0444-A874-7BAAA0BAD1FF}" type="datetime1">
              <a:rPr lang="fr-FR" smtClean="0"/>
              <a:t>07/08/2018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FC4D5B-A7E9-3240-8291-4BCF557C2403}" type="datetime1">
              <a:rPr lang="fr-FR" smtClean="0"/>
              <a:t>07/08/2018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DB5AB2B-E632-AF4A-8BB6-69F392B1FBE3}" type="datetime1">
              <a:rPr lang="fr-FR" smtClean="0"/>
              <a:t>07/08/2018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8F7856F-7B75-CD46-815F-417F4F94C17D}" type="datetime1">
              <a:rPr lang="fr-FR" smtClean="0"/>
              <a:t>07/08/2018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3F8028C6-5F1B-8441-B0B9-30E4932A97D2}" type="datetime1">
              <a:rPr lang="fr-FR" smtClean="0"/>
              <a:t>07/08/2018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415A88-B8E6-624E-8460-BA9533935071}" type="datetime1">
              <a:rPr lang="fr-FR" smtClean="0"/>
              <a:t>07/08/2018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E0150EEA-C651-6943-A4B7-44D367CC25CA}" type="datetime1">
              <a:rPr lang="fr-FR" smtClean="0"/>
              <a:t>07/08/2018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683108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1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1)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709049" y="1288549"/>
            <a:ext cx="82073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La première phase de ce jeu :</a:t>
            </a:r>
          </a:p>
          <a:p>
            <a:r>
              <a:rPr lang="fr-FR" dirty="0"/>
              <a:t>	Elle consiste à déterminer le contrat optimal de la paire, via un dialogue </a:t>
            </a:r>
          </a:p>
          <a:p>
            <a:r>
              <a:rPr lang="fr-FR" dirty="0"/>
              <a:t>entre les deux joueurs de la paire. Pour cela on véhiculera via des renseignements</a:t>
            </a:r>
          </a:p>
          <a:p>
            <a:r>
              <a:rPr lang="fr-FR" dirty="0"/>
              <a:t>quand à la force, la distribution et l’emplacement des ses honneurs.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09048" y="2561086"/>
            <a:ext cx="84107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ces enchères, il existe une multitude de système. Celui que nous allons </a:t>
            </a:r>
          </a:p>
          <a:p>
            <a:r>
              <a:rPr lang="fr-FR" dirty="0"/>
              <a:t>apprendre est basé essentiellement sur des enchères naturelles, donc on </a:t>
            </a:r>
            <a:r>
              <a:rPr lang="fr-FR" b="1" dirty="0">
                <a:solidFill>
                  <a:srgbClr val="FFFF00"/>
                </a:solidFill>
              </a:rPr>
              <a:t>affirme ce</a:t>
            </a:r>
          </a:p>
          <a:p>
            <a:r>
              <a:rPr lang="fr-FR" b="1" dirty="0">
                <a:solidFill>
                  <a:srgbClr val="FFFF00"/>
                </a:solidFill>
              </a:rPr>
              <a:t>que l’on possède</a:t>
            </a:r>
            <a:r>
              <a:rPr lang="fr-FR" dirty="0"/>
              <a:t>. La hiérarchie des cartons d’enchères est :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SA</a:t>
            </a:r>
            <a:endParaRPr lang="fr-FR" dirty="0">
              <a:solidFill>
                <a:srgbClr val="000000"/>
              </a:solidFill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04" y="4130747"/>
            <a:ext cx="1882913" cy="1882913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782" y="4267340"/>
            <a:ext cx="2295525" cy="16097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86204" y="3800463"/>
            <a:ext cx="217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Boite à enchères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999145" y="3898008"/>
            <a:ext cx="20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Enchères à la table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2E7AE2-A127-E54F-BE6F-25774AA99214}"/>
              </a:ext>
            </a:extLst>
          </p:cNvPr>
          <p:cNvSpPr txBox="1"/>
          <p:nvPr/>
        </p:nvSpPr>
        <p:spPr>
          <a:xfrm>
            <a:off x="1910715" y="6061731"/>
            <a:ext cx="536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Chaque enchère doit être supérieure à la précédente.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CD73AAD-7E12-AC4E-8158-54F2C8B5E6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1983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756829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convention </a:t>
            </a:r>
            <a:r>
              <a:rPr lang="fr-FR" b="1">
                <a:solidFill>
                  <a:srgbClr val="FFFF00"/>
                </a:solidFill>
              </a:rPr>
              <a:t>TEXAS </a:t>
            </a:r>
            <a:r>
              <a:rPr lang="fr-FR"/>
              <a:t>: </a:t>
            </a:r>
          </a:p>
          <a:p>
            <a:r>
              <a:rPr lang="fr-FR"/>
              <a:t>Elle consiste, avec une couleur au moins cinquième, de nommer la couleur </a:t>
            </a:r>
          </a:p>
          <a:p>
            <a:r>
              <a:rPr lang="fr-FR"/>
              <a:t>immédiatement inférieure, afin de faire jouer l’ouvreur qui a la main forte.</a:t>
            </a:r>
          </a:p>
          <a:p>
            <a:r>
              <a:rPr lang="fr-FR"/>
              <a:t>	- </a:t>
            </a:r>
            <a:r>
              <a:rPr lang="fr-FR" b="1">
                <a:solidFill>
                  <a:srgbClr val="FFFF00"/>
                </a:solidFill>
              </a:rPr>
              <a:t>Texas  Majeur :</a:t>
            </a:r>
          </a:p>
          <a:p>
            <a:r>
              <a:rPr lang="fr-FR" b="1">
                <a:solidFill>
                  <a:srgbClr val="FFFF00"/>
                </a:solidFill>
              </a:rPr>
              <a:t>		</a:t>
            </a:r>
            <a:r>
              <a:rPr lang="fr-FR" b="1"/>
              <a:t>- </a:t>
            </a:r>
            <a:r>
              <a:rPr lang="fr-FR"/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 </a:t>
            </a:r>
            <a:r>
              <a:rPr lang="fr-FR">
                <a:sym typeface="Symbol"/>
              </a:rPr>
              <a:t>au moins 5 cartes à 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</a:p>
          <a:p>
            <a:r>
              <a:rPr lang="fr-FR" b="1">
                <a:solidFill>
                  <a:srgbClr val="FF0000"/>
                </a:solidFill>
                <a:sym typeface="Symbol"/>
              </a:rPr>
              <a:t>		</a:t>
            </a:r>
            <a:r>
              <a:rPr lang="fr-FR" b="1">
                <a:sym typeface="Symbol"/>
              </a:rPr>
              <a:t>- 2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au moins 5 cartes à 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 b="1">
              <a:solidFill>
                <a:srgbClr val="FF0000"/>
              </a:solidFill>
              <a:sym typeface="Symbol"/>
            </a:endParaRPr>
          </a:p>
          <a:p>
            <a:r>
              <a:rPr lang="fr-FR"/>
              <a:t>	- </a:t>
            </a:r>
            <a:r>
              <a:rPr lang="fr-FR" b="1">
                <a:solidFill>
                  <a:srgbClr val="FFFF00"/>
                </a:solidFill>
              </a:rPr>
              <a:t>Texas  Mineur :</a:t>
            </a:r>
          </a:p>
          <a:p>
            <a:r>
              <a:rPr lang="fr-FR" b="1"/>
              <a:t>		- 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Texas pour les 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 b="1">
              <a:solidFill>
                <a:srgbClr val="FF0000"/>
              </a:solidFill>
              <a:sym typeface="Symbol"/>
            </a:endParaRPr>
          </a:p>
          <a:p>
            <a:r>
              <a:rPr lang="fr-FR" b="1">
                <a:solidFill>
                  <a:srgbClr val="FF0000"/>
                </a:solidFill>
                <a:sym typeface="Symbol"/>
              </a:rPr>
              <a:t>		</a:t>
            </a:r>
            <a:r>
              <a:rPr lang="fr-FR" b="1">
                <a:sym typeface="Symbol"/>
              </a:rPr>
              <a:t>- 3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Texas pour les 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35769" y="3569297"/>
            <a:ext cx="850643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conditions d’emploi :</a:t>
            </a:r>
          </a:p>
          <a:p>
            <a:pPr marL="285750" indent="-285750">
              <a:buFontTx/>
              <a:buChar char="-"/>
            </a:pPr>
            <a:r>
              <a:rPr lang="fr-FR" dirty="0"/>
              <a:t>En Majeures, 5 cartes sans condition d’emploi sans 4 cartes dans l’autre Majeure</a:t>
            </a:r>
          </a:p>
          <a:p>
            <a:pPr marL="285750" indent="-285750">
              <a:buFontTx/>
              <a:buChar char="-"/>
            </a:pPr>
            <a:r>
              <a:rPr lang="fr-FR" dirty="0"/>
              <a:t>En mineures :</a:t>
            </a:r>
          </a:p>
          <a:p>
            <a:r>
              <a:rPr lang="fr-FR" dirty="0"/>
              <a:t>	- 6 cartes dans la zone 0-7H</a:t>
            </a:r>
          </a:p>
          <a:p>
            <a:r>
              <a:rPr lang="fr-FR" dirty="0"/>
              <a:t>	- 5 cartes et plus à partir de 9HL avec un singleton dans une couleur annexe</a:t>
            </a:r>
          </a:p>
          <a:p>
            <a:r>
              <a:rPr lang="fr-FR" dirty="0"/>
              <a:t>Remarques :</a:t>
            </a:r>
          </a:p>
          <a:p>
            <a:r>
              <a:rPr lang="fr-FR" dirty="0"/>
              <a:t>Avec une mineure 6</a:t>
            </a:r>
            <a:r>
              <a:rPr lang="fr-FR" baseline="30000" dirty="0"/>
              <a:t>ème </a:t>
            </a:r>
            <a:r>
              <a:rPr lang="fr-FR" dirty="0"/>
              <a:t>sans singleton nommez 2SA ou 3SA suivant votre force </a:t>
            </a:r>
          </a:p>
          <a:p>
            <a:r>
              <a:rPr lang="fr-FR" dirty="0"/>
              <a:t>Le </a:t>
            </a:r>
            <a:r>
              <a:rPr lang="fr-FR" b="1" dirty="0" err="1">
                <a:solidFill>
                  <a:srgbClr val="FFFF00"/>
                </a:solidFill>
              </a:rPr>
              <a:t>Stayman</a:t>
            </a:r>
            <a:r>
              <a:rPr lang="fr-FR" dirty="0"/>
              <a:t> est prioritaire sur le </a:t>
            </a:r>
            <a:r>
              <a:rPr lang="fr-FR" b="1" dirty="0">
                <a:solidFill>
                  <a:srgbClr val="FFFF00"/>
                </a:solidFill>
              </a:rPr>
              <a:t>Texas</a:t>
            </a:r>
            <a:endParaRPr lang="fr-FR" dirty="0"/>
          </a:p>
          <a:p>
            <a:r>
              <a:rPr lang="fr-FR" dirty="0"/>
              <a:t>Avec 7-8H et une majeure 5</a:t>
            </a:r>
            <a:r>
              <a:rPr lang="fr-FR" baseline="30000" dirty="0"/>
              <a:t>ème</a:t>
            </a:r>
            <a:r>
              <a:rPr lang="fr-FR" dirty="0"/>
              <a:t> utilisez le </a:t>
            </a:r>
            <a:r>
              <a:rPr lang="fr-FR" dirty="0" err="1"/>
              <a:t>Stayman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94B7B41-93AC-664C-B429-F598C8A151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35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4655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8507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Vous possédez au moins une majeure cinquième, vous annoncez la couleur d’en </a:t>
            </a:r>
          </a:p>
          <a:p>
            <a:r>
              <a:rPr lang="fr-FR"/>
              <a:t>dessous : c’est la convention </a:t>
            </a:r>
            <a:r>
              <a:rPr lang="fr-FR" b="1">
                <a:solidFill>
                  <a:srgbClr val="FFFF00"/>
                </a:solidFill>
              </a:rPr>
              <a:t>Texas </a:t>
            </a:r>
            <a:r>
              <a:rPr lang="fr-FR"/>
              <a:t>: 2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>
                <a:sym typeface="Symbol"/>
              </a:rPr>
              <a:t>(au moins 5 cartes à 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>
                <a:sym typeface="Symbol"/>
              </a:rPr>
              <a:t>) et 2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pour les piques.</a:t>
            </a:r>
            <a:endParaRPr lang="fr-FR"/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648D681-EC2F-E247-9592-44873C136332}"/>
              </a:ext>
            </a:extLst>
          </p:cNvPr>
          <p:cNvSpPr txBox="1"/>
          <p:nvPr/>
        </p:nvSpPr>
        <p:spPr>
          <a:xfrm>
            <a:off x="304567" y="1585278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CF682F1-CD2F-DC48-92FD-0E63F618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30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F1F06FE-1C35-1B49-B2A1-A4CC10F2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8338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065E49E-498D-794F-975B-01ACA1BD4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191" y="208187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V9876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157F43C9-65A0-0E41-8CA2-517E8A2D9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2044" y="207347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62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RV</a:t>
            </a:r>
            <a:endParaRPr kumimoji="0" lang="fr-FR" sz="240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FB97D1-A90F-5949-8228-D3FD0A207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897" y="20650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C78375A3-4ED0-A548-A2FF-AFAE60AF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314" y="206391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RV1097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F2D9DE3-918C-964C-BA2D-8216AF116F1A}"/>
              </a:ext>
            </a:extLst>
          </p:cNvPr>
          <p:cNvSpPr txBox="1"/>
          <p:nvPr/>
        </p:nvSpPr>
        <p:spPr>
          <a:xfrm>
            <a:off x="224376" y="2983851"/>
            <a:ext cx="8059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Comme vous le voyez, pour faire un Texas il suffit d’avoir une Majeure au moins </a:t>
            </a:r>
          </a:p>
          <a:p>
            <a:r>
              <a:rPr lang="fr-FR"/>
              <a:t>cinquième sans l’autre Majeure quatrième.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6BAF80-AF7C-9345-8ACD-229F66855456}"/>
              </a:ext>
            </a:extLst>
          </p:cNvPr>
          <p:cNvSpPr txBox="1"/>
          <p:nvPr/>
        </p:nvSpPr>
        <p:spPr>
          <a:xfrm>
            <a:off x="224376" y="3596848"/>
            <a:ext cx="7853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réponses de l’ouvreur sont simples :</a:t>
            </a:r>
          </a:p>
          <a:p>
            <a:pPr marL="285750" indent="-285750">
              <a:buFontTx/>
              <a:buChar char="-"/>
            </a:pPr>
            <a:r>
              <a:rPr lang="fr-FR"/>
              <a:t>Il rectifie le Texas avec une main banale</a:t>
            </a:r>
            <a:endParaRPr lang="fr-FR">
              <a:sym typeface="Symbol"/>
            </a:endParaRP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,3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ym typeface="Symbol"/>
              </a:rPr>
              <a:t>: respectivement 4 cartes à Cœurs, à Pique, 17H et tous les contrôles.</a:t>
            </a: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2SA : j’ai 3 cartes à Cœur ou à Pique, 17H et tous les contrôles.</a:t>
            </a:r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24376" y="4790489"/>
            <a:ext cx="85433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suite des enchères </a:t>
            </a:r>
            <a:r>
              <a:rPr lang="fr-FR" dirty="0"/>
              <a:t>est donnée par le répondant qui va estimer le type de contrat </a:t>
            </a:r>
          </a:p>
          <a:p>
            <a:r>
              <a:rPr lang="fr-FR" dirty="0"/>
              <a:t>et la hauteur du contrat. Sur la rectification simple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Passe : RAS</a:t>
            </a:r>
          </a:p>
          <a:p>
            <a:pPr marL="285750" indent="-285750">
              <a:buFontTx/>
              <a:buChar char="-"/>
            </a:pPr>
            <a:r>
              <a:rPr lang="fr-FR" dirty="0"/>
              <a:t>2SA : 8-9HL donc 5 cartes et une main régulière</a:t>
            </a:r>
          </a:p>
          <a:p>
            <a:pPr marL="285750" indent="-285750">
              <a:buFontTx/>
              <a:buChar char="-"/>
            </a:pPr>
            <a:r>
              <a:rPr lang="fr-FR" dirty="0"/>
              <a:t>3SA : 10HL -15 HL et 5 cartes dans une main régulière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071BC6-6E55-AD49-9A72-8D350617838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246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33843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EF4517C-EF75-8940-9EF3-7C6C183D449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D17BBFB-7205-CE41-A66E-7C1F1613E531}"/>
              </a:ext>
            </a:extLst>
          </p:cNvPr>
          <p:cNvSpPr txBox="1"/>
          <p:nvPr/>
        </p:nvSpPr>
        <p:spPr>
          <a:xfrm>
            <a:off x="377153" y="1317599"/>
            <a:ext cx="77060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/>
              <a:t>4SA, …. Voir les réponses directes à Sans Atout</a:t>
            </a: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,3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/>
              <a:t>sur </a:t>
            </a:r>
            <a:r>
              <a:rPr lang="fr-FR">
                <a:sym typeface="Symbol"/>
              </a:rPr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,2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>
                <a:solidFill>
                  <a:schemeClr val="bg1"/>
                </a:solidFill>
                <a:sym typeface="Symbol"/>
              </a:rPr>
              <a:t>  </a:t>
            </a:r>
            <a:r>
              <a:rPr lang="fr-FR"/>
              <a:t>espoir de manche avec 6 cartes</a:t>
            </a: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4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,4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/>
              <a:t>sur </a:t>
            </a:r>
            <a:r>
              <a:rPr lang="fr-FR">
                <a:sym typeface="Symbol"/>
              </a:rPr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 b="1">
                <a:sym typeface="Symbol"/>
              </a:rPr>
              <a:t>,2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/>
              <a:t>le manche avec 6 cartes</a:t>
            </a:r>
          </a:p>
          <a:p>
            <a:pPr marL="285750" indent="-285750">
              <a:buFontTx/>
              <a:buChar char="-"/>
            </a:pPr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ym typeface="Symbol"/>
              </a:rPr>
              <a:t>/</a:t>
            </a:r>
            <a:r>
              <a:rPr lang="fr-FR" b="1">
                <a:solidFill>
                  <a:schemeClr val="bg1"/>
                </a:solidFill>
                <a:sym typeface="Symbol"/>
              </a:rPr>
              <a:t>  </a:t>
            </a:r>
            <a:r>
              <a:rPr lang="fr-FR">
                <a:sym typeface="Symbol"/>
              </a:rPr>
              <a:t>: Au moins 4 cartes en mineure et une main irrégulière (une coute )</a:t>
            </a:r>
          </a:p>
          <a:p>
            <a:pPr marL="285750" indent="-285750">
              <a:buFontTx/>
              <a:buChar char="-"/>
            </a:pPr>
            <a:endParaRPr lang="fr-FR"/>
          </a:p>
          <a:p>
            <a:pPr marL="285750" indent="-285750">
              <a:buFontTx/>
              <a:buChar char="-"/>
            </a:pPr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280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La suite des enchères (2)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550E806-BEEF-E842-A6AE-C56C485108A7}"/>
              </a:ext>
            </a:extLst>
          </p:cNvPr>
          <p:cNvSpPr txBox="1"/>
          <p:nvPr/>
        </p:nvSpPr>
        <p:spPr>
          <a:xfrm>
            <a:off x="609600" y="2636741"/>
            <a:ext cx="76824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 cas des bicolores 5-5 Majeures :</a:t>
            </a:r>
          </a:p>
          <a:p>
            <a:pPr marL="285750" indent="-285750">
              <a:buFontTx/>
              <a:buChar char="-"/>
            </a:pPr>
            <a:r>
              <a:rPr lang="fr-FR"/>
              <a:t>Main de 0-6H : Texas pour la meilleure couleur</a:t>
            </a:r>
          </a:p>
          <a:p>
            <a:pPr marL="285750" indent="-285750">
              <a:buFontTx/>
              <a:buChar char="-"/>
            </a:pPr>
            <a:r>
              <a:rPr lang="fr-FR"/>
              <a:t>Main de 7-8H : Texas pour les cœurs suivi de </a:t>
            </a:r>
            <a:r>
              <a:rPr lang="fr-FR" b="1">
                <a:sym typeface="Symbol"/>
              </a:rPr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:</a:t>
            </a:r>
            <a:r>
              <a:rPr lang="fr-FR" b="1">
                <a:solidFill>
                  <a:schemeClr val="bg1"/>
                </a:solidFill>
                <a:sym typeface="Symbol"/>
              </a:rPr>
              <a:t> 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petit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/>
              <a:t>espoir de manche</a:t>
            </a:r>
          </a:p>
          <a:p>
            <a:pPr marL="285750" indent="-285750">
              <a:buFontTx/>
              <a:buChar char="-"/>
            </a:pPr>
            <a:r>
              <a:rPr lang="fr-FR"/>
              <a:t>Main de 9H et plus : </a:t>
            </a:r>
          </a:p>
          <a:p>
            <a:pPr marL="1200150" lvl="2" indent="-285750">
              <a:buFontTx/>
              <a:buChar char="-"/>
            </a:pP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 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: Bicolore plus fort à Cœur</a:t>
            </a:r>
          </a:p>
          <a:p>
            <a:pPr marL="1200150" lvl="2" indent="-285750">
              <a:buFontTx/>
              <a:buChar char="-"/>
            </a:pP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4</a:t>
            </a:r>
            <a:r>
              <a:rPr lang="fr-FR" b="1">
                <a:solidFill>
                  <a:srgbClr val="FF0000"/>
                </a:solidFill>
                <a:sym typeface="Symbol"/>
              </a:rPr>
              <a:t>  </a:t>
            </a:r>
            <a:r>
              <a:rPr lang="fr-FR">
                <a:solidFill>
                  <a:schemeClr val="tx1">
                    <a:lumMod val="95000"/>
                  </a:schemeClr>
                </a:solidFill>
                <a:sym typeface="Symbol"/>
              </a:rPr>
              <a:t>: Bicolore plus fort à Pique</a:t>
            </a:r>
            <a:endParaRPr lang="fr-FR"/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AE3C3A04-EA08-7245-A0C9-6D7C3AE6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53" y="51634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C0E04458-2551-6D48-991A-9BEF2A3BB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919" y="51462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R65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1EEB879-D278-7448-92A3-CA7AE96CE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72" y="5146219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rgbClr val="000000"/>
                </a:solidFill>
              </a:rPr>
              <a:t>986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ARD342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1BF2B316-A89A-F94E-947E-4AE477C59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581" y="51379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R106542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BA5F5F11-58A7-8946-9BB0-7E3415FD8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434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943AF8A4-594F-E04F-BD4E-4079C75F7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7287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109432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A987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7E46D03-F0E3-B346-83F6-F7BF4ABDA5FB}"/>
              </a:ext>
            </a:extLst>
          </p:cNvPr>
          <p:cNvSpPr txBox="1"/>
          <p:nvPr/>
        </p:nvSpPr>
        <p:spPr>
          <a:xfrm>
            <a:off x="240956" y="4491598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426E41-51FA-B342-B996-0B3C8D4B9D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2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0296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8EF4517C-EF75-8940-9EF3-7C6C183D449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280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La suite des enchères (3)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550E806-BEEF-E842-A6AE-C56C485108A7}"/>
              </a:ext>
            </a:extLst>
          </p:cNvPr>
          <p:cNvSpPr txBox="1"/>
          <p:nvPr/>
        </p:nvSpPr>
        <p:spPr>
          <a:xfrm>
            <a:off x="609600" y="1357201"/>
            <a:ext cx="844391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 cas des bicolores 6-4 Majeures de manche :</a:t>
            </a:r>
          </a:p>
          <a:p>
            <a:r>
              <a:rPr lang="fr-FR"/>
              <a:t>Cela va dépendre la teneur de la couleur quatrième.</a:t>
            </a:r>
          </a:p>
          <a:p>
            <a:pPr marL="285750" indent="-285750">
              <a:buFontTx/>
              <a:buChar char="-"/>
            </a:pPr>
            <a:r>
              <a:rPr lang="fr-FR"/>
              <a:t>Transitez par un </a:t>
            </a:r>
            <a:r>
              <a:rPr lang="fr-FR" b="1">
                <a:solidFill>
                  <a:srgbClr val="FFFF00"/>
                </a:solidFill>
              </a:rPr>
              <a:t>Texas</a:t>
            </a:r>
            <a:r>
              <a:rPr lang="fr-FR"/>
              <a:t> et nommer la manche avec une couleur quatrième</a:t>
            </a:r>
          </a:p>
          <a:p>
            <a:r>
              <a:rPr lang="fr-FR"/>
              <a:t>anémique.</a:t>
            </a:r>
          </a:p>
          <a:p>
            <a:pPr marL="285750" indent="-285750">
              <a:buFontTx/>
              <a:buChar char="-"/>
            </a:pPr>
            <a:r>
              <a:rPr lang="fr-FR"/>
              <a:t>Faites un </a:t>
            </a:r>
            <a:r>
              <a:rPr lang="fr-FR" b="1" err="1">
                <a:solidFill>
                  <a:srgbClr val="FFFF00"/>
                </a:solidFill>
              </a:rPr>
              <a:t>Stayman</a:t>
            </a:r>
            <a:r>
              <a:rPr lang="fr-FR"/>
              <a:t> avec une belle couleur quatrième.</a:t>
            </a:r>
          </a:p>
          <a:p>
            <a:r>
              <a:rPr lang="fr-FR"/>
              <a:t>	- Transitez par votre Majeure au palier de 3 pour indiquez au moins 5</a:t>
            </a:r>
          </a:p>
          <a:p>
            <a:r>
              <a:rPr lang="fr-FR"/>
              <a:t>cartes dans l’autre Majeure. Si l’ouvreur annonce 3SA alors nommez votre singleton.</a:t>
            </a: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AE3C3A04-EA08-7245-A0C9-6D7C3AE6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53" y="516348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C0E04458-2551-6D48-991A-9BEF2A3BB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919" y="514621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R65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1EEB879-D278-7448-92A3-CA7AE96CE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72" y="5146219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rgbClr val="000000"/>
                </a:solidFill>
              </a:rPr>
              <a:t>986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ARD342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1BF2B316-A89A-F94E-947E-4AE477C59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581" y="51379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R106542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BA5F5F11-58A7-8946-9BB0-7E3415FD8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434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943AF8A4-594F-E04F-BD4E-4079C75F7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7287" y="51303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109432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A987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7E46D03-F0E3-B346-83F6-F7BF4ABDA5FB}"/>
              </a:ext>
            </a:extLst>
          </p:cNvPr>
          <p:cNvSpPr txBox="1"/>
          <p:nvPr/>
        </p:nvSpPr>
        <p:spPr>
          <a:xfrm>
            <a:off x="214579" y="4737923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5D18F11D-9317-9442-8C11-FC3DED9C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14" y="348901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A10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3457FB0-467D-F245-AEEE-7B58AA9E9495}"/>
              </a:ext>
            </a:extLst>
          </p:cNvPr>
          <p:cNvSpPr txBox="1"/>
          <p:nvPr/>
        </p:nvSpPr>
        <p:spPr>
          <a:xfrm>
            <a:off x="2146624" y="3388526"/>
            <a:ext cx="35513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2</a:t>
            </a:r>
            <a:r>
              <a:rPr lang="fr-FR" b="1">
                <a:solidFill>
                  <a:schemeClr val="bg1"/>
                </a:solidFill>
                <a:sym typeface="Symbol"/>
              </a:rPr>
              <a:t>	</a:t>
            </a:r>
            <a:r>
              <a:rPr lang="fr-FR"/>
              <a:t> Passe</a:t>
            </a:r>
          </a:p>
          <a:p>
            <a:r>
              <a:rPr lang="fr-FR"/>
              <a:t>2</a:t>
            </a:r>
            <a:r>
              <a:rPr lang="fr-FR" b="1">
                <a:solidFill>
                  <a:srgbClr val="FF0000"/>
                </a:solidFill>
                <a:sym typeface="Symbol"/>
              </a:rPr>
              <a:t>	</a:t>
            </a:r>
            <a:r>
              <a:rPr lang="fr-FR"/>
              <a:t> Passe	3</a:t>
            </a:r>
            <a:r>
              <a:rPr lang="fr-FR" b="1">
                <a:solidFill>
                  <a:srgbClr val="FF0000"/>
                </a:solidFill>
                <a:sym typeface="Symbol"/>
              </a:rPr>
              <a:t>	</a:t>
            </a:r>
            <a:r>
              <a:rPr lang="fr-FR"/>
              <a:t> Passe</a:t>
            </a:r>
          </a:p>
          <a:p>
            <a:r>
              <a:rPr lang="fr-FR"/>
              <a:t>3SA	 Passe	</a:t>
            </a:r>
            <a:r>
              <a:rPr lang="fr-FR" b="1" u="sng"/>
              <a:t>4</a:t>
            </a:r>
            <a:r>
              <a:rPr lang="fr-FR" b="1" u="sng">
                <a:solidFill>
                  <a:schemeClr val="bg1"/>
                </a:solidFill>
                <a:sym typeface="Symbol"/>
              </a:rPr>
              <a:t> </a:t>
            </a:r>
            <a:endParaRPr lang="fr-FR" b="1" u="sng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8A7C040-5D17-BC4E-8D57-A0A50BDAC9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96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30665" y="1069646"/>
            <a:ext cx="6955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</a:t>
            </a:r>
            <a:r>
              <a:rPr lang="fr-FR" b="1" dirty="0">
                <a:solidFill>
                  <a:srgbClr val="FFFF00"/>
                </a:solidFill>
              </a:rPr>
              <a:t>Texas</a:t>
            </a:r>
            <a:r>
              <a:rPr lang="fr-FR" dirty="0"/>
              <a:t> Mineures et les développements :</a:t>
            </a:r>
          </a:p>
          <a:p>
            <a:r>
              <a:rPr lang="fr-FR" dirty="0"/>
              <a:t>	- 2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pour les Trèfles</a:t>
            </a:r>
          </a:p>
          <a:p>
            <a:r>
              <a:rPr lang="fr-FR" dirty="0">
                <a:sym typeface="Symbol"/>
              </a:rPr>
              <a:t>	- 3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pour les Carreaux</a:t>
            </a:r>
          </a:p>
          <a:p>
            <a:r>
              <a:rPr lang="fr-FR" dirty="0">
                <a:sym typeface="Symbol"/>
              </a:rPr>
              <a:t>Remarque : un Texas mineure ne garantit pas formellement 6 cartes !</a:t>
            </a:r>
            <a:endParaRPr lang="fr-FR" dirty="0"/>
          </a:p>
        </p:txBody>
      </p:sp>
      <p:sp>
        <p:nvSpPr>
          <p:cNvPr id="10" name="Titre 2">
            <a:extLst>
              <a:ext uri="{FF2B5EF4-FFF2-40B4-BE49-F238E27FC236}">
                <a16:creationId xmlns:a16="http://schemas.microsoft.com/office/drawing/2014/main" id="{822030F3-46E5-994F-915C-835F358BEFE5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24EE7AB-4522-8B4F-988D-DA2DDD99A4A5}"/>
              </a:ext>
            </a:extLst>
          </p:cNvPr>
          <p:cNvSpPr txBox="1"/>
          <p:nvPr/>
        </p:nvSpPr>
        <p:spPr>
          <a:xfrm>
            <a:off x="230665" y="2486942"/>
            <a:ext cx="80869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L’adoption du </a:t>
            </a:r>
            <a:r>
              <a:rPr lang="fr-FR" b="1">
                <a:solidFill>
                  <a:srgbClr val="FFFF00"/>
                </a:solidFill>
              </a:rPr>
              <a:t>Texas</a:t>
            </a:r>
            <a:r>
              <a:rPr lang="fr-FR"/>
              <a:t> Mineures permet de résoudre les problèmes suivants :</a:t>
            </a:r>
          </a:p>
          <a:p>
            <a:r>
              <a:rPr lang="fr-FR"/>
              <a:t>	- Jouer 3 en mineures à la place de 1SA lorsque vos avez une main faible</a:t>
            </a:r>
          </a:p>
          <a:p>
            <a:r>
              <a:rPr lang="fr-FR">
                <a:sym typeface="Symbol"/>
              </a:rPr>
              <a:t>	- Jouer 3SA lorsque le partenaire a les honneurs complémentaires</a:t>
            </a:r>
          </a:p>
          <a:p>
            <a:r>
              <a:rPr lang="fr-FR">
                <a:sym typeface="Symbol"/>
              </a:rPr>
              <a:t>	- Décrire des bicolores ou unicolores de manche mineures</a:t>
            </a:r>
          </a:p>
          <a:p>
            <a:r>
              <a:rPr lang="fr-FR">
                <a:sym typeface="Symbol"/>
              </a:rPr>
              <a:t>	- Décrire des bicolores 6 mineures et 5 Majeures</a:t>
            </a: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A8C9815D-5A07-FD41-8DA9-AB970C076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04" y="41697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43F912F-5C38-CA45-92B0-F1F519009925}"/>
              </a:ext>
            </a:extLst>
          </p:cNvPr>
          <p:cNvSpPr txBox="1"/>
          <p:nvPr/>
        </p:nvSpPr>
        <p:spPr>
          <a:xfrm>
            <a:off x="1915304" y="416975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3</a:t>
            </a:r>
            <a:r>
              <a:rPr lang="fr-FR" b="1">
                <a:solidFill>
                  <a:schemeClr val="bg1"/>
                </a:solidFill>
                <a:sym typeface="Symbol"/>
              </a:rPr>
              <a:t>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	</a:t>
            </a:r>
            <a:r>
              <a:rPr lang="fr-FR"/>
              <a:t>Passe	Passe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CF4E9B-9DCA-5B4D-B175-B33B064C22E7}"/>
              </a:ext>
            </a:extLst>
          </p:cNvPr>
          <p:cNvSpPr txBox="1"/>
          <p:nvPr/>
        </p:nvSpPr>
        <p:spPr>
          <a:xfrm>
            <a:off x="5743456" y="4169755"/>
            <a:ext cx="290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est préférable de jouer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</a:p>
          <a:p>
            <a:r>
              <a:rPr lang="fr-FR" dirty="0">
                <a:sym typeface="Symbol"/>
              </a:rPr>
              <a:t>que 1SA.</a:t>
            </a:r>
            <a:endParaRPr lang="fr-FR" dirty="0"/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036E38EF-EB50-E848-BBF9-4004F96E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04" y="53815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RV9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V102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643C53-E6EF-7C4B-9693-9C5DD86B41CC}"/>
              </a:ext>
            </a:extLst>
          </p:cNvPr>
          <p:cNvSpPr txBox="1"/>
          <p:nvPr/>
        </p:nvSpPr>
        <p:spPr>
          <a:xfrm>
            <a:off x="1915304" y="538156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3</a:t>
            </a:r>
            <a:r>
              <a:rPr lang="fr-FR" b="1">
                <a:solidFill>
                  <a:schemeClr val="bg1"/>
                </a:solidFill>
                <a:sym typeface="Symbol"/>
              </a:rPr>
              <a:t>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	</a:t>
            </a:r>
            <a:r>
              <a:rPr lang="fr-FR"/>
              <a:t>Passe	3</a:t>
            </a:r>
            <a:r>
              <a:rPr lang="fr-FR" b="1">
                <a:solidFill>
                  <a:srgbClr val="FF0000"/>
                </a:solidFill>
                <a:sym typeface="Symbol"/>
              </a:rPr>
              <a:t> 	</a:t>
            </a:r>
            <a:endParaRPr lang="fr-FR" b="1" u="sng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14D8CB-118A-554D-B967-0DE27438D4BA}"/>
              </a:ext>
            </a:extLst>
          </p:cNvPr>
          <p:cNvSpPr txBox="1"/>
          <p:nvPr/>
        </p:nvSpPr>
        <p:spPr>
          <a:xfrm>
            <a:off x="5592454" y="5381566"/>
            <a:ext cx="34890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partenaire arrête les piques</a:t>
            </a:r>
          </a:p>
          <a:p>
            <a:r>
              <a:rPr lang="fr-FR" dirty="0"/>
              <a:t>on peut jouer 3SA.</a:t>
            </a:r>
          </a:p>
          <a:p>
            <a:r>
              <a:rPr lang="fr-FR" dirty="0"/>
              <a:t>Si singleton Cœur on annonce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FDAFB96-0CB3-DE46-98CE-6783F3853DE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0489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26220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527327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68134" y="526486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19987" y="52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589404" y="525530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5B24019B-2C6D-6F43-A022-FE47211E3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11011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RD743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ADV98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796A590-EE4F-124E-B15E-5CF32027CE86}"/>
              </a:ext>
            </a:extLst>
          </p:cNvPr>
          <p:cNvSpPr txBox="1"/>
          <p:nvPr/>
        </p:nvSpPr>
        <p:spPr>
          <a:xfrm>
            <a:off x="1955720" y="110119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3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379E0AB-ECFE-154E-B493-4F24C87D2474}"/>
              </a:ext>
            </a:extLst>
          </p:cNvPr>
          <p:cNvSpPr txBox="1"/>
          <p:nvPr/>
        </p:nvSpPr>
        <p:spPr>
          <a:xfrm>
            <a:off x="5783872" y="1101195"/>
            <a:ext cx="302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Bicolore mineure de manche</a:t>
            </a:r>
          </a:p>
        </p:txBody>
      </p:sp>
      <p:sp>
        <p:nvSpPr>
          <p:cNvPr id="26" name="Titre 2">
            <a:extLst>
              <a:ext uri="{FF2B5EF4-FFF2-40B4-BE49-F238E27FC236}">
                <a16:creationId xmlns:a16="http://schemas.microsoft.com/office/drawing/2014/main" id="{642BD28E-8925-4348-BD23-2DBB99CEAE22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1SA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0D355BF-D0C9-F048-A7CD-E99D7D795360}"/>
              </a:ext>
            </a:extLst>
          </p:cNvPr>
          <p:cNvSpPr txBox="1"/>
          <p:nvPr/>
        </p:nvSpPr>
        <p:spPr>
          <a:xfrm>
            <a:off x="214579" y="4737923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9DC78951-AF65-6F45-BA25-90F3720D6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225523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ADV987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F210A0-8C87-BC4B-BF70-A3CADE5F3A41}"/>
              </a:ext>
            </a:extLst>
          </p:cNvPr>
          <p:cNvSpPr txBox="1"/>
          <p:nvPr/>
        </p:nvSpPr>
        <p:spPr>
          <a:xfrm>
            <a:off x="1955720" y="2255230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4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796F880-CFBD-1B47-AC90-96321C391B77}"/>
              </a:ext>
            </a:extLst>
          </p:cNvPr>
          <p:cNvSpPr txBox="1"/>
          <p:nvPr/>
        </p:nvSpPr>
        <p:spPr>
          <a:xfrm>
            <a:off x="5783872" y="2255230"/>
            <a:ext cx="2860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Courte à Carreau dans une </a:t>
            </a:r>
          </a:p>
          <a:p>
            <a:r>
              <a:rPr lang="fr-FR"/>
              <a:t>main de chelem.</a:t>
            </a: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C4B9833F-74FA-674C-B247-0EBFD03E1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22" y="3449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RD1065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A109842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4448417-0794-8542-9269-E9F9670073DC}"/>
              </a:ext>
            </a:extLst>
          </p:cNvPr>
          <p:cNvSpPr txBox="1"/>
          <p:nvPr/>
        </p:nvSpPr>
        <p:spPr>
          <a:xfrm>
            <a:off x="1971322" y="3449074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1SA	Passe	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/>
              <a:t>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3A44A2F-09DD-FC43-88C4-A4402CA6F14E}"/>
              </a:ext>
            </a:extLst>
          </p:cNvPr>
          <p:cNvSpPr txBox="1"/>
          <p:nvPr/>
        </p:nvSpPr>
        <p:spPr>
          <a:xfrm>
            <a:off x="5522679" y="3449074"/>
            <a:ext cx="35022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6 Trèfles et 5 Cœurs, Non Forcing</a:t>
            </a:r>
          </a:p>
          <a:p>
            <a:r>
              <a:rPr lang="fr-FR"/>
              <a:t>L’ouvreur choisit. Même </a:t>
            </a:r>
          </a:p>
          <a:p>
            <a:r>
              <a:rPr lang="fr-FR"/>
              <a:t>raisonnement pour tout bicolore</a:t>
            </a:r>
          </a:p>
          <a:p>
            <a:r>
              <a:rPr lang="fr-FR"/>
              <a:t>6m -5M.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B727F93-59FC-744F-910C-FD66821960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3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7" grpId="0"/>
      <p:bldP spid="28" grpId="0" animBg="1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891936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Nous allons nous baser sur la même philosophie de réponse avec un palier d’enchères en </a:t>
            </a:r>
          </a:p>
          <a:p>
            <a:r>
              <a:rPr lang="fr-FR"/>
              <a:t>moins. Donc certaines vont être modifiées.</a:t>
            </a:r>
          </a:p>
          <a:p>
            <a:r>
              <a:rPr lang="fr-FR"/>
              <a:t>Toutes les enchères du répondant sont forcing de manche.</a:t>
            </a:r>
          </a:p>
          <a:p>
            <a:r>
              <a:rPr lang="fr-FR"/>
              <a:t>Les réponses aux Texas  Majeurs seront toujours </a:t>
            </a:r>
            <a:r>
              <a:rPr lang="fr-FR" err="1"/>
              <a:t>fittés</a:t>
            </a:r>
            <a:r>
              <a:rPr lang="fr-FR"/>
              <a:t> , au moins 3 cartes.</a:t>
            </a:r>
          </a:p>
          <a:p>
            <a:r>
              <a:rPr lang="fr-FR"/>
              <a:t>Les Texas mineurs acceptent de jouer 4SA.</a:t>
            </a:r>
          </a:p>
          <a:p>
            <a:r>
              <a:rPr lang="fr-FR"/>
              <a:t>Toutes les réponses à SA décrivent les mêmes zones de points décalées de 5 points .</a:t>
            </a:r>
          </a:p>
          <a:p>
            <a:r>
              <a:rPr lang="fr-FR"/>
              <a:t>Le </a:t>
            </a:r>
            <a:r>
              <a:rPr lang="fr-FR" err="1"/>
              <a:t>stayman</a:t>
            </a:r>
            <a:r>
              <a:rPr lang="fr-FR"/>
              <a:t> est obligatoire même avec une main 4333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78662" y="53582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9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53410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5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5341026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AV7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85090" y="53327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36943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688796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ARV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4749" y="3162171"/>
            <a:ext cx="40654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On peut définir les réponses suivantes :</a:t>
            </a:r>
          </a:p>
          <a:p>
            <a:r>
              <a:rPr lang="fr-FR"/>
              <a:t>	- 3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err="1">
                <a:sym typeface="Symbol"/>
              </a:rPr>
              <a:t>Stayman</a:t>
            </a:r>
            <a:endParaRPr lang="fr-FR"/>
          </a:p>
          <a:p>
            <a:r>
              <a:rPr lang="fr-FR"/>
              <a:t>	- 3</a:t>
            </a:r>
            <a:r>
              <a:rPr lang="fr-FR" b="1">
                <a:solidFill>
                  <a:srgbClr val="FF0000"/>
                </a:solidFill>
                <a:sym typeface="Symbol"/>
              </a:rPr>
              <a:t> </a:t>
            </a:r>
            <a:r>
              <a:rPr lang="fr-FR">
                <a:sym typeface="Symbol"/>
              </a:rPr>
              <a:t>Texas Cœur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Texas Pique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ym typeface="Symbol"/>
              </a:rPr>
              <a:t>Texas Trèfle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>
                <a:sym typeface="Symbol"/>
              </a:rPr>
              <a:t>Texas Carreau</a:t>
            </a:r>
          </a:p>
          <a:p>
            <a:r>
              <a:rPr lang="fr-FR">
                <a:sym typeface="Symbol"/>
              </a:rPr>
              <a:t>	</a:t>
            </a:r>
            <a:endParaRPr lang="fr-FR"/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D81A207-AC61-A847-A0E6-16A1DA9BC90D}"/>
              </a:ext>
            </a:extLst>
          </p:cNvPr>
          <p:cNvSpPr txBox="1"/>
          <p:nvPr/>
        </p:nvSpPr>
        <p:spPr>
          <a:xfrm>
            <a:off x="204640" y="4870331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5AF9CEF-5665-5147-B3A8-98CE67C885C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482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8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89347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22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FF00"/>
                </a:solidFill>
              </a:rPr>
              <a:t>Suite des réponses :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78662" y="53582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9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1864428" y="534102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5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16281" y="5341026"/>
            <a:ext cx="914400" cy="82237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V982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AV7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4785090" y="53327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236943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688796" y="532519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4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ARV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7759" y="1375547"/>
            <a:ext cx="838543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	- 4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bicolore Majeur</a:t>
            </a:r>
            <a:endParaRPr lang="fr-FR"/>
          </a:p>
          <a:p>
            <a:r>
              <a:rPr lang="fr-FR"/>
              <a:t>	- 4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>
                <a:sym typeface="Symbol"/>
              </a:rPr>
              <a:t>Enchère naturelle, petit espoir de chelem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4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Enchère naturelle, petit espoir de chelem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4SA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Quantitatif avec 12H</a:t>
            </a:r>
          </a:p>
          <a:p>
            <a:r>
              <a:rPr lang="fr-FR">
                <a:sym typeface="Symbol"/>
              </a:rPr>
              <a:t>	- </a:t>
            </a:r>
            <a:r>
              <a:rPr lang="fr-FR"/>
              <a:t>5SA</a:t>
            </a:r>
            <a:r>
              <a:rPr lang="fr-FR" b="1">
                <a:solidFill>
                  <a:schemeClr val="bg1"/>
                </a:solidFill>
                <a:sym typeface="Symbol"/>
              </a:rPr>
              <a:t> </a:t>
            </a:r>
            <a:r>
              <a:rPr lang="fr-FR">
                <a:sym typeface="Symbol"/>
              </a:rPr>
              <a:t>Recherche de chelem à Trèfle, Carreau ou Sans Atout à partir de 13H</a:t>
            </a:r>
          </a:p>
          <a:p>
            <a:r>
              <a:rPr lang="fr-FR">
                <a:sym typeface="Symbol"/>
              </a:rPr>
              <a:t>	</a:t>
            </a:r>
            <a:endParaRPr lang="fr-FR"/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D81A207-AC61-A847-A0E6-16A1DA9BC90D}"/>
              </a:ext>
            </a:extLst>
          </p:cNvPr>
          <p:cNvSpPr txBox="1"/>
          <p:nvPr/>
        </p:nvSpPr>
        <p:spPr>
          <a:xfrm>
            <a:off x="204640" y="4870331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Voyons quelques exemples : </a:t>
            </a:r>
          </a:p>
          <a:p>
            <a:endParaRPr lang="fr-FR"/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C247EEE-458D-3A41-88F5-70A225D9D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62" y="299429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609B4A7-DCE1-B646-82EB-6131D881BB44}"/>
              </a:ext>
            </a:extLst>
          </p:cNvPr>
          <p:cNvSpPr txBox="1"/>
          <p:nvPr/>
        </p:nvSpPr>
        <p:spPr>
          <a:xfrm>
            <a:off x="1908162" y="2994298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4</a:t>
            </a:r>
            <a:r>
              <a:rPr lang="fr-FR" b="1">
                <a:solidFill>
                  <a:schemeClr val="bg1"/>
                </a:solidFill>
                <a:sym typeface="Symbol"/>
              </a:rPr>
              <a:t>	</a:t>
            </a:r>
            <a:r>
              <a:rPr lang="fr-FR"/>
              <a:t> Passe</a:t>
            </a:r>
          </a:p>
          <a:p>
            <a:r>
              <a:rPr lang="fr-FR"/>
              <a:t>4SA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Fin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C1C9C8-0F99-E041-BA76-5161D25586A5}"/>
              </a:ext>
            </a:extLst>
          </p:cNvPr>
          <p:cNvSpPr txBox="1"/>
          <p:nvPr/>
        </p:nvSpPr>
        <p:spPr>
          <a:xfrm>
            <a:off x="5736314" y="2994298"/>
            <a:ext cx="3402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partenaire n’est pas intéressé</a:t>
            </a:r>
          </a:p>
          <a:p>
            <a:r>
              <a:rPr lang="fr-FR" dirty="0">
                <a:sym typeface="Symbol"/>
              </a:rPr>
              <a:t>certainement deux petits</a:t>
            </a:r>
          </a:p>
          <a:p>
            <a:r>
              <a:rPr lang="fr-FR" dirty="0">
                <a:sym typeface="Symbol"/>
              </a:rPr>
              <a:t>Carreaux.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E1569FD9-2F1F-0540-AB7C-83B98401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69" y="400976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RV1043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F4B9666-C9BF-5C4A-A397-F1410920CE7C}"/>
              </a:ext>
            </a:extLst>
          </p:cNvPr>
          <p:cNvSpPr txBox="1"/>
          <p:nvPr/>
        </p:nvSpPr>
        <p:spPr>
          <a:xfrm>
            <a:off x="1926369" y="4009764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2SA	Passe	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dirty="0"/>
              <a:t> Passe</a:t>
            </a:r>
          </a:p>
          <a:p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	</a:t>
            </a:r>
            <a:r>
              <a:rPr lang="fr-FR" dirty="0"/>
              <a:t>Fin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endParaRPr lang="fr-FR" b="1" u="sng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837C34-481B-C44F-9885-14590D5C0D3E}"/>
              </a:ext>
            </a:extLst>
          </p:cNvPr>
          <p:cNvSpPr txBox="1"/>
          <p:nvPr/>
        </p:nvSpPr>
        <p:spPr>
          <a:xfrm>
            <a:off x="5754521" y="4009764"/>
            <a:ext cx="2506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préfère les Cœurs.</a:t>
            </a:r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CB42B5-FE56-0840-9C02-8F98B95EBFE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828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22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27886" y="6331942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4749" y="1123642"/>
            <a:ext cx="3090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Quelques développement :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378662" y="535829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1318" y="1385640"/>
            <a:ext cx="900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	Vous faites un Texas et votre partenaire met 3SA. Si vous avez 6 cartes dans votre</a:t>
            </a:r>
          </a:p>
          <a:p>
            <a:r>
              <a:rPr lang="fr-FR" dirty="0"/>
              <a:t> Majeure, faites un </a:t>
            </a:r>
            <a:r>
              <a:rPr lang="fr-FR" dirty="0" err="1"/>
              <a:t>re</a:t>
            </a:r>
            <a:r>
              <a:rPr lang="fr-FR" dirty="0"/>
              <a:t>-Texas pour faire jouer la main forte.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66F0F77-C9F4-B248-A77A-6A220B839937}"/>
              </a:ext>
            </a:extLst>
          </p:cNvPr>
          <p:cNvSpPr txBox="1">
            <a:spLocks/>
          </p:cNvSpPr>
          <p:nvPr/>
        </p:nvSpPr>
        <p:spPr>
          <a:xfrm>
            <a:off x="530087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réponses aux ouvertures de 2SA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C247EEE-458D-3A41-88F5-70A225D9D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49" y="220259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D1097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609B4A7-DCE1-B646-82EB-6131D881BB44}"/>
              </a:ext>
            </a:extLst>
          </p:cNvPr>
          <p:cNvSpPr txBox="1"/>
          <p:nvPr/>
        </p:nvSpPr>
        <p:spPr>
          <a:xfrm>
            <a:off x="1874249" y="220259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 3</a:t>
            </a:r>
            <a:r>
              <a:rPr lang="fr-FR" b="1">
                <a:solidFill>
                  <a:srgbClr val="FF0000"/>
                </a:solidFill>
                <a:sym typeface="Symbol"/>
              </a:rPr>
              <a:t> 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/>
              <a:t> Passe</a:t>
            </a:r>
          </a:p>
          <a:p>
            <a:r>
              <a:rPr lang="fr-FR"/>
              <a:t>3SA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r>
              <a:rPr lang="fr-FR"/>
              <a:t>Passe	 4</a:t>
            </a:r>
            <a:r>
              <a:rPr lang="fr-FR" b="1">
                <a:solidFill>
                  <a:srgbClr val="FF0000"/>
                </a:solidFill>
                <a:sym typeface="Symbol"/>
              </a:rPr>
              <a:t> 	</a:t>
            </a:r>
            <a:endParaRPr lang="fr-FR" b="1" u="sng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C1C9C8-0F99-E041-BA76-5161D25586A5}"/>
              </a:ext>
            </a:extLst>
          </p:cNvPr>
          <p:cNvSpPr txBox="1"/>
          <p:nvPr/>
        </p:nvSpPr>
        <p:spPr>
          <a:xfrm>
            <a:off x="5702401" y="2202596"/>
            <a:ext cx="3367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Indiquer à votre partenaire que</a:t>
            </a:r>
          </a:p>
          <a:p>
            <a:r>
              <a:rPr lang="fr-FR" dirty="0">
                <a:sym typeface="Symbol"/>
              </a:rPr>
              <a:t>Vous possédez 6 cartes à Cœur .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E1569FD9-2F1F-0540-AB7C-83B98401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746" y="384114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V102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F4B9666-C9BF-5C4A-A397-F1410920CE7C}"/>
              </a:ext>
            </a:extLst>
          </p:cNvPr>
          <p:cNvSpPr txBox="1"/>
          <p:nvPr/>
        </p:nvSpPr>
        <p:spPr>
          <a:xfrm>
            <a:off x="1917246" y="3841145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 3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 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rgbClr val="FF0000"/>
                </a:solidFill>
                <a:sym typeface="Symbol"/>
              </a:rPr>
              <a:t> 	</a:t>
            </a:r>
            <a:r>
              <a:rPr lang="fr-FR"/>
              <a:t>Passe	 3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837C34-481B-C44F-9885-14590D5C0D3E}"/>
              </a:ext>
            </a:extLst>
          </p:cNvPr>
          <p:cNvSpPr txBox="1"/>
          <p:nvPr/>
        </p:nvSpPr>
        <p:spPr>
          <a:xfrm>
            <a:off x="5745398" y="3841145"/>
            <a:ext cx="3342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Cette enchère indique un espoir</a:t>
            </a:r>
          </a:p>
          <a:p>
            <a:r>
              <a:rPr lang="fr-FR"/>
              <a:t>de chelem à Cœur.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2B07B9C-E9E2-1E45-80E8-E5D2348F4CC7}"/>
              </a:ext>
            </a:extLst>
          </p:cNvPr>
          <p:cNvSpPr txBox="1"/>
          <p:nvPr/>
        </p:nvSpPr>
        <p:spPr>
          <a:xfrm>
            <a:off x="530087" y="3401568"/>
            <a:ext cx="4805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propositions de chelem après un </a:t>
            </a:r>
            <a:r>
              <a:rPr lang="fr-FR" err="1"/>
              <a:t>Stayman</a:t>
            </a:r>
            <a:r>
              <a:rPr lang="fr-FR"/>
              <a:t> :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6CFCFF1-C004-A143-9D4B-8F8963B4EFA4}"/>
              </a:ext>
            </a:extLst>
          </p:cNvPr>
          <p:cNvSpPr txBox="1"/>
          <p:nvPr/>
        </p:nvSpPr>
        <p:spPr>
          <a:xfrm>
            <a:off x="452041" y="4849970"/>
            <a:ext cx="448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propositions de chelem après un Texas :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7B36B35-5EE3-7243-8FFE-3F11D056A691}"/>
              </a:ext>
            </a:extLst>
          </p:cNvPr>
          <p:cNvSpPr txBox="1"/>
          <p:nvPr/>
        </p:nvSpPr>
        <p:spPr>
          <a:xfrm>
            <a:off x="1864428" y="5237046"/>
            <a:ext cx="3551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2SA	Passe	 3</a:t>
            </a:r>
            <a:r>
              <a:rPr lang="fr-FR" b="1">
                <a:solidFill>
                  <a:srgbClr val="FF0000"/>
                </a:solidFill>
                <a:sym typeface="Symbol"/>
              </a:rPr>
              <a:t> </a:t>
            </a:r>
            <a:r>
              <a:rPr lang="fr-FR" b="1">
                <a:solidFill>
                  <a:schemeClr val="bg1"/>
                </a:solidFill>
                <a:sym typeface="Symbol"/>
              </a:rPr>
              <a:t>	</a:t>
            </a:r>
            <a:r>
              <a:rPr lang="fr-FR"/>
              <a:t> Passe</a:t>
            </a:r>
          </a:p>
          <a:p>
            <a:r>
              <a:rPr lang="fr-FR"/>
              <a:t>3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 b="1">
                <a:solidFill>
                  <a:srgbClr val="FF0000"/>
                </a:solidFill>
                <a:sym typeface="Symbol"/>
              </a:rPr>
              <a:t> 	</a:t>
            </a:r>
            <a:r>
              <a:rPr lang="fr-FR"/>
              <a:t>Passe	 4</a:t>
            </a:r>
            <a:r>
              <a:rPr lang="fr-FR" b="1">
                <a:solidFill>
                  <a:schemeClr val="bg1"/>
                </a:solidFill>
                <a:sym typeface="Symbol"/>
              </a:rPr>
              <a:t> </a:t>
            </a:r>
            <a:r>
              <a:rPr lang="fr-FR" b="1">
                <a:solidFill>
                  <a:srgbClr val="FF0000"/>
                </a:solidFill>
                <a:sym typeface="Symbol"/>
              </a:rPr>
              <a:t>	</a:t>
            </a:r>
            <a:endParaRPr lang="fr-FR" b="1" u="sng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BA80A65-1CE4-2042-9289-A55688D903FC}"/>
              </a:ext>
            </a:extLst>
          </p:cNvPr>
          <p:cNvSpPr txBox="1"/>
          <p:nvPr/>
        </p:nvSpPr>
        <p:spPr>
          <a:xfrm>
            <a:off x="5745398" y="5219302"/>
            <a:ext cx="2636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Annoncez votre premier </a:t>
            </a:r>
          </a:p>
          <a:p>
            <a:r>
              <a:rPr lang="fr-FR" err="1"/>
              <a:t>controle</a:t>
            </a:r>
            <a:r>
              <a:rPr lang="fr-FR"/>
              <a:t>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A82B3C7-E419-AE40-BDA4-828A943BAF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30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 animBg="1"/>
      <p:bldP spid="23" grpId="0"/>
      <p:bldP spid="25" grpId="0" animBg="1"/>
      <p:bldP spid="26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817637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7F30C80-5E89-AA4E-B3A0-15D3CEF6B90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La Marque au Bridge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29487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440" y="983974"/>
            <a:ext cx="89295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Avant de voir le système d’enchères, attardons nous quelques instants sur la marque :</a:t>
            </a:r>
          </a:p>
          <a:p>
            <a:r>
              <a:rPr lang="fr-FR" dirty="0"/>
              <a:t>Vous jouez 1SA et vous faites 12 levées, à une autre table, la paire joue 6SA et fait le même</a:t>
            </a:r>
          </a:p>
          <a:p>
            <a:r>
              <a:rPr lang="fr-FR" dirty="0"/>
              <a:t> nombre de levées . Vous sentez bien que quelque chose ne va pas. Donc la marque va </a:t>
            </a:r>
          </a:p>
          <a:p>
            <a:r>
              <a:rPr lang="fr-FR" dirty="0"/>
              <a:t>introduire des primes pour les contrats suivants :</a:t>
            </a:r>
          </a:p>
          <a:p>
            <a:r>
              <a:rPr lang="fr-FR" dirty="0"/>
              <a:t>	- Contrats de manche : 3SA,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, 5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</a:p>
          <a:p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- </a:t>
            </a:r>
            <a:r>
              <a:rPr lang="fr-FR" dirty="0">
                <a:sym typeface="Symbol"/>
              </a:rPr>
              <a:t>Contrats de petit chelem : tous les contrats demandés au Palier de 6</a:t>
            </a:r>
          </a:p>
          <a:p>
            <a:r>
              <a:rPr lang="fr-FR" dirty="0">
                <a:sym typeface="Symbol"/>
              </a:rPr>
              <a:t>	- Contrats de grand chelem : tous les contrats demandés au palier de 7</a:t>
            </a:r>
            <a:endParaRPr lang="fr-FR" dirty="0"/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7DDC5B-7C0E-314F-B6AD-9D6BF2C2232B}"/>
              </a:ext>
            </a:extLst>
          </p:cNvPr>
          <p:cNvSpPr txBox="1"/>
          <p:nvPr/>
        </p:nvSpPr>
        <p:spPr>
          <a:xfrm>
            <a:off x="214440" y="3216061"/>
            <a:ext cx="890955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 plus, pour pimenter le jeu, comme vous le constatez sur les étuis de cartes, vous</a:t>
            </a:r>
          </a:p>
          <a:p>
            <a:r>
              <a:rPr lang="fr-FR" dirty="0"/>
              <a:t>avez deux types de couleur : Vert &amp; Rouge</a:t>
            </a:r>
          </a:p>
          <a:p>
            <a:r>
              <a:rPr lang="fr-FR" dirty="0"/>
              <a:t>	- Vert : position non Vulnérable</a:t>
            </a:r>
          </a:p>
          <a:p>
            <a:r>
              <a:rPr lang="fr-FR" dirty="0"/>
              <a:t>	- Rouge : position Vulnérable</a:t>
            </a:r>
          </a:p>
          <a:p>
            <a:r>
              <a:rPr lang="fr-FR" dirty="0"/>
              <a:t>Si vous regardez, dans les boites à enchères, les cartons passe, vous remarquerez que les</a:t>
            </a:r>
          </a:p>
          <a:p>
            <a:r>
              <a:rPr lang="fr-FR" dirty="0"/>
              <a:t>levées de chute n’ont pas la même valeur ainsi que sur les contrats de manche, de chelem</a:t>
            </a:r>
          </a:p>
          <a:p>
            <a:r>
              <a:rPr lang="fr-FR" dirty="0"/>
              <a:t>et de grand chelem.</a:t>
            </a:r>
          </a:p>
          <a:p>
            <a:r>
              <a:rPr lang="fr-FR" b="1" u="sng" dirty="0">
                <a:solidFill>
                  <a:srgbClr val="FFFF00"/>
                </a:solidFill>
              </a:rPr>
              <a:t>Exemples :</a:t>
            </a:r>
            <a:r>
              <a:rPr lang="fr-FR" dirty="0"/>
              <a:t> recherchez 3SA,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,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et comparez en fonction de la vulnérabilité</a:t>
            </a:r>
          </a:p>
          <a:p>
            <a:r>
              <a:rPr lang="fr-FR" dirty="0">
                <a:sym typeface="Symbol"/>
              </a:rPr>
              <a:t>Quels sont les contrats et la valeur de la chute que nous pouvons accepter (en étant </a:t>
            </a:r>
          </a:p>
          <a:p>
            <a:r>
              <a:rPr lang="fr-FR" dirty="0">
                <a:sym typeface="Symbol"/>
              </a:rPr>
              <a:t>contré) si nous défendons (nous jouons un contrat successivement contre ces 3 là).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872A2D-E856-D342-9991-BB3AC098B4A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610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51063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06926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maintenant comment calculer la marque d’un </a:t>
            </a:r>
            <a:r>
              <a:rPr lang="fr-FR" b="1" u="sng" dirty="0">
                <a:solidFill>
                  <a:srgbClr val="FFFF00"/>
                </a:solidFill>
              </a:rPr>
              <a:t>contrat gagnant </a:t>
            </a:r>
            <a:r>
              <a:rPr lang="fr-FR" dirty="0"/>
              <a:t>:</a:t>
            </a:r>
          </a:p>
          <a:p>
            <a:r>
              <a:rPr lang="fr-FR" dirty="0"/>
              <a:t>	- partielle (en dessous de la manche) : Y = Nombre de levées effectuées</a:t>
            </a:r>
          </a:p>
          <a:p>
            <a:r>
              <a:rPr lang="fr-FR" dirty="0"/>
              <a:t>		-(Y x 20)+50 en mineures</a:t>
            </a:r>
          </a:p>
          <a:p>
            <a:r>
              <a:rPr lang="fr-FR" dirty="0"/>
              <a:t>		- (Y x 30)+50 en Majeures</a:t>
            </a:r>
          </a:p>
          <a:p>
            <a:r>
              <a:rPr lang="fr-FR" dirty="0"/>
              <a:t>		- 40 +((Y-1) x 30)+50 à Sans Atout</a:t>
            </a:r>
          </a:p>
          <a:p>
            <a:r>
              <a:rPr lang="fr-FR" dirty="0"/>
              <a:t>	- Manches : Y = Nombre de levées</a:t>
            </a:r>
          </a:p>
          <a:p>
            <a:r>
              <a:rPr lang="fr-FR" dirty="0"/>
              <a:t>		- (Y x 20) + Prime de manche* en mineures</a:t>
            </a:r>
          </a:p>
          <a:p>
            <a:r>
              <a:rPr lang="fr-FR" dirty="0"/>
              <a:t>		- (Y x 30) + Prime de manche* en Majeures</a:t>
            </a:r>
          </a:p>
          <a:p>
            <a:r>
              <a:rPr lang="fr-FR" dirty="0"/>
              <a:t>		- 40 +((Y-1) x 30)+Prime de manche* à Sans Atout</a:t>
            </a:r>
          </a:p>
          <a:p>
            <a:r>
              <a:rPr lang="fr-FR" dirty="0"/>
              <a:t>Prime de manche* : 300 si Vert sinon 500 si Rouge</a:t>
            </a:r>
          </a:p>
          <a:p>
            <a:r>
              <a:rPr lang="fr-FR" dirty="0"/>
              <a:t>	- Chelem : : Y = Nombre de levées</a:t>
            </a:r>
          </a:p>
          <a:p>
            <a:r>
              <a:rPr lang="fr-FR" dirty="0"/>
              <a:t>		- (Y x 20) + Prime de Chelem* en mineures</a:t>
            </a:r>
          </a:p>
          <a:p>
            <a:r>
              <a:rPr lang="fr-FR" dirty="0"/>
              <a:t>		- (Y x 30) + Prime de Chelem* en Majeures</a:t>
            </a:r>
          </a:p>
          <a:p>
            <a:r>
              <a:rPr lang="fr-FR" dirty="0"/>
              <a:t>		- 40 +((Y-1) x 30)+Prime de Chelem* à Sans Atout</a:t>
            </a:r>
          </a:p>
          <a:p>
            <a:r>
              <a:rPr lang="fr-FR" dirty="0"/>
              <a:t>Prime de Chelem* : 800 si Vert sinon 1250 si Rouge</a:t>
            </a:r>
          </a:p>
          <a:p>
            <a:r>
              <a:rPr lang="fr-FR" dirty="0"/>
              <a:t>	- Pour le Grand Chelem, même calcul avec les primes suivantes</a:t>
            </a:r>
          </a:p>
          <a:p>
            <a:r>
              <a:rPr lang="fr-FR" dirty="0"/>
              <a:t>Prime de grand Chelem* : 1300 si Vert sinon 2000 si Rouge</a:t>
            </a:r>
          </a:p>
          <a:p>
            <a:r>
              <a:rPr lang="fr-FR" dirty="0"/>
              <a:t>	</a:t>
            </a:r>
          </a:p>
        </p:txBody>
      </p:sp>
      <p:sp>
        <p:nvSpPr>
          <p:cNvPr id="12" name="Titre 2">
            <a:extLst>
              <a:ext uri="{FF2B5EF4-FFF2-40B4-BE49-F238E27FC236}">
                <a16:creationId xmlns:a16="http://schemas.microsoft.com/office/drawing/2014/main" id="{ADDA048B-FFF7-8D4E-915F-C582F2E0FFC7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Marque au Bridge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CA9AF90-8CFD-344C-A39D-5F1C89236D5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707994" y="6322282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41661" y="4226343"/>
            <a:ext cx="222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exemples :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41661" y="4672973"/>
            <a:ext cx="79666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jouez les contrats suivants, donnez la marque (vous êtes vert puis rouge) :</a:t>
            </a:r>
          </a:p>
          <a:p>
            <a:r>
              <a:rPr lang="fr-FR" dirty="0"/>
              <a:t>2SA et vous faites 9 levées</a:t>
            </a:r>
          </a:p>
          <a:p>
            <a:r>
              <a:rPr lang="fr-FR" dirty="0"/>
              <a:t>4SA et vous chutez de 2 (non contré puis contré)</a:t>
            </a:r>
          </a:p>
          <a:p>
            <a:r>
              <a:rPr lang="fr-FR" dirty="0"/>
              <a:t>5SA et vous faites 10 levées (non contré, contré, surcontré)</a:t>
            </a:r>
          </a:p>
          <a:p>
            <a:r>
              <a:rPr lang="fr-FR" dirty="0"/>
              <a:t>7SA et vous faites 13 levées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9516DE3D-454B-BE4A-90AD-3A3131934BA2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Marque au Bridge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C0116E-5AA8-3B4C-B22F-92223F69AC1F}"/>
              </a:ext>
            </a:extLst>
          </p:cNvPr>
          <p:cNvSpPr txBox="1"/>
          <p:nvPr/>
        </p:nvSpPr>
        <p:spPr>
          <a:xfrm>
            <a:off x="680132" y="1080655"/>
            <a:ext cx="794570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Lorsque vous chutez un contrat, si vous êtes Vert, vos adversaires marquent 50 </a:t>
            </a:r>
          </a:p>
          <a:p>
            <a:r>
              <a:rPr lang="fr-FR" dirty="0"/>
              <a:t>par levées de chute sinon si vous êtes Rouge c’est 100.</a:t>
            </a:r>
          </a:p>
          <a:p>
            <a:r>
              <a:rPr lang="fr-FR" dirty="0"/>
              <a:t>Les cartons contre : ils doublent la pénalité</a:t>
            </a:r>
          </a:p>
          <a:p>
            <a:r>
              <a:rPr lang="fr-FR" dirty="0"/>
              <a:t>	- Vous êtes Vert : 100 la première levée de chute, 200 les 2</a:t>
            </a:r>
            <a:r>
              <a:rPr lang="fr-FR" baseline="30000" dirty="0"/>
              <a:t>ème </a:t>
            </a:r>
            <a:r>
              <a:rPr lang="fr-FR" dirty="0"/>
              <a:t> et 3</a:t>
            </a:r>
            <a:r>
              <a:rPr lang="fr-FR" baseline="30000" dirty="0"/>
              <a:t>ème</a:t>
            </a:r>
            <a:r>
              <a:rPr lang="fr-FR" dirty="0"/>
              <a:t>, </a:t>
            </a:r>
          </a:p>
          <a:p>
            <a:r>
              <a:rPr lang="fr-FR" dirty="0"/>
              <a:t>300 pour les levées suivantes.</a:t>
            </a:r>
          </a:p>
          <a:p>
            <a:r>
              <a:rPr lang="fr-FR" dirty="0"/>
              <a:t>	- Vous êtes Rouge : 200 la première levée, 300 pour les autres levées</a:t>
            </a:r>
          </a:p>
          <a:p>
            <a:r>
              <a:rPr lang="fr-FR" dirty="0"/>
              <a:t>Les cartons surcontre : ils quadruplent la pénalité</a:t>
            </a:r>
          </a:p>
          <a:p>
            <a:r>
              <a:rPr lang="fr-FR" dirty="0"/>
              <a:t>	- Vous êtes Vert : 200 la première levée de chute, 400 les 2</a:t>
            </a:r>
            <a:r>
              <a:rPr lang="fr-FR" baseline="30000" dirty="0"/>
              <a:t>ème </a:t>
            </a:r>
            <a:r>
              <a:rPr lang="fr-FR" dirty="0"/>
              <a:t> et 3</a:t>
            </a:r>
            <a:r>
              <a:rPr lang="fr-FR" baseline="30000" dirty="0"/>
              <a:t>ème</a:t>
            </a:r>
            <a:r>
              <a:rPr lang="fr-FR" dirty="0"/>
              <a:t>, </a:t>
            </a:r>
          </a:p>
          <a:p>
            <a:r>
              <a:rPr lang="fr-FR" dirty="0"/>
              <a:t>600 pour les levées suivantes.</a:t>
            </a:r>
          </a:p>
          <a:p>
            <a:r>
              <a:rPr lang="fr-FR" dirty="0"/>
              <a:t>	- Vous êtes Rouge : 400 la première levée, 600 pour les autres levées</a:t>
            </a:r>
          </a:p>
          <a:p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5E529FE-5E8C-5A42-A09E-D51E1AB67EB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247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ouvertures Fortes à Sans Atout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0489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802142"/>
            <a:ext cx="66406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Sans Atout :</a:t>
            </a:r>
          </a:p>
          <a:p>
            <a:r>
              <a:rPr lang="fr-FR" dirty="0"/>
              <a:t>Elles décrivent des mains régulières, sans Majeure 5</a:t>
            </a:r>
            <a:r>
              <a:rPr lang="fr-FR" baseline="30000" dirty="0"/>
              <a:t>ème</a:t>
            </a:r>
            <a:r>
              <a:rPr lang="fr-FR" dirty="0"/>
              <a:t> de 15-17HL</a:t>
            </a:r>
          </a:p>
          <a:p>
            <a:endParaRPr lang="fr-FR" dirty="0"/>
          </a:p>
          <a:p>
            <a:r>
              <a:rPr lang="fr-FR" dirty="0"/>
              <a:t>2 Sans Atout</a:t>
            </a:r>
          </a:p>
          <a:p>
            <a:r>
              <a:rPr lang="fr-FR" dirty="0"/>
              <a:t>Elles décrivent des mains régulières, sans Majeure 5</a:t>
            </a:r>
            <a:r>
              <a:rPr lang="fr-FR" baseline="30000" dirty="0"/>
              <a:t>ème</a:t>
            </a:r>
            <a:r>
              <a:rPr lang="fr-FR" dirty="0"/>
              <a:t> de 20-21HL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93949" y="2633237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DB86452E-F503-5C42-BC36-7ED2A0226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984AAC08-CB12-014C-8B11-D40FD245A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3D4FD6A-48B9-8B47-89CE-FCF5EB08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BFED406D-3474-3A48-90F6-1FBFB2BF2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03624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0F604EC1-EFEB-BD4C-86B2-CB2394FA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027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72B5205B-CE86-4148-A1F5-841C68131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02668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4A550DF0-9355-024F-AEB7-95EDB6405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A8F06B46-DAB3-1D45-83FF-24DBC6C6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FD7F193C-B1F6-BD4D-804B-72BB9F247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2EFD880D-6E64-744A-8A59-3FC54AD9D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6362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FB930F53-0EA1-004E-BCE4-869CB2763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6278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0A217C8A-9208-DC4E-80AC-8C445590C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62668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A913DB-B814-C64B-8396-6E1600A201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36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387626" y="-149554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ouvertures à 1 à la couleur 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85425" y="6364841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36467" y="981414"/>
            <a:ext cx="856125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Les ouvertures Majeures</a:t>
            </a:r>
          </a:p>
          <a:p>
            <a:r>
              <a:rPr lang="fr-FR" dirty="0"/>
              <a:t>Elles décriront des mains de 12 à 23HL comportant au moins 5 cartes dans la </a:t>
            </a:r>
          </a:p>
          <a:p>
            <a:r>
              <a:rPr lang="fr-FR" dirty="0"/>
              <a:t>couleur annoncée. </a:t>
            </a:r>
          </a:p>
          <a:p>
            <a:r>
              <a:rPr lang="fr-FR" dirty="0"/>
              <a:t>En cas de bicolore 5-5, on ouvre de la plus chère jusqu’à 17H (19HL). </a:t>
            </a:r>
          </a:p>
          <a:p>
            <a:endParaRPr lang="fr-FR" dirty="0"/>
          </a:p>
          <a:p>
            <a:r>
              <a:rPr lang="fr-FR" b="1" dirty="0">
                <a:solidFill>
                  <a:srgbClr val="FFFF00"/>
                </a:solidFill>
              </a:rPr>
              <a:t>Les Ouvertures en Mineures</a:t>
            </a:r>
          </a:p>
          <a:p>
            <a:r>
              <a:rPr lang="fr-FR" dirty="0"/>
              <a:t>Toutes les mains de 12 à 23HL , ne comportant pas de Majeures au moins cinquième</a:t>
            </a:r>
          </a:p>
          <a:p>
            <a:r>
              <a:rPr lang="fr-FR" dirty="0"/>
              <a:t>Et avec l’impossibilité d’ouvrir de 1SA ou 2SA. On ouvre de la plus chère sauf avec une</a:t>
            </a:r>
          </a:p>
          <a:p>
            <a:r>
              <a:rPr lang="fr-FR" dirty="0"/>
              <a:t>Main comportant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&amp;</a:t>
            </a:r>
            <a:r>
              <a:rPr lang="fr-FR" b="1" dirty="0">
                <a:sym typeface="Symbol"/>
              </a:rPr>
              <a:t>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,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o</a:t>
            </a:r>
            <a:r>
              <a:rPr lang="fr-FR" dirty="0"/>
              <a:t>n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.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E5329B2-9A4C-AB4C-BF3C-6420A90F2DD8}"/>
              </a:ext>
            </a:extLst>
          </p:cNvPr>
          <p:cNvSpPr txBox="1"/>
          <p:nvPr/>
        </p:nvSpPr>
        <p:spPr>
          <a:xfrm>
            <a:off x="367915" y="3615753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</a:p>
          <a:p>
            <a:endParaRPr lang="fr-FR" dirty="0"/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D15A9E0-93C3-0041-B474-E94365B3F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40" y="414778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FDB986CF-A61F-1A43-90ED-C3876E2E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748" y="414778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A8124B92-8954-144C-8870-4069E5E18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601" y="416173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AR1097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581D68CD-0108-5147-A61E-933A0B4A2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454" y="413937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6473CC-09EF-6243-AD86-8E678D08E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307" y="413096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0122CF00-EB0E-4643-BF61-D776BFA9D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7723" y="4129818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94A5B6E-D0DB-734F-B4A9-9FAF33107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40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8042D125-EA61-8B4A-8E0A-FEBA2BA6D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748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28F5E774-FB38-5B4F-B844-89DFEA20A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601" y="54455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EE7419F1-9490-BF41-ABB2-96093A5F8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454" y="543714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207EC810-473A-0645-B032-FCE5941B4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307" y="542874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85412232-B4CC-0A41-ABA4-DA271407E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7723" y="5427590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535CDC5-F7C4-BA45-84C7-D59003DE70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761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30375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374140" y="969889"/>
            <a:ext cx="861556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d’abord les réponses à Sans Atout :</a:t>
            </a:r>
          </a:p>
          <a:p>
            <a:r>
              <a:rPr lang="fr-FR" dirty="0"/>
              <a:t>Ce seront des réponses faites avec des mains régulières ne comportant pas de Majeure</a:t>
            </a:r>
          </a:p>
          <a:p>
            <a:r>
              <a:rPr lang="fr-FR" dirty="0"/>
              <a:t>Quatrième ou plus.</a:t>
            </a:r>
          </a:p>
          <a:p>
            <a:r>
              <a:rPr lang="fr-FR" dirty="0"/>
              <a:t>Passe : pas de manche possible donc 7H Maxi (17 + 7 = 24)</a:t>
            </a:r>
          </a:p>
          <a:p>
            <a:r>
              <a:rPr lang="fr-FR" dirty="0"/>
              <a:t>2SA : 8-9H , le partenaire passe ou met 3SA en fonction de sa main</a:t>
            </a:r>
          </a:p>
          <a:p>
            <a:r>
              <a:rPr lang="fr-FR" dirty="0"/>
              <a:t>3SA : pour les jouer 10H à 15H</a:t>
            </a:r>
          </a:p>
          <a:p>
            <a:r>
              <a:rPr lang="fr-FR" dirty="0"/>
              <a:t>4SA : 16-17H, un espoir de chelem</a:t>
            </a:r>
          </a:p>
          <a:p>
            <a:r>
              <a:rPr lang="fr-FR" dirty="0"/>
              <a:t>5SA : 20H -21H, demande de grand chelem</a:t>
            </a:r>
          </a:p>
          <a:p>
            <a:r>
              <a:rPr lang="fr-FR" dirty="0"/>
              <a:t>6SA : 18-19H</a:t>
            </a:r>
          </a:p>
          <a:p>
            <a:r>
              <a:rPr lang="fr-FR" dirty="0"/>
              <a:t>7SA : 22H et plus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72A46B-2AAB-024F-AFB2-32DCC7F57613}"/>
              </a:ext>
            </a:extLst>
          </p:cNvPr>
          <p:cNvSpPr/>
          <p:nvPr/>
        </p:nvSpPr>
        <p:spPr>
          <a:xfrm>
            <a:off x="422811" y="4242515"/>
            <a:ext cx="1322262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on joue 1SA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072E44-821A-A945-BEA0-501E1F88DCFE}"/>
              </a:ext>
            </a:extLst>
          </p:cNvPr>
          <p:cNvSpPr/>
          <p:nvPr/>
        </p:nvSpPr>
        <p:spPr>
          <a:xfrm>
            <a:off x="1864428" y="4231548"/>
            <a:ext cx="244862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On joue 3SA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1F8ED1-9283-0A4A-B5D6-752C3C63C90E}"/>
              </a:ext>
            </a:extLst>
          </p:cNvPr>
          <p:cNvSpPr/>
          <p:nvPr/>
        </p:nvSpPr>
        <p:spPr>
          <a:xfrm>
            <a:off x="4417662" y="4241868"/>
            <a:ext cx="89260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6SA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91D70B2-192A-7A47-B783-95F5BE18F42F}"/>
              </a:ext>
            </a:extLst>
          </p:cNvPr>
          <p:cNvSpPr txBox="1"/>
          <p:nvPr/>
        </p:nvSpPr>
        <p:spPr>
          <a:xfrm>
            <a:off x="328190" y="390679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21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0B092FF-B7E9-B746-9A54-53DF0BED7913}"/>
              </a:ext>
            </a:extLst>
          </p:cNvPr>
          <p:cNvSpPr txBox="1"/>
          <p:nvPr/>
        </p:nvSpPr>
        <p:spPr>
          <a:xfrm>
            <a:off x="1418748" y="39067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F7232D4-65D1-E642-9A76-FDDA6F4EC0FE}"/>
              </a:ext>
            </a:extLst>
          </p:cNvPr>
          <p:cNvSpPr txBox="1"/>
          <p:nvPr/>
        </p:nvSpPr>
        <p:spPr>
          <a:xfrm>
            <a:off x="1797808" y="3913911"/>
            <a:ext cx="402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CD0444B-8607-FB40-89A7-043036A213D7}"/>
              </a:ext>
            </a:extLst>
          </p:cNvPr>
          <p:cNvSpPr txBox="1"/>
          <p:nvPr/>
        </p:nvSpPr>
        <p:spPr>
          <a:xfrm>
            <a:off x="4013834" y="3895055"/>
            <a:ext cx="403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B933A05-76F0-7E46-99CD-8DF01477638F}"/>
              </a:ext>
            </a:extLst>
          </p:cNvPr>
          <p:cNvSpPr txBox="1"/>
          <p:nvPr/>
        </p:nvSpPr>
        <p:spPr>
          <a:xfrm>
            <a:off x="4314462" y="3878461"/>
            <a:ext cx="39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A2EC8A8-C2E7-F448-B2B4-802250BC42D5}"/>
              </a:ext>
            </a:extLst>
          </p:cNvPr>
          <p:cNvSpPr txBox="1"/>
          <p:nvPr/>
        </p:nvSpPr>
        <p:spPr>
          <a:xfrm>
            <a:off x="5024462" y="389395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3742C5-5774-BD44-970E-45A8F4C2816F}"/>
              </a:ext>
            </a:extLst>
          </p:cNvPr>
          <p:cNvSpPr/>
          <p:nvPr/>
        </p:nvSpPr>
        <p:spPr>
          <a:xfrm>
            <a:off x="5493268" y="4231548"/>
            <a:ext cx="892607" cy="33177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7SA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5316FC7-B5EB-4F4D-8DCB-087BB84E1450}"/>
              </a:ext>
            </a:extLst>
          </p:cNvPr>
          <p:cNvSpPr txBox="1"/>
          <p:nvPr/>
        </p:nvSpPr>
        <p:spPr>
          <a:xfrm>
            <a:off x="5413469" y="3893594"/>
            <a:ext cx="400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37</a:t>
            </a: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5C6B6D1-1DB6-CC42-8C17-CD27E3713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811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93E685A6-CD56-3740-BB63-708833743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019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3BF8AF28-173F-0B49-8ED3-276F20AC8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2872" y="521871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F84D90EF-861E-1B49-B2C3-7BB254243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4725" y="521030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4E9816D4-5F4E-754A-B5EE-BFA79C525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6578" y="52018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8D404AA4-2379-3A4A-9477-C4DBAEDC2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5995" y="52007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0CD0910-303F-914B-BCCB-5A1E783293A7}"/>
              </a:ext>
            </a:extLst>
          </p:cNvPr>
          <p:cNvSpPr txBox="1"/>
          <p:nvPr/>
        </p:nvSpPr>
        <p:spPr>
          <a:xfrm>
            <a:off x="302975" y="4733953"/>
            <a:ext cx="8492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Votre partenaire ouvre de 1SA, quelle est votre réponse?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5856BF-F66D-564B-AA0F-0230491959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418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75486" y="6338467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8830" y="3454328"/>
            <a:ext cx="537781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réponses de l’ouvreur sont codifiées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: Pas de Majeure</a:t>
            </a:r>
            <a:r>
              <a:rPr lang="fr-FR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quatrième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respectivement 4 cartes à Cœurs, à Pique.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2SA : j’ai 4 cartes à Cœur et 4 cartes à Pique</a:t>
            </a:r>
            <a:endParaRPr lang="fr-FR" dirty="0"/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84688" y="823356"/>
            <a:ext cx="83992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maintenant les autres réponses :</a:t>
            </a:r>
          </a:p>
          <a:p>
            <a:r>
              <a:rPr lang="fr-FR" dirty="0"/>
              <a:t>Le système proposé, à base de transferts, doit permettre de faire jouer la main forte,</a:t>
            </a:r>
          </a:p>
          <a:p>
            <a:r>
              <a:rPr lang="fr-FR" dirty="0"/>
              <a:t>donc celle-ci sera cachée aux adversaires.</a:t>
            </a:r>
          </a:p>
          <a:p>
            <a:r>
              <a:rPr lang="fr-FR" dirty="0"/>
              <a:t>Vous possédez au moins une majeure quatrième dans une main de 8H et plus.</a:t>
            </a:r>
          </a:p>
          <a:p>
            <a:r>
              <a:rPr lang="fr-FR" dirty="0"/>
              <a:t>Nous allons utiliser la convention dite </a:t>
            </a:r>
            <a:r>
              <a:rPr lang="fr-FR" b="1" dirty="0">
                <a:solidFill>
                  <a:srgbClr val="FFFF00"/>
                </a:solidFill>
              </a:rPr>
              <a:t>STAYMAN</a:t>
            </a:r>
            <a:r>
              <a:rPr lang="fr-FR" dirty="0"/>
              <a:t> : </a:t>
            </a:r>
            <a:r>
              <a:rPr lang="fr-FR" b="1" dirty="0">
                <a:solidFill>
                  <a:srgbClr val="FFFF00"/>
                </a:solidFill>
              </a:rPr>
              <a:t>annonce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EF51BC-E690-944D-85B0-1734293B04BB}"/>
              </a:ext>
            </a:extLst>
          </p:cNvPr>
          <p:cNvSpPr txBox="1"/>
          <p:nvPr/>
        </p:nvSpPr>
        <p:spPr>
          <a:xfrm>
            <a:off x="284688" y="2262551"/>
            <a:ext cx="2989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</a:p>
          <a:p>
            <a:endParaRPr lang="fr-FR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3D3230F-310D-F04F-AF96-75BE427A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62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6B1E31F-CFFA-DF43-917A-93B65B4D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570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ADBB579-3965-CD4E-ACA7-BB2A9A2E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423" y="26082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5F95DF03-3932-E14A-89A8-BDA458BF9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276" y="259982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2A242839-2691-1744-A4A0-C0365B56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129" y="259141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DABB7991-E45C-D84B-B23F-9764BDD1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1546" y="259026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16F0856-8564-3D4E-A13A-6793E16F7860}"/>
              </a:ext>
            </a:extLst>
          </p:cNvPr>
          <p:cNvSpPr txBox="1"/>
          <p:nvPr/>
        </p:nvSpPr>
        <p:spPr>
          <a:xfrm>
            <a:off x="178830" y="4582110"/>
            <a:ext cx="76243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deuxième enchère du répondant après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2SA : 8-9H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10H – 15H,  pour les autres réponses à SA voir réponses à SA.</a:t>
            </a:r>
          </a:p>
          <a:p>
            <a:pPr marL="285750" indent="-285750">
              <a:buFontTx/>
              <a:buChar char="-"/>
            </a:pP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,3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respectivement 4 cartes à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/>
              <a:t>donc 5 cartes dans l’autre Majeure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178830" y="5729759"/>
            <a:ext cx="8484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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: Au moins 5 cartes en mineure et une main irrégulière. L’ouvreur avise en </a:t>
            </a:r>
          </a:p>
          <a:p>
            <a:r>
              <a:rPr lang="fr-FR" dirty="0">
                <a:sym typeface="Symbol"/>
              </a:rPr>
              <a:t>fonction de ses arrêts dans les autres couleurs (3SA ou 5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/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ym typeface="Symbol"/>
              </a:rPr>
              <a:t>).</a:t>
            </a:r>
            <a:r>
              <a:rPr lang="fr-FR" dirty="0">
                <a:sym typeface="Symbol"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CD119815-1F4B-CE45-9F09-18E5750465D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867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/>
          <a:lstStyle/>
          <a:p>
            <a:r>
              <a:rPr lang="fr-FR" dirty="0"/>
              <a:t>Les réponses aux ouvertures de 1SA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865219" y="6269399"/>
            <a:ext cx="103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84688" y="823356"/>
            <a:ext cx="86436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annonce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/>
              <a:t>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2SA = 8-9H (pas 4 cartes à Cœur )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3SA = 10-15HL (les autres enchères à SA sont les mêmes que celles directement</a:t>
            </a:r>
          </a:p>
          <a:p>
            <a:pPr lvl="1"/>
            <a:r>
              <a:rPr lang="fr-FR" dirty="0"/>
              <a:t>à SA, vous n’avez pas 4 cartes à Cœur 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= 8-9H et quatre cartes à Cœur.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dirty="0">
                <a:sym typeface="Symbol"/>
              </a:rPr>
              <a:t>: Au moins 5 cartes en mineure et une main irrégulière (une coute )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 : Pour les jouer</a:t>
            </a:r>
          </a:p>
          <a:p>
            <a:pPr marL="742950" lvl="1" indent="-285750">
              <a:buFontTx/>
              <a:buChar char="-"/>
            </a:pPr>
            <a:r>
              <a:rPr lang="fr-FR" b="1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Espoir de chelem à Cœur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EF51BC-E690-944D-85B0-1734293B04BB}"/>
              </a:ext>
            </a:extLst>
          </p:cNvPr>
          <p:cNvSpPr txBox="1"/>
          <p:nvPr/>
        </p:nvSpPr>
        <p:spPr>
          <a:xfrm>
            <a:off x="284688" y="3404434"/>
            <a:ext cx="6865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 </a:t>
            </a:r>
            <a:r>
              <a:rPr lang="fr-FR" dirty="0"/>
              <a:t>l’ouvreur répond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sur votre </a:t>
            </a:r>
            <a:r>
              <a:rPr lang="fr-FR" dirty="0" err="1">
                <a:sym typeface="Symbol"/>
              </a:rPr>
              <a:t>Stayman</a:t>
            </a:r>
            <a:endParaRPr lang="fr-FR">
              <a:solidFill>
                <a:srgbClr val="FFFF00"/>
              </a:solidFill>
            </a:endParaRPr>
          </a:p>
          <a:p>
            <a:endParaRPr lang="fr-FR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3D3230F-310D-F04F-AF96-75BE427A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D6B1E31F-CFFA-DF43-917A-93B65B4D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895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8ADBB579-3965-CD4E-ACA7-BB2A9A2E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748" y="4108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5F95DF03-3932-E14A-89A8-BDA458BF9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01" y="41001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ARD2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2A242839-2691-1744-A4A0-C0365B56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54" y="40917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DABB7991-E45C-D84B-B23F-9764BDD1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871" y="40905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R98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157153" y="5279890"/>
            <a:ext cx="84501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/>
              <a:t>Même processus avec une réponse de 2</a:t>
            </a:r>
            <a:r>
              <a:rPr lang="fr-FR" b="1">
                <a:solidFill>
                  <a:schemeClr val="bg1"/>
                </a:solidFill>
                <a:sym typeface="Symbol"/>
              </a:rPr>
              <a:t> </a:t>
            </a:r>
            <a:r>
              <a:rPr lang="fr-FR">
                <a:sym typeface="Symbol"/>
              </a:rPr>
              <a:t>de l’ouvreur :</a:t>
            </a:r>
          </a:p>
          <a:p>
            <a:pPr marL="285750" indent="-285750">
              <a:buFontTx/>
              <a:buChar char="-"/>
            </a:pPr>
            <a:r>
              <a:rPr lang="fr-FR">
                <a:sym typeface="Symbol"/>
              </a:rPr>
              <a:t>Pour les 6 donnes, indiquez les enchères du répondant après une réponse de </a:t>
            </a:r>
            <a:r>
              <a:rPr lang="fr-FR"/>
              <a:t>2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ym typeface="Symbol"/>
            </a:endParaRPr>
          </a:p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A658A2-B98B-D94C-A788-42D03D64534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5067</TotalTime>
  <Words>2449</Words>
  <Application>Microsoft Macintosh PowerPoint</Application>
  <PresentationFormat>Affichage à l'écran (4:3)</PresentationFormat>
  <Paragraphs>729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0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La Marque au Bridge</vt:lpstr>
      <vt:lpstr>Présentation PowerPoint</vt:lpstr>
      <vt:lpstr>Présentation PowerPoint</vt:lpstr>
      <vt:lpstr>Les ouvertures Fortes à Sans Atout</vt:lpstr>
      <vt:lpstr>Présentation PowerPoint</vt:lpstr>
      <vt:lpstr>Les réponses aux ouvertures de 1SA</vt:lpstr>
      <vt:lpstr>Les réponses aux ouvertures de 1SA</vt:lpstr>
      <vt:lpstr>Les réponses aux ouvertures de 1SA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154</cp:revision>
  <cp:lastPrinted>2018-03-19T11:00:54Z</cp:lastPrinted>
  <dcterms:created xsi:type="dcterms:W3CDTF">2014-03-10T09:34:54Z</dcterms:created>
  <dcterms:modified xsi:type="dcterms:W3CDTF">2018-08-07T19:50:32Z</dcterms:modified>
</cp:coreProperties>
</file>