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92" r:id="rId2"/>
    <p:sldId id="319" r:id="rId3"/>
    <p:sldId id="260" r:id="rId4"/>
    <p:sldId id="307" r:id="rId5"/>
    <p:sldId id="309" r:id="rId6"/>
    <p:sldId id="310" r:id="rId7"/>
    <p:sldId id="311" r:id="rId8"/>
    <p:sldId id="277" r:id="rId9"/>
    <p:sldId id="308" r:id="rId10"/>
    <p:sldId id="302" r:id="rId11"/>
    <p:sldId id="282" r:id="rId12"/>
    <p:sldId id="304" r:id="rId13"/>
    <p:sldId id="313" r:id="rId14"/>
    <p:sldId id="314" r:id="rId15"/>
    <p:sldId id="315" r:id="rId16"/>
    <p:sldId id="316" r:id="rId17"/>
    <p:sldId id="303" r:id="rId18"/>
    <p:sldId id="317" r:id="rId19"/>
    <p:sldId id="318" r:id="rId20"/>
    <p:sldId id="300" r:id="rId21"/>
    <p:sldId id="290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12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13"/>
    <p:restoredTop sz="92769"/>
  </p:normalViewPr>
  <p:slideViewPr>
    <p:cSldViewPr snapToGrid="0" snapToObjects="1">
      <p:cViewPr varScale="1">
        <p:scale>
          <a:sx n="117" d="100"/>
          <a:sy n="117" d="100"/>
        </p:scale>
        <p:origin x="16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FA134-AE8B-BF41-A13D-B2DE56DFE49C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4284-8432-854E-9716-CF8197D10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44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 sont les deux ouvertures fortes du système Français incluant aussi bien les unicolores que des bicolores particuliers ou les mains régulières fortes (22-23H et 24H et plus).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407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Déroger au relais à 2 Carreaux indique au partenaire que nous avons une belle couleur avec au minimum une manche à jouer.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8184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Cette enchère vous impose de jouer au minimum une manche car l'ouvreur peut avoir une main très particulière.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8285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Ici, le capitaine de la séquence est l’ouvreur, le répondant est prié de se décrire.</a:t>
            </a:r>
          </a:p>
          <a:p>
            <a:r>
              <a:rPr lang="fr-FR" dirty="0"/>
              <a:t>Toutes les réponses à cette ouverture sont basées sur :</a:t>
            </a:r>
          </a:p>
          <a:p>
            <a:r>
              <a:rPr lang="fr-FR" dirty="0"/>
              <a:t>      - Nombre et type d'as</a:t>
            </a:r>
          </a:p>
          <a:p>
            <a:r>
              <a:rPr lang="fr-FR" dirty="0"/>
              <a:t>      - Nombre de points ou de rois</a:t>
            </a:r>
          </a:p>
          <a:p>
            <a:r>
              <a:rPr lang="fr-FR" dirty="0"/>
              <a:t>      - Attention l'enchère de 2 </a:t>
            </a:r>
            <a:r>
              <a:rPr lang="fr-FR" dirty="0" err="1"/>
              <a:t>Coeurs</a:t>
            </a:r>
            <a:r>
              <a:rPr lang="fr-FR" dirty="0"/>
              <a:t> peut masquer une main de 8HL et plus si elle est irrégulière.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0446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la main N°1, il manque 2 As donc vous jouez le contrat que vous souhaitez : tous les sauts directs à la manche sont non forcing.</a:t>
            </a:r>
          </a:p>
          <a:p>
            <a:r>
              <a:rPr lang="fr-FR" dirty="0"/>
              <a:t>pour la main N°2, il y a encore une possibilité de chelem, donc vous dites 3 </a:t>
            </a:r>
            <a:r>
              <a:rPr lang="fr-FR" dirty="0" err="1"/>
              <a:t>Coeurs</a:t>
            </a:r>
            <a:r>
              <a:rPr lang="fr-FR" dirty="0"/>
              <a:t> qui est une enchère Forcing (on ne s'arrête pas avant la manche).</a:t>
            </a:r>
          </a:p>
          <a:p>
            <a:r>
              <a:rPr lang="fr-FR" dirty="0"/>
              <a:t>pour la main N°3, décrivez une main régulière de 24H et plus.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9054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Sur la première donne, l'As de </a:t>
            </a:r>
            <a:r>
              <a:rPr lang="fr-FR" dirty="0" err="1"/>
              <a:t>Trêfle</a:t>
            </a:r>
            <a:r>
              <a:rPr lang="fr-FR" dirty="0"/>
              <a:t> ne vous sert à Rien et le risque de perdre 2 Piques est grand.</a:t>
            </a:r>
          </a:p>
          <a:p>
            <a:r>
              <a:rPr lang="fr-FR" dirty="0"/>
              <a:t>Sur la dernière donne, il faut indiquer au partenaire que les adversaires ont 2 levées à prendre. L'enchère de 3SA serait Forcing avec un espoir de chelem (24 + 8 = 32 points au minimum dans la ligne).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276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l’avant dernière donne, vous possédez une majeure quatrième, votre partenaire a l’obligation de faire un </a:t>
            </a:r>
            <a:r>
              <a:rPr lang="fr-FR" dirty="0" err="1"/>
              <a:t>Stayman</a:t>
            </a:r>
            <a:r>
              <a:rPr lang="fr-FR" dirty="0"/>
              <a:t> pour retrouver un Fit Majeur 4-4. Sinon vous jouerez 3 Sans Atout. </a:t>
            </a:r>
          </a:p>
          <a:p>
            <a:r>
              <a:rPr lang="fr-FR" dirty="0"/>
              <a:t>Pour la dernière, c’est une convention très utile qu’il ne faut pas oublier.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4506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En mettant 2 Cœurs vous annoncez une main de 0-7H régulière ou 8H et plus mais irrégulière. Nous allons dupliquer les enchères au palier adéquat comme sur une ouverture de 1SA. Le </a:t>
            </a:r>
            <a:r>
              <a:rPr lang="fr-FR" dirty="0" err="1"/>
              <a:t>Stayman</a:t>
            </a:r>
            <a:r>
              <a:rPr lang="fr-FR" dirty="0"/>
              <a:t> se fait à partir de 0 points (</a:t>
            </a:r>
            <a:r>
              <a:rPr lang="fr-FR" dirty="0" err="1"/>
              <a:t>cf</a:t>
            </a:r>
            <a:r>
              <a:rPr lang="fr-FR" dirty="0"/>
              <a:t> enchère de 2K d'ouverture). Pour la dernière, mettez 4SA quantitatif pour indiquer au partenaire ces 7 beaux points (avec 26HL il nommera le chelem à Sans Atout).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00682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 </a:t>
            </a:r>
            <a:r>
              <a:rPr lang="fr-FR" dirty="0" err="1"/>
              <a:t>Splinter</a:t>
            </a:r>
            <a:r>
              <a:rPr lang="fr-FR" dirty="0"/>
              <a:t> (vu sur les ouvertures en Majeures au palier de 1) est un transfert de Capitanat : partenaire, nous avons la manche et plus si vous n’avez pas de points perdus à Trèfle.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6576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la dernière donne, votre partenaire possède certainement 6 cartes à Cœur et 5 cartes à Carreau. Son type de main : RV ARDV32  ARD65 - (Main bicolore de 1 seule perdante). Comme il met 6 Carreaux, lui seul sait qu'il manque un As sinon il continue les enchères.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8132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Donne 1 : 2T , Donne 2 : 2K (11 levées de jeu) , Donne 3 : 2K (9 levées de jeu) , Donne 4 : 2K (9 levées de jeu) , Donne 5 : 2T (22-23H)</a:t>
            </a:r>
          </a:p>
          <a:p>
            <a:r>
              <a:rPr lang="fr-FR" dirty="0"/>
              <a:t>Donne 6 : 3K (As de Carreau) , Donne 7 : 3 Cœurs (2 As même Couleur), Donne 8 : idem , Donne 9 : 2SA (2 Rois réguliers), Donne 10 : 2SA (9HL régulier)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215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Exemple 1 : tout d'abord pour évitez un passe général après votre ouverture, connaitre le nombre d'as du partenaire et la couleur de l'As pour jouez un chelem . En général obligez le partenaire à parler même avec une main nulle.</a:t>
            </a:r>
          </a:p>
          <a:p>
            <a:r>
              <a:rPr lang="fr-FR" dirty="0"/>
              <a:t>Exemple 2 : main qui assure pratiquement un chelem à Carreau.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97561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Donne 1 : il faut défausser rapidement un Trèfle du mort, puis jouer contre 4 Cœurs en Est. Donner la suite.</a:t>
            </a:r>
          </a:p>
          <a:p>
            <a:r>
              <a:rPr lang="fr-FR" dirty="0"/>
              <a:t>Donne 2 : Pour éviter l’entame dans le singleton, on prend du Roi et on défausse l’As de Pique sur l’As de Carreau (le bridge est un jeu de levée).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567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Attention : on n'ouvre pas de 2 Trèfles si on n'a pas 2 levées de défense assurées.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2848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la troisième donne, compte tenu de votre singleton Pique, vous ne craignez pas un passe général.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738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la dernière donne : on inclut cette convention car ouvrir de 1 Pique peut s'avérer dangereux (Passe général), alors qu'il faut peu de jeu en face pour réaliser la manche en Majeures.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935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les bicolores 6-5 Majeures même philosophie que les réponses à Sans Atout quand l’ouvreur a annoncé les deux Majeures quatrièmes sur un </a:t>
            </a:r>
            <a:r>
              <a:rPr lang="fr-FR" dirty="0" err="1"/>
              <a:t>Stayman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753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Donne 1 : Même philosophie que sur une réponse de 4Trèfles ou 4 carreaux sur ouverture de 1SA.. </a:t>
            </a:r>
          </a:p>
          <a:p>
            <a:r>
              <a:rPr lang="fr-FR" dirty="0"/>
              <a:t>Donne 2 : Sur la réponse de 3SA de l’ouvreur, repartez en sous Texas 4 Trèfles = je préfère les Cœurs, 4 Carreaux = je préfère les Piques.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3627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Attention : l’enchère de 3 en Majeure est plus forte que 4 en Majeure. Principe de la vitesse d’atteinte.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53072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Sur la quatrième enchère, donnez les développements après 3SA de l’ouvreur (donc non </a:t>
            </a:r>
            <a:r>
              <a:rPr lang="fr-FR" dirty="0" err="1"/>
              <a:t>fitté</a:t>
            </a:r>
            <a:r>
              <a:rPr lang="fr-FR" dirty="0"/>
              <a:t>) puis sur 3 Cœurs (</a:t>
            </a:r>
            <a:r>
              <a:rPr lang="fr-FR" dirty="0" err="1"/>
              <a:t>fitté</a:t>
            </a:r>
            <a:r>
              <a:rPr lang="fr-FR" dirty="0"/>
              <a:t>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988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2B1510-024F-7342-AC62-B810C2F60938}" type="datetime1">
              <a:rPr lang="fr-FR" smtClean="0"/>
              <a:t>10/11/2021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8E063B0-E48F-704B-B508-5137F4339C20}" type="datetime1">
              <a:rPr lang="fr-FR" smtClean="0"/>
              <a:t>10/11/2021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9D15B3B-3BDF-FC4F-92D7-C49D58170825}" type="datetime1">
              <a:rPr lang="fr-FR" smtClean="0"/>
              <a:t>10/11/2021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9CD58499-0E81-1A41-A4F2-89AE16EC7297}" type="datetime1">
              <a:rPr lang="fr-FR" smtClean="0"/>
              <a:t>10/11/2021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4758AB-EA7D-AB49-9623-2E5AE766664E}" type="datetime1">
              <a:rPr lang="fr-FR" smtClean="0"/>
              <a:t>10/11/2021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EE7A5A7-6CA5-EE42-B165-71E5F13DE8DA}" type="datetime1">
              <a:rPr lang="fr-FR" smtClean="0"/>
              <a:t>10/11/2021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E4C7CC5-FFF4-D247-B7FF-FAC4450384A6}" type="datetime1">
              <a:rPr lang="fr-FR" smtClean="0"/>
              <a:t>10/11/2021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3F1D33B-5D5E-5041-875C-5E95F7795562}" type="datetime1">
              <a:rPr lang="fr-FR" smtClean="0"/>
              <a:t>10/11/2021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3DCAC56-705D-C54E-901D-5A7C5E085F2F}" type="datetime1">
              <a:rPr lang="fr-FR" smtClean="0"/>
              <a:t>10/11/2021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D8247B8F-A48A-7749-9E49-2A126D5A1179}" type="datetime1">
              <a:rPr lang="fr-FR" smtClean="0"/>
              <a:t>10/11/2021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D030916-F93E-E940-AD90-0D92C22B7FCC}" type="datetime1">
              <a:rPr lang="fr-FR" smtClean="0"/>
              <a:t>10/11/2021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41AD35C-3E49-7F45-A135-5334C6E781CA}" type="datetime1">
              <a:rPr lang="fr-FR" smtClean="0"/>
              <a:t>10/11/2021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0577FE6B-E19E-4D46-A6C2-EBD45AA56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667435"/>
            <a:ext cx="8305800" cy="3024677"/>
          </a:xfrm>
        </p:spPr>
        <p:txBody>
          <a:bodyPr/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  <a:p>
            <a:r>
              <a:rPr lang="fr-FR" dirty="0"/>
              <a:t>Les différents développements</a:t>
            </a:r>
            <a:endParaRPr lang="fr-FR" b="1" dirty="0">
              <a:solidFill>
                <a:srgbClr val="000000"/>
              </a:solidFill>
              <a:sym typeface="Symbol"/>
            </a:endParaRPr>
          </a:p>
          <a:p>
            <a:r>
              <a:rPr lang="fr-FR" dirty="0"/>
              <a:t>L’ouverture de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</a:p>
          <a:p>
            <a:r>
              <a:rPr lang="fr-FR" dirty="0"/>
              <a:t>Les différents développements</a:t>
            </a:r>
            <a:endParaRPr lang="fr-FR" b="1" dirty="0">
              <a:solidFill>
                <a:srgbClr val="000000"/>
              </a:solidFill>
              <a:sym typeface="Symbol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3F3BB191-4AC1-A648-9526-C8FF9C244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344" y="794461"/>
            <a:ext cx="8573512" cy="1981200"/>
          </a:xfrm>
        </p:spPr>
        <p:txBody>
          <a:bodyPr/>
          <a:lstStyle/>
          <a:p>
            <a:r>
              <a:rPr lang="fr-FR" dirty="0"/>
              <a:t>Les Ouvertures fortes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7BFB58-6A42-674F-8D89-01447015CFDE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23465E3-2B13-3F4B-8FA6-91277E55B2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219607"/>
            <a:ext cx="1377788" cy="59903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268BBD8-5C1F-4B48-9FB5-76353B3519B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844AFD0-C5BE-8445-BE29-CAF0CF3360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FBF3B87-92DE-7E42-9BDF-E6B8DF420D76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</p:spTree>
    <p:extLst>
      <p:ext uri="{BB962C8B-B14F-4D97-AF65-F5344CB8AC3E}">
        <p14:creationId xmlns:p14="http://schemas.microsoft.com/office/powerpoint/2010/main" val="1496387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28A5CB9-6FAC-F44B-812C-0E093FD50A6B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375395-0532-FA44-83F6-6B0ACE78518D}"/>
              </a:ext>
            </a:extLst>
          </p:cNvPr>
          <p:cNvSpPr/>
          <p:nvPr/>
        </p:nvSpPr>
        <p:spPr>
          <a:xfrm>
            <a:off x="281217" y="2803280"/>
            <a:ext cx="36076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/>
              <a:t>2</a:t>
            </a:r>
            <a:r>
              <a:rPr lang="en-GB" b="1" dirty="0">
                <a:sym typeface="Symbol"/>
              </a:rPr>
              <a:t>SA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passe 	 ?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D030314F-C527-8C4D-B240-AF403A34BF9F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7486503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sz="2400" dirty="0">
                <a:solidFill>
                  <a:schemeClr val="tx1"/>
                </a:solidFill>
                <a:sym typeface="Symbol"/>
              </a:rPr>
              <a:t>(les développements)</a:t>
            </a:r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D49B2FA-22F7-A64B-B84D-59C807B964AC}"/>
              </a:ext>
            </a:extLst>
          </p:cNvPr>
          <p:cNvSpPr txBox="1"/>
          <p:nvPr/>
        </p:nvSpPr>
        <p:spPr>
          <a:xfrm>
            <a:off x="201440" y="1130093"/>
            <a:ext cx="674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maintenant les développements après une réponse de 2SA :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0810B83-B71C-C44A-B1FD-FFB4534C4DD9}"/>
              </a:ext>
            </a:extLst>
          </p:cNvPr>
          <p:cNvSpPr txBox="1"/>
          <p:nvPr/>
        </p:nvSpPr>
        <p:spPr>
          <a:xfrm>
            <a:off x="201440" y="1428444"/>
            <a:ext cx="83094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 des raisons de simplicité, nous allons dupliquer les enchères. Donc mêmes enchères que sur une ouverture de 2SA en décalant les zones de points.</a:t>
            </a:r>
          </a:p>
          <a:p>
            <a:r>
              <a:rPr lang="fr-FR" dirty="0"/>
              <a:t>	- </a:t>
            </a:r>
            <a:r>
              <a:rPr lang="fr-FR" dirty="0" err="1"/>
              <a:t>Stayman</a:t>
            </a:r>
            <a:r>
              <a:rPr lang="fr-FR" dirty="0"/>
              <a:t> à partir de 3 points et </a:t>
            </a:r>
            <a:r>
              <a:rPr lang="fr-FR" u="sng" dirty="0">
                <a:solidFill>
                  <a:srgbClr val="FFC000"/>
                </a:solidFill>
              </a:rPr>
              <a:t>le Texas est forcing de manche</a:t>
            </a:r>
            <a:r>
              <a:rPr lang="fr-FR" dirty="0"/>
              <a:t>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EF2F4A2-3D04-2A4F-A21C-6140258831C7}"/>
              </a:ext>
            </a:extLst>
          </p:cNvPr>
          <p:cNvSpPr txBox="1"/>
          <p:nvPr/>
        </p:nvSpPr>
        <p:spPr>
          <a:xfrm>
            <a:off x="223577" y="2426912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quelques exemples :</a:t>
            </a: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A1472548-1564-4247-A96F-4A917C49C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177" y="416987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CEBCFA72-272F-874E-8779-8A72D86BC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385" y="416987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X976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8CF641C8-4045-D448-B733-4E4376877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3237" y="4169878"/>
            <a:ext cx="996837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6532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67EE10FD-674C-A540-8F68-338E45F58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091" y="416147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X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66B434C4-6095-4247-9BBC-1B4161AA2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944" y="415306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VX94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55DCE966-3030-514B-A54B-8B063AD62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360" y="4151911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0D5EED45-DAF2-6E41-ACB2-4FD9442B22BD}"/>
              </a:ext>
            </a:extLst>
          </p:cNvPr>
          <p:cNvSpPr txBox="1"/>
          <p:nvPr/>
        </p:nvSpPr>
        <p:spPr>
          <a:xfrm>
            <a:off x="502920" y="5302623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6SA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3690513-5427-9646-91E0-C2A892E064C3}"/>
              </a:ext>
            </a:extLst>
          </p:cNvPr>
          <p:cNvSpPr txBox="1"/>
          <p:nvPr/>
        </p:nvSpPr>
        <p:spPr>
          <a:xfrm>
            <a:off x="2058776" y="5302623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DE76AE9-9E09-164D-B176-D0F6CC17A20A}"/>
              </a:ext>
            </a:extLst>
          </p:cNvPr>
          <p:cNvSpPr txBox="1"/>
          <p:nvPr/>
        </p:nvSpPr>
        <p:spPr>
          <a:xfrm>
            <a:off x="3429825" y="5319296"/>
            <a:ext cx="723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Passe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E27BD8F-86DA-E242-A02F-AFF51DE97941}"/>
              </a:ext>
            </a:extLst>
          </p:cNvPr>
          <p:cNvSpPr txBox="1"/>
          <p:nvPr/>
        </p:nvSpPr>
        <p:spPr>
          <a:xfrm>
            <a:off x="4962482" y="5302623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5B62860-E9E3-D34C-B21C-7AEBB031E9A7}"/>
              </a:ext>
            </a:extLst>
          </p:cNvPr>
          <p:cNvSpPr txBox="1"/>
          <p:nvPr/>
        </p:nvSpPr>
        <p:spPr>
          <a:xfrm>
            <a:off x="6414335" y="5302623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4SA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83859DE2-7A03-324D-97E4-74C80CB80ED8}"/>
              </a:ext>
            </a:extLst>
          </p:cNvPr>
          <p:cNvSpPr txBox="1"/>
          <p:nvPr/>
        </p:nvSpPr>
        <p:spPr>
          <a:xfrm>
            <a:off x="7841302" y="5302623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</a:t>
            </a:r>
          </a:p>
        </p:txBody>
      </p:sp>
    </p:spTree>
    <p:extLst>
      <p:ext uri="{BB962C8B-B14F-4D97-AF65-F5344CB8AC3E}">
        <p14:creationId xmlns:p14="http://schemas.microsoft.com/office/powerpoint/2010/main" val="283634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78753" y="1023000"/>
            <a:ext cx="265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Quelques compléments :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AAA730E-864B-4A4A-B8B6-1578C8BCC32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23" name="Titre 2">
            <a:extLst>
              <a:ext uri="{FF2B5EF4-FFF2-40B4-BE49-F238E27FC236}">
                <a16:creationId xmlns:a16="http://schemas.microsoft.com/office/drawing/2014/main" id="{D7E702D0-4CC8-A94A-9647-E733F04C0096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7486503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sz="2400" dirty="0">
                <a:solidFill>
                  <a:schemeClr val="tx1"/>
                </a:solidFill>
                <a:sym typeface="Symbol"/>
              </a:rPr>
              <a:t>(les développements)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8F0EAA6-319B-ED44-900D-F0223298731E}"/>
              </a:ext>
            </a:extLst>
          </p:cNvPr>
          <p:cNvSpPr txBox="1"/>
          <p:nvPr/>
        </p:nvSpPr>
        <p:spPr>
          <a:xfrm>
            <a:off x="201440" y="1428444"/>
            <a:ext cx="83094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Voyons les cas ou le répondant déroge à la règle de répondre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fr-FR" dirty="0"/>
              <a:t>.</a:t>
            </a:r>
          </a:p>
          <a:p>
            <a:r>
              <a:rPr lang="fr-FR" dirty="0"/>
              <a:t>Nous allons voir 2 cas bien précis :</a:t>
            </a:r>
          </a:p>
          <a:p>
            <a:r>
              <a:rPr lang="fr-FR" dirty="0"/>
              <a:t>	- 2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</a:t>
            </a:r>
            <a:r>
              <a:rPr lang="fr-FR" dirty="0"/>
              <a:t> une main d’au moins 8H et 5 belles cartes en Majeures </a:t>
            </a:r>
            <a:r>
              <a:rPr lang="fr-FR" dirty="0">
                <a:sym typeface="Symbol"/>
              </a:rPr>
              <a:t>(2 gros honneurs)</a:t>
            </a:r>
            <a:endParaRPr lang="fr-FR" dirty="0"/>
          </a:p>
          <a:p>
            <a:r>
              <a:rPr lang="fr-FR" dirty="0"/>
              <a:t>	- </a:t>
            </a:r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/3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/</a:t>
            </a: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 au moins 8H et 6 belles cartes (2 gros honneurs)</a:t>
            </a:r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5C666C4-5BCC-4045-850C-66B72EC685C3}"/>
              </a:ext>
            </a:extLst>
          </p:cNvPr>
          <p:cNvSpPr txBox="1"/>
          <p:nvPr/>
        </p:nvSpPr>
        <p:spPr>
          <a:xfrm>
            <a:off x="278753" y="3090438"/>
            <a:ext cx="3094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un exemple :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1ACAA49-1504-7C41-B581-D266882E1097}"/>
              </a:ext>
            </a:extLst>
          </p:cNvPr>
          <p:cNvSpPr/>
          <p:nvPr/>
        </p:nvSpPr>
        <p:spPr>
          <a:xfrm>
            <a:off x="2312480" y="3540656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36" name="Text Box 1">
            <a:extLst>
              <a:ext uri="{FF2B5EF4-FFF2-40B4-BE49-F238E27FC236}">
                <a16:creationId xmlns:a16="http://schemas.microsoft.com/office/drawing/2014/main" id="{D001BCEA-7ED1-A942-B668-5719CA188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014" y="36250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0860041-6D52-F34C-9CEA-3017DDD3F37D}"/>
              </a:ext>
            </a:extLst>
          </p:cNvPr>
          <p:cNvSpPr txBox="1"/>
          <p:nvPr/>
        </p:nvSpPr>
        <p:spPr>
          <a:xfrm>
            <a:off x="290155" y="4922400"/>
            <a:ext cx="85454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comptabilisez déjà 12 levées (6 à Trèfles, 3 à Carreau, 2 à cœur et 1 à Pique).</a:t>
            </a:r>
          </a:p>
          <a:p>
            <a:r>
              <a:rPr lang="fr-FR" dirty="0"/>
              <a:t>Le grand chelem n’est pas loin en fonction des cartes du partenaire (Le Roi de Pique, </a:t>
            </a:r>
          </a:p>
          <a:p>
            <a:r>
              <a:rPr lang="fr-FR" dirty="0"/>
              <a:t>la dame de cœur, ou un beau fit à carreau). Il faut continuer les enchères.</a:t>
            </a:r>
          </a:p>
        </p:txBody>
      </p:sp>
    </p:spTree>
    <p:extLst>
      <p:ext uri="{BB962C8B-B14F-4D97-AF65-F5344CB8AC3E}">
        <p14:creationId xmlns:p14="http://schemas.microsoft.com/office/powerpoint/2010/main" val="158395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4" grpId="0"/>
      <p:bldP spid="36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2918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conditions d’ouverture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59FE141-03F8-1447-9588-EAD4F49755AA}"/>
              </a:ext>
            </a:extLst>
          </p:cNvPr>
          <p:cNvSpPr txBox="1"/>
          <p:nvPr/>
        </p:nvSpPr>
        <p:spPr>
          <a:xfrm>
            <a:off x="201440" y="1428444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Toutes les mains de 24HL minimum (régulier), 2 perdantes maxi (mains fortement bicolores) ou 9 levées de jeu en Majeures et 10 en mineures (unicolores).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BA90B80-860E-2E4B-8198-54CD326E4741}"/>
              </a:ext>
            </a:extLst>
          </p:cNvPr>
          <p:cNvSpPr txBox="1"/>
          <p:nvPr/>
        </p:nvSpPr>
        <p:spPr>
          <a:xfrm>
            <a:off x="269609" y="2074775"/>
            <a:ext cx="2931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</a:t>
            </a: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7008C27F-A859-CC49-B6B1-1362BE689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562" y="272174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20AA8C1-725D-3445-8D02-22EA2725E6D7}"/>
              </a:ext>
            </a:extLst>
          </p:cNvPr>
          <p:cNvSpPr txBox="1"/>
          <p:nvPr/>
        </p:nvSpPr>
        <p:spPr>
          <a:xfrm>
            <a:off x="1377778" y="2956181"/>
            <a:ext cx="2978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24HL régulière : </a:t>
            </a:r>
            <a:r>
              <a:rPr lang="en-GB" dirty="0">
                <a:latin typeface="Times New Roman" charset="0"/>
                <a:sym typeface="Symbol" charset="0"/>
              </a:rPr>
              <a:t>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03C2C200-EF2D-F645-95DF-7066284AF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314" y="3911152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lang="en-GB" sz="1100" dirty="0">
                <a:solidFill>
                  <a:srgbClr val="000000"/>
                </a:solidFill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10BB74E-4ECF-234E-81B1-E713281FDCBD}"/>
              </a:ext>
            </a:extLst>
          </p:cNvPr>
          <p:cNvSpPr txBox="1"/>
          <p:nvPr/>
        </p:nvSpPr>
        <p:spPr>
          <a:xfrm>
            <a:off x="1405531" y="4145586"/>
            <a:ext cx="368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9 levées de jeu à cœur : </a:t>
            </a:r>
            <a:r>
              <a:rPr lang="en-GB" dirty="0">
                <a:latin typeface="Times New Roman" charset="0"/>
                <a:sym typeface="Symbol" charset="0"/>
              </a:rPr>
              <a:t>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3A8F896A-DF74-0E44-A041-B04412085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077" y="50541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90E196C-7244-1048-89B9-E21BC533B6A4}"/>
              </a:ext>
            </a:extLst>
          </p:cNvPr>
          <p:cNvSpPr txBox="1"/>
          <p:nvPr/>
        </p:nvSpPr>
        <p:spPr>
          <a:xfrm>
            <a:off x="1424293" y="5288593"/>
            <a:ext cx="4562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fortement bicolore de 2 perdantes : </a:t>
            </a:r>
            <a:r>
              <a:rPr lang="en-GB" dirty="0">
                <a:latin typeface="Times New Roman" charset="0"/>
                <a:sym typeface="Symbol" charset="0"/>
              </a:rPr>
              <a:t>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072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 animBg="1"/>
      <p:bldP spid="20" grpId="0"/>
      <p:bldP spid="23" grpId="0" animBg="1"/>
      <p:bldP spid="24" grpId="0"/>
      <p:bldP spid="25" grpId="0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155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principes: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(La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redemande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l’ouvreur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)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59FE141-03F8-1447-9588-EAD4F49755AA}"/>
              </a:ext>
            </a:extLst>
          </p:cNvPr>
          <p:cNvSpPr txBox="1"/>
          <p:nvPr/>
        </p:nvSpPr>
        <p:spPr>
          <a:xfrm>
            <a:off x="201440" y="1428444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Comme la main de l’ouvreur est illimitée, le répondant va se décrire afin que l’ouvreur puisse juger du contrat à jouer : </a:t>
            </a:r>
            <a:r>
              <a:rPr lang="fr-FR" b="1" dirty="0">
                <a:solidFill>
                  <a:srgbClr val="FFFF00"/>
                </a:solidFill>
              </a:rPr>
              <a:t>c’est le capitaine de la séquence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BA90B80-860E-2E4B-8198-54CD326E4741}"/>
              </a:ext>
            </a:extLst>
          </p:cNvPr>
          <p:cNvSpPr txBox="1"/>
          <p:nvPr/>
        </p:nvSpPr>
        <p:spPr>
          <a:xfrm>
            <a:off x="269609" y="2074775"/>
            <a:ext cx="3303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réponses conventionnelles :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AF97DD6-DDB3-834C-A54A-5FA875A12D6D}"/>
              </a:ext>
            </a:extLst>
          </p:cNvPr>
          <p:cNvSpPr txBox="1"/>
          <p:nvPr/>
        </p:nvSpPr>
        <p:spPr>
          <a:xfrm>
            <a:off x="201440" y="2444107"/>
            <a:ext cx="83094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: pas d’As et moins de 8HL  si main régulière. </a:t>
            </a:r>
          </a:p>
          <a:p>
            <a:r>
              <a:rPr lang="fr-FR" dirty="0">
                <a:sym typeface="Symbol"/>
              </a:rPr>
              <a:t>2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un As Majeur.</a:t>
            </a:r>
          </a:p>
          <a:p>
            <a:r>
              <a:rPr lang="fr-FR" dirty="0">
                <a:sym typeface="Symbol"/>
              </a:rPr>
              <a:t>2SA : pas d’As, 2 Rois ou 8HL et plus : main </a:t>
            </a:r>
            <a:r>
              <a:rPr lang="fr-FR" dirty="0" err="1">
                <a:sym typeface="Symbol"/>
              </a:rPr>
              <a:t>plutot</a:t>
            </a:r>
            <a:r>
              <a:rPr lang="fr-FR" dirty="0">
                <a:sym typeface="Symbol"/>
              </a:rPr>
              <a:t> régulière.</a:t>
            </a:r>
          </a:p>
          <a:p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/3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 :  l’As de la couleur</a:t>
            </a:r>
          </a:p>
          <a:p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 / 3SA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 convention </a:t>
            </a:r>
            <a:r>
              <a:rPr lang="fr-FR" dirty="0">
                <a:solidFill>
                  <a:srgbClr val="FFFF00"/>
                </a:solidFill>
                <a:sym typeface="Symbol"/>
              </a:rPr>
              <a:t>C</a:t>
            </a:r>
            <a:r>
              <a:rPr lang="fr-FR" dirty="0">
                <a:solidFill>
                  <a:srgbClr val="FF0000"/>
                </a:solidFill>
                <a:sym typeface="Symbol"/>
              </a:rPr>
              <a:t>R</a:t>
            </a:r>
            <a:r>
              <a:rPr lang="fr-FR" dirty="0">
                <a:solidFill>
                  <a:srgbClr val="12DD00"/>
                </a:solidFill>
                <a:sym typeface="Symbol"/>
              </a:rPr>
              <a:t>M</a:t>
            </a:r>
            <a:r>
              <a:rPr lang="fr-FR" dirty="0">
                <a:sym typeface="Symbol"/>
              </a:rPr>
              <a:t> (</a:t>
            </a:r>
            <a:r>
              <a:rPr lang="fr-FR" dirty="0">
                <a:solidFill>
                  <a:srgbClr val="FFFF00"/>
                </a:solidFill>
                <a:sym typeface="Symbol"/>
              </a:rPr>
              <a:t>C</a:t>
            </a:r>
            <a:r>
              <a:rPr lang="fr-FR" dirty="0">
                <a:sym typeface="Symbol"/>
              </a:rPr>
              <a:t>ouleur, </a:t>
            </a:r>
            <a:r>
              <a:rPr lang="fr-FR" dirty="0">
                <a:solidFill>
                  <a:srgbClr val="FF0000"/>
                </a:solidFill>
                <a:sym typeface="Symbol"/>
              </a:rPr>
              <a:t>R</a:t>
            </a:r>
            <a:r>
              <a:rPr lang="fr-FR" dirty="0">
                <a:sym typeface="Symbol"/>
              </a:rPr>
              <a:t>ang, </a:t>
            </a:r>
            <a:r>
              <a:rPr lang="fr-FR" dirty="0">
                <a:solidFill>
                  <a:srgbClr val="12DD00"/>
                </a:solidFill>
                <a:sym typeface="Symbol"/>
              </a:rPr>
              <a:t>M</a:t>
            </a:r>
            <a:r>
              <a:rPr lang="fr-FR" dirty="0">
                <a:sym typeface="Symbol"/>
              </a:rPr>
              <a:t>élange) montrant 2 As de même </a:t>
            </a:r>
            <a:r>
              <a:rPr lang="fr-FR" dirty="0">
                <a:solidFill>
                  <a:srgbClr val="FFFF00"/>
                </a:solidFill>
                <a:sym typeface="Symbol"/>
              </a:rPr>
              <a:t>Couleur</a:t>
            </a:r>
            <a:r>
              <a:rPr lang="fr-FR" dirty="0">
                <a:sym typeface="Symbol"/>
              </a:rPr>
              <a:t>, même </a:t>
            </a:r>
            <a:r>
              <a:rPr lang="fr-FR" dirty="0">
                <a:solidFill>
                  <a:srgbClr val="FF0000"/>
                </a:solidFill>
                <a:sym typeface="Symbol"/>
              </a:rPr>
              <a:t>Rang</a:t>
            </a:r>
            <a:r>
              <a:rPr lang="fr-FR" dirty="0">
                <a:sym typeface="Symbol"/>
              </a:rPr>
              <a:t> ou </a:t>
            </a:r>
            <a:r>
              <a:rPr lang="fr-FR" dirty="0">
                <a:solidFill>
                  <a:srgbClr val="12DD00"/>
                </a:solidFill>
                <a:sym typeface="Symbol"/>
              </a:rPr>
              <a:t>Mélangés</a:t>
            </a:r>
            <a:r>
              <a:rPr lang="fr-FR" dirty="0">
                <a:sym typeface="Symbol"/>
              </a:rPr>
              <a:t>.</a:t>
            </a:r>
          </a:p>
          <a:p>
            <a:r>
              <a:rPr lang="fr-FR" dirty="0">
                <a:sym typeface="Symbol"/>
              </a:rPr>
              <a:t>4X : 3 As, on annonce la couleur de l’As manquant.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EA79D67-EB41-834D-BB1E-1A5AB64CD356}"/>
              </a:ext>
            </a:extLst>
          </p:cNvPr>
          <p:cNvSpPr txBox="1"/>
          <p:nvPr/>
        </p:nvSpPr>
        <p:spPr>
          <a:xfrm>
            <a:off x="146018" y="5455560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Il va préciser sa main, sachant que le saut à la manche est un arrêt absolu qui indique qu’il manque 2 As (c’est le seul à pouvoir le détecter).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04605728-B6F2-CE42-9594-74673A6F732B}"/>
              </a:ext>
            </a:extLst>
          </p:cNvPr>
          <p:cNvSpPr txBox="1"/>
          <p:nvPr/>
        </p:nvSpPr>
        <p:spPr>
          <a:xfrm>
            <a:off x="146018" y="4996695"/>
            <a:ext cx="3161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redemandes de l’ouvreur :</a:t>
            </a:r>
          </a:p>
        </p:txBody>
      </p:sp>
    </p:spTree>
    <p:extLst>
      <p:ext uri="{BB962C8B-B14F-4D97-AF65-F5344CB8AC3E}">
        <p14:creationId xmlns:p14="http://schemas.microsoft.com/office/powerpoint/2010/main" val="152675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2931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(La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redemande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l’ouvreur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)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59FE141-03F8-1447-9588-EAD4F49755AA}"/>
              </a:ext>
            </a:extLst>
          </p:cNvPr>
          <p:cNvSpPr txBox="1"/>
          <p:nvPr/>
        </p:nvSpPr>
        <p:spPr>
          <a:xfrm>
            <a:off x="201440" y="1428444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Comme la main de l’ouvreur est illimitée, le répondant va se décrire afin que l’ouvreur puisse juger du contrat à jouer : </a:t>
            </a:r>
            <a:r>
              <a:rPr lang="fr-FR" b="1" dirty="0">
                <a:solidFill>
                  <a:srgbClr val="FFFF00"/>
                </a:solidFill>
              </a:rPr>
              <a:t>c’est le capitaine de la séquence</a:t>
            </a:r>
            <a:endParaRPr lang="fr-FR" dirty="0"/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4D7486D8-EB70-D14C-8C37-3EC8888E5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899" y="3121415"/>
            <a:ext cx="1038732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V8432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9EEA2C2-2288-954F-82EC-04D2FC6C60F8}"/>
              </a:ext>
            </a:extLst>
          </p:cNvPr>
          <p:cNvSpPr txBox="1"/>
          <p:nvPr/>
        </p:nvSpPr>
        <p:spPr>
          <a:xfrm>
            <a:off x="1527067" y="3355849"/>
            <a:ext cx="5204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Jouez le contrat que vous souhaitez jouer dites 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153EA7-6F37-E84F-B7C2-A79327F83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" y="4310820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lang="en-GB" sz="1100" dirty="0">
                <a:solidFill>
                  <a:srgbClr val="000000"/>
                </a:solidFill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89B2D57-0F44-E146-A1D0-D941E5BC16F5}"/>
              </a:ext>
            </a:extLst>
          </p:cNvPr>
          <p:cNvSpPr txBox="1"/>
          <p:nvPr/>
        </p:nvSpPr>
        <p:spPr>
          <a:xfrm>
            <a:off x="1386869" y="4545254"/>
            <a:ext cx="4871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qui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est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forcing, le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se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décrira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endParaRPr lang="fr-FR" dirty="0"/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C64E4F04-E414-8944-8ECA-03FCC3FC0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415" y="545382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ED71B92-1E43-3B48-B050-F3207C7E4770}"/>
              </a:ext>
            </a:extLst>
          </p:cNvPr>
          <p:cNvSpPr txBox="1"/>
          <p:nvPr/>
        </p:nvSpPr>
        <p:spPr>
          <a:xfrm>
            <a:off x="1405631" y="5546920"/>
            <a:ext cx="7402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2SA qui est forcing, on ne s’arrêtera pas avant la manche. Vous ne </a:t>
            </a:r>
          </a:p>
          <a:p>
            <a:r>
              <a:rPr lang="fr-FR" dirty="0"/>
              <a:t>connaissez pas le contrat à jouer : décrivez vous!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01B9A0-656D-9447-A386-C5F4A53498F1}"/>
              </a:ext>
            </a:extLst>
          </p:cNvPr>
          <p:cNvSpPr/>
          <p:nvPr/>
        </p:nvSpPr>
        <p:spPr>
          <a:xfrm>
            <a:off x="2552326" y="2114022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sym typeface="Symbol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E143145-2FFF-2A46-82EF-BD7E5D34A0E0}"/>
              </a:ext>
            </a:extLst>
          </p:cNvPr>
          <p:cNvSpPr txBox="1"/>
          <p:nvPr/>
        </p:nvSpPr>
        <p:spPr>
          <a:xfrm>
            <a:off x="661894" y="2397737"/>
            <a:ext cx="144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enchères</a:t>
            </a:r>
          </a:p>
        </p:txBody>
      </p:sp>
    </p:spTree>
    <p:extLst>
      <p:ext uri="{BB962C8B-B14F-4D97-AF65-F5344CB8AC3E}">
        <p14:creationId xmlns:p14="http://schemas.microsoft.com/office/powerpoint/2010/main" val="183770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 animBg="1"/>
      <p:bldP spid="20" grpId="0"/>
      <p:bldP spid="22" grpId="0" animBg="1"/>
      <p:bldP spid="23" grpId="0"/>
      <p:bldP spid="24" grpId="0" animBg="1"/>
      <p:bldP spid="25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2931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(La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redemande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l’ouvreur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)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59FE141-03F8-1447-9588-EAD4F49755AA}"/>
              </a:ext>
            </a:extLst>
          </p:cNvPr>
          <p:cNvSpPr txBox="1"/>
          <p:nvPr/>
        </p:nvSpPr>
        <p:spPr>
          <a:xfrm>
            <a:off x="201440" y="1428444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Comme la main de l’ouvreur est illimitée, le répondant va se décrire afin que l’ouvreur puisse juger du contrat à jouer : </a:t>
            </a:r>
            <a:r>
              <a:rPr lang="fr-FR" b="1" dirty="0">
                <a:solidFill>
                  <a:srgbClr val="FFFF00"/>
                </a:solidFill>
              </a:rPr>
              <a:t>c’est le capitaine de la séquence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9EEA2C2-2288-954F-82EC-04D2FC6C60F8}"/>
              </a:ext>
            </a:extLst>
          </p:cNvPr>
          <p:cNvSpPr txBox="1"/>
          <p:nvPr/>
        </p:nvSpPr>
        <p:spPr>
          <a:xfrm>
            <a:off x="2407027" y="2628773"/>
            <a:ext cx="5204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Jouez le contrat que vous souhaitez jouer dites 4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fr-FR" dirty="0"/>
              <a:t> 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153EA7-6F37-E84F-B7C2-A79327F83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51" y="3261746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89B2D57-0F44-E146-A1D0-D941E5BC16F5}"/>
              </a:ext>
            </a:extLst>
          </p:cNvPr>
          <p:cNvSpPr txBox="1"/>
          <p:nvPr/>
        </p:nvSpPr>
        <p:spPr>
          <a:xfrm>
            <a:off x="2329115" y="3728171"/>
            <a:ext cx="68938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Problème complexe : </a:t>
            </a:r>
            <a:r>
              <a:rPr lang="fr-FR" dirty="0"/>
              <a:t>il y a 7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 </a:t>
            </a:r>
            <a:r>
              <a:rPr lang="fr-FR" dirty="0"/>
              <a:t>si le partenaire a 4 cartes à Carreau,</a:t>
            </a:r>
          </a:p>
          <a:p>
            <a:r>
              <a:rPr lang="fr-FR" dirty="0"/>
              <a:t>ou le valet de Carreau ou singleton Carreau avec 2 </a:t>
            </a:r>
            <a:r>
              <a:rPr lang="fr-FR" dirty="0" err="1"/>
              <a:t>Coeurs</a:t>
            </a:r>
            <a:r>
              <a:rPr lang="fr-FR" dirty="0"/>
              <a:t>. Il faut </a:t>
            </a:r>
          </a:p>
          <a:p>
            <a:r>
              <a:rPr lang="fr-FR" dirty="0"/>
              <a:t>essayer de déceler ce fit à Carreau. </a:t>
            </a: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C64E4F04-E414-8944-8ECA-03FCC3FC0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382" y="45970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ED71B92-1E43-3B48-B050-F3207C7E4770}"/>
              </a:ext>
            </a:extLst>
          </p:cNvPr>
          <p:cNvSpPr txBox="1"/>
          <p:nvPr/>
        </p:nvSpPr>
        <p:spPr>
          <a:xfrm>
            <a:off x="1405631" y="5546920"/>
            <a:ext cx="5218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4SA qui est un arrêt absolu : il manque 2 As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01B9A0-656D-9447-A386-C5F4A53498F1}"/>
              </a:ext>
            </a:extLst>
          </p:cNvPr>
          <p:cNvSpPr/>
          <p:nvPr/>
        </p:nvSpPr>
        <p:spPr>
          <a:xfrm>
            <a:off x="1527067" y="2074775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A5970D51-833F-2048-8D0C-64B3031BB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52" y="2112849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lang="en-GB" sz="1100" dirty="0">
                <a:solidFill>
                  <a:srgbClr val="000000"/>
                </a:solidFill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164E8E7-C223-CA48-9AB7-F3042B694867}"/>
              </a:ext>
            </a:extLst>
          </p:cNvPr>
          <p:cNvSpPr/>
          <p:nvPr/>
        </p:nvSpPr>
        <p:spPr>
          <a:xfrm>
            <a:off x="1527067" y="3164517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40F137F-F3DC-4344-B27E-32E43D93D6F0}"/>
              </a:ext>
            </a:extLst>
          </p:cNvPr>
          <p:cNvSpPr/>
          <p:nvPr/>
        </p:nvSpPr>
        <p:spPr>
          <a:xfrm>
            <a:off x="1735587" y="4511944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2SA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29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1"/>
      <p:bldP spid="22" grpId="0" animBg="1"/>
      <p:bldP spid="23" grpId="0"/>
      <p:bldP spid="24" grpId="0" animBg="1"/>
      <p:bldP spid="25" grpId="0"/>
      <p:bldP spid="26" grpId="0"/>
      <p:bldP spid="18" grpId="0" animBg="1"/>
      <p:bldP spid="21" grpId="1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1772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suite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(La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redemande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l’ouvreur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)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9EEA2C2-2288-954F-82EC-04D2FC6C60F8}"/>
              </a:ext>
            </a:extLst>
          </p:cNvPr>
          <p:cNvSpPr txBox="1"/>
          <p:nvPr/>
        </p:nvSpPr>
        <p:spPr>
          <a:xfrm>
            <a:off x="1864428" y="3127325"/>
            <a:ext cx="6971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Mettez 2SA : c’est à votre partenaire de retrouver un Fit majeur et tant pis pour ces deux petits carreaux (on ne peut pas tout gérer!)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153EA7-6F37-E84F-B7C2-A79327F83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50" y="3808056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ADX8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89B2D57-0F44-E146-A1D0-D941E5BC16F5}"/>
              </a:ext>
            </a:extLst>
          </p:cNvPr>
          <p:cNvSpPr txBox="1"/>
          <p:nvPr/>
        </p:nvSpPr>
        <p:spPr>
          <a:xfrm>
            <a:off x="1934028" y="4471401"/>
            <a:ext cx="6901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Mettez 2SA </a:t>
            </a:r>
            <a:r>
              <a:rPr lang="en-GB" dirty="0">
                <a:ea typeface="ÇlÇr ñæí©" charset="0"/>
                <a:sym typeface="Symbol" charset="0"/>
              </a:rPr>
              <a:t>qui </a:t>
            </a:r>
            <a:r>
              <a:rPr lang="en-GB" dirty="0" err="1">
                <a:ea typeface="ÇlÇr ñæí©" charset="0"/>
                <a:sym typeface="Symbol" charset="0"/>
              </a:rPr>
              <a:t>est</a:t>
            </a:r>
            <a:r>
              <a:rPr lang="en-GB" dirty="0">
                <a:ea typeface="ÇlÇr ñæí©" charset="0"/>
                <a:sym typeface="Symbol" charset="0"/>
              </a:rPr>
              <a:t> plus </a:t>
            </a:r>
            <a:r>
              <a:rPr lang="en-GB" dirty="0" err="1">
                <a:ea typeface="ÇlÇr ñæí©" charset="0"/>
                <a:sym typeface="Symbol" charset="0"/>
              </a:rPr>
              <a:t>descriptif</a:t>
            </a:r>
            <a:r>
              <a:rPr lang="en-GB" dirty="0">
                <a:ea typeface="ÇlÇr ñæí©" charset="0"/>
                <a:sym typeface="Symbol" charset="0"/>
              </a:rPr>
              <a:t> </a:t>
            </a:r>
            <a:r>
              <a:rPr lang="en-GB" dirty="0" err="1">
                <a:ea typeface="ÇlÇr ñæí©" charset="0"/>
                <a:sym typeface="Symbol" charset="0"/>
              </a:rPr>
              <a:t>qu’une</a:t>
            </a:r>
            <a:r>
              <a:rPr lang="en-GB" dirty="0">
                <a:ea typeface="ÇlÇr ñæí©" charset="0"/>
                <a:sym typeface="Symbol" charset="0"/>
              </a:rPr>
              <a:t> </a:t>
            </a:r>
            <a:r>
              <a:rPr lang="en-GB" dirty="0" err="1">
                <a:ea typeface="ÇlÇr ñæí©" charset="0"/>
                <a:sym typeface="Symbol" charset="0"/>
              </a:rPr>
              <a:t>demande</a:t>
            </a:r>
            <a:r>
              <a:rPr lang="en-GB" dirty="0">
                <a:ea typeface="ÇlÇr ñæí©" charset="0"/>
                <a:sym typeface="Symbol" charset="0"/>
              </a:rPr>
              <a:t> </a:t>
            </a:r>
            <a:r>
              <a:rPr lang="en-GB" dirty="0" err="1">
                <a:ea typeface="ÇlÇr ñæí©" charset="0"/>
                <a:sym typeface="Symbol" charset="0"/>
              </a:rPr>
              <a:t>à</a:t>
            </a:r>
            <a:r>
              <a:rPr lang="en-GB" dirty="0">
                <a:ea typeface="ÇlÇr ñæí©" charset="0"/>
                <a:sym typeface="Symbol" charset="0"/>
              </a:rPr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 </a:t>
            </a:r>
            <a:r>
              <a:rPr lang="en-GB" dirty="0">
                <a:ea typeface="ÇlÇr ñæí©" charset="0"/>
                <a:sym typeface="Symbol" charset="0"/>
              </a:rPr>
              <a:t>La recherche de </a:t>
            </a:r>
            <a:r>
              <a:rPr lang="en-GB" dirty="0">
                <a:sym typeface="Symbol" charset="0"/>
              </a:rPr>
              <a:t>la </a:t>
            </a:r>
            <a:r>
              <a:rPr lang="en-GB" dirty="0" err="1">
                <a:sym typeface="Symbol" charset="0"/>
              </a:rPr>
              <a:t>manche</a:t>
            </a:r>
            <a:r>
              <a:rPr lang="en-GB" dirty="0">
                <a:sym typeface="Symbol" charset="0"/>
              </a:rPr>
              <a:t> </a:t>
            </a:r>
            <a:r>
              <a:rPr lang="en-GB" dirty="0" err="1">
                <a:sym typeface="Symbol" charset="0"/>
              </a:rPr>
              <a:t>à</a:t>
            </a:r>
            <a:r>
              <a:rPr lang="en-GB" dirty="0">
                <a:sym typeface="Symbol" charset="0"/>
              </a:rPr>
              <a:t> 3SA </a:t>
            </a:r>
            <a:r>
              <a:rPr lang="en-GB" dirty="0" err="1">
                <a:sym typeface="Symbol" charset="0"/>
              </a:rPr>
              <a:t>est</a:t>
            </a:r>
            <a:r>
              <a:rPr lang="en-GB" dirty="0">
                <a:sym typeface="Symbol" charset="0"/>
              </a:rPr>
              <a:t> </a:t>
            </a:r>
            <a:r>
              <a:rPr lang="en-GB" dirty="0" err="1">
                <a:sym typeface="Symbol" charset="0"/>
              </a:rPr>
              <a:t>prioritaire</a:t>
            </a:r>
            <a:r>
              <a:rPr lang="en-GB" dirty="0">
                <a:sym typeface="Symbol" charset="0"/>
              </a:rPr>
              <a:t>.</a:t>
            </a:r>
            <a:endParaRPr lang="fr-FR" dirty="0"/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C64E4F04-E414-8944-8ECA-03FCC3FC0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013" y="508140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ARD5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ARVX52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ED71B92-1E43-3B48-B050-F3207C7E4770}"/>
              </a:ext>
            </a:extLst>
          </p:cNvPr>
          <p:cNvSpPr txBox="1"/>
          <p:nvPr/>
        </p:nvSpPr>
        <p:spPr>
          <a:xfrm>
            <a:off x="1934028" y="5729759"/>
            <a:ext cx="7043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qui est une enchère conventionnelle indiquant un bicolore</a:t>
            </a:r>
          </a:p>
          <a:p>
            <a:r>
              <a:rPr lang="fr-FR" dirty="0"/>
              <a:t>D’exactement 4 cartes à Piques avec 5 très beaux Cœurs voir 6.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01B9A0-656D-9447-A386-C5F4A53498F1}"/>
              </a:ext>
            </a:extLst>
          </p:cNvPr>
          <p:cNvSpPr/>
          <p:nvPr/>
        </p:nvSpPr>
        <p:spPr>
          <a:xfrm>
            <a:off x="1396182" y="2505279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A5970D51-833F-2048-8D0C-64B3031BB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919" y="2546381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RDV</a:t>
            </a:r>
            <a:r>
              <a:rPr lang="en-GB" sz="1100" dirty="0">
                <a:solidFill>
                  <a:srgbClr val="000000"/>
                </a:solidFill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164E8E7-C223-CA48-9AB7-F3042B694867}"/>
              </a:ext>
            </a:extLst>
          </p:cNvPr>
          <p:cNvSpPr/>
          <p:nvPr/>
        </p:nvSpPr>
        <p:spPr>
          <a:xfrm>
            <a:off x="1536191" y="3773656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40F137F-F3DC-4344-B27E-32E43D93D6F0}"/>
              </a:ext>
            </a:extLst>
          </p:cNvPr>
          <p:cNvSpPr/>
          <p:nvPr/>
        </p:nvSpPr>
        <p:spPr>
          <a:xfrm>
            <a:off x="1536191" y="5053229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C827A180-A455-DF4F-BEFD-22D7D3FA5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51" y="134470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RDX8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ARVX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2126068-92B4-9D44-8864-B52350A83980}"/>
              </a:ext>
            </a:extLst>
          </p:cNvPr>
          <p:cNvSpPr/>
          <p:nvPr/>
        </p:nvSpPr>
        <p:spPr>
          <a:xfrm>
            <a:off x="1396182" y="1302143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2SA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B495616-139F-4141-BCD9-5AD9676AF13E}"/>
              </a:ext>
            </a:extLst>
          </p:cNvPr>
          <p:cNvSpPr txBox="1"/>
          <p:nvPr/>
        </p:nvSpPr>
        <p:spPr>
          <a:xfrm>
            <a:off x="1864428" y="1986239"/>
            <a:ext cx="4013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3SA qui est forcing jusqu’à 4SA.</a:t>
            </a:r>
          </a:p>
        </p:txBody>
      </p:sp>
    </p:spTree>
    <p:extLst>
      <p:ext uri="{BB962C8B-B14F-4D97-AF65-F5344CB8AC3E}">
        <p14:creationId xmlns:p14="http://schemas.microsoft.com/office/powerpoint/2010/main" val="128758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3" grpId="0"/>
      <p:bldP spid="24" grpId="0" animBg="1"/>
      <p:bldP spid="25" grpId="0"/>
      <p:bldP spid="26" grpId="0"/>
      <p:bldP spid="18" grpId="0" animBg="1"/>
      <p:bldP spid="21" grpId="0"/>
      <p:bldP spid="27" grpId="0"/>
      <p:bldP spid="19" grpId="0" animBg="1"/>
      <p:bldP spid="28" grpId="0"/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78753" y="1023000"/>
            <a:ext cx="3798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La deuxième enchère du répondant :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8D9F909-32FF-9D4F-B8B8-108A0617518F}"/>
              </a:ext>
            </a:extLst>
          </p:cNvPr>
          <p:cNvSpPr txBox="1"/>
          <p:nvPr/>
        </p:nvSpPr>
        <p:spPr>
          <a:xfrm>
            <a:off x="278753" y="3153333"/>
            <a:ext cx="1245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:</a:t>
            </a: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4650D9C9-5544-0749-8E2C-0EB3C0823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734" y="4946301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4043459-53E9-C849-B3D0-C735A464DD8B}"/>
              </a:ext>
            </a:extLst>
          </p:cNvPr>
          <p:cNvSpPr txBox="1"/>
          <p:nvPr/>
        </p:nvSpPr>
        <p:spPr>
          <a:xfrm>
            <a:off x="3741384" y="5812199"/>
            <a:ext cx="54906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4SA quantitatif pour annoncer au partenaire que vous</a:t>
            </a:r>
          </a:p>
          <a:p>
            <a:r>
              <a:rPr lang="fr-FR" dirty="0"/>
              <a:t>êtes maxi (votre première enchère c’est 0-7H).</a:t>
            </a:r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6167C2FD-8DD6-E142-A574-01028D68A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733" y="3643395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VX43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ADX98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0564BF0-183F-9D48-AB4F-7965D2A4BEF8}"/>
              </a:ext>
            </a:extLst>
          </p:cNvPr>
          <p:cNvSpPr txBox="1"/>
          <p:nvPr/>
        </p:nvSpPr>
        <p:spPr>
          <a:xfrm>
            <a:off x="3622699" y="4302030"/>
            <a:ext cx="3855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Stayman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pour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retrouver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les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Coeurs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FB7628-0C25-DC45-820D-7156B1169B56}"/>
              </a:ext>
            </a:extLst>
          </p:cNvPr>
          <p:cNvSpPr txBox="1"/>
          <p:nvPr/>
        </p:nvSpPr>
        <p:spPr>
          <a:xfrm>
            <a:off x="338704" y="1382103"/>
            <a:ext cx="84968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Voyons celles ci en fonction de la redemande de l’ouvreur :</a:t>
            </a:r>
          </a:p>
          <a:p>
            <a:pPr marL="342900" indent="-342900">
              <a:buAutoNum type="arabicPeriod"/>
            </a:pPr>
            <a:r>
              <a:rPr lang="fr-FR" b="1" dirty="0">
                <a:solidFill>
                  <a:srgbClr val="FFFF00"/>
                </a:solidFill>
              </a:rPr>
              <a:t>Enchère à Sans Atout :</a:t>
            </a:r>
          </a:p>
          <a:p>
            <a:pPr algn="just"/>
            <a:r>
              <a:rPr lang="fr-FR" dirty="0"/>
              <a:t>Les procédures habituelles seront mises en œuvre : </a:t>
            </a:r>
            <a:r>
              <a:rPr lang="fr-FR" dirty="0" err="1"/>
              <a:t>Stayman</a:t>
            </a:r>
            <a:r>
              <a:rPr lang="fr-FR" dirty="0"/>
              <a:t> , Texas.</a:t>
            </a:r>
          </a:p>
          <a:p>
            <a:pPr algn="just"/>
            <a:r>
              <a:rPr lang="fr-FR" dirty="0"/>
              <a:t>Il faudra toujours garder à l’esprit que la force de l’ouvreur est illimitée. Cela signifie que les enchères à Saut à Sans Atout seront toujours quantitative en se basant sur une main minimale du partenaire (24H).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E97A488-C37E-EC44-931C-EE6541B33301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3BD38C8C-DDE6-5146-AE1B-5224A18E9076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(Les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développements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1)</a:t>
            </a:r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24E93F-F010-3F4A-A6E8-700FBD340D1E}"/>
              </a:ext>
            </a:extLst>
          </p:cNvPr>
          <p:cNvSpPr/>
          <p:nvPr/>
        </p:nvSpPr>
        <p:spPr>
          <a:xfrm>
            <a:off x="1516428" y="3600565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+mj-lt"/>
                <a:ea typeface="ÇlÇr ñæí©" charset="0"/>
                <a:sym typeface="Symbol" charset="0"/>
              </a:rPr>
              <a:t>2SA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 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0F17C64-A8D0-A842-ABFF-D570A03CAABD}"/>
              </a:ext>
            </a:extLst>
          </p:cNvPr>
          <p:cNvSpPr/>
          <p:nvPr/>
        </p:nvSpPr>
        <p:spPr>
          <a:xfrm>
            <a:off x="1638416" y="4903634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+mj-lt"/>
                <a:ea typeface="ÇlÇr ñæí©" charset="0"/>
                <a:sym typeface="Symbol" charset="0"/>
              </a:rPr>
              <a:t>2SA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 ?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022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32" grpId="0" animBg="1"/>
      <p:bldP spid="33" grpId="0"/>
      <p:bldP spid="19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8D9F909-32FF-9D4F-B8B8-108A0617518F}"/>
              </a:ext>
            </a:extLst>
          </p:cNvPr>
          <p:cNvSpPr txBox="1"/>
          <p:nvPr/>
        </p:nvSpPr>
        <p:spPr>
          <a:xfrm>
            <a:off x="201440" y="2736276"/>
            <a:ext cx="4760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: avec un jeu faible, deux possibilités</a:t>
            </a: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4650D9C9-5544-0749-8E2C-0EB3C0823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424" y="4164065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X4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V932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X532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4043459-53E9-C849-B3D0-C735A464DD8B}"/>
              </a:ext>
            </a:extLst>
          </p:cNvPr>
          <p:cNvSpPr txBox="1"/>
          <p:nvPr/>
        </p:nvSpPr>
        <p:spPr>
          <a:xfrm>
            <a:off x="1476693" y="3330300"/>
            <a:ext cx="5648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dirty="0">
                <a:sym typeface="Symbol"/>
              </a:rPr>
              <a:t>avec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main </a:t>
            </a:r>
            <a:r>
              <a:rPr lang="en-GB" dirty="0" err="1">
                <a:sym typeface="Symbol"/>
              </a:rPr>
              <a:t>nulle</a:t>
            </a:r>
            <a:r>
              <a:rPr lang="en-GB" dirty="0">
                <a:sym typeface="Symbol"/>
              </a:rPr>
              <a:t> et </a:t>
            </a:r>
            <a:r>
              <a:rPr lang="en-GB" dirty="0" err="1">
                <a:sym typeface="Symbol"/>
              </a:rPr>
              <a:t>vos</a:t>
            </a:r>
            <a:r>
              <a:rPr lang="en-GB" dirty="0">
                <a:sym typeface="Symbol"/>
              </a:rPr>
              <a:t> 4 </a:t>
            </a:r>
            <a:r>
              <a:rPr lang="en-GB" dirty="0" err="1">
                <a:sym typeface="Symbol"/>
              </a:rPr>
              <a:t>cartes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à</a:t>
            </a:r>
            <a:r>
              <a:rPr lang="en-GB" dirty="0">
                <a:sym typeface="Symbol"/>
              </a:rPr>
              <a:t> Pique.</a:t>
            </a:r>
            <a:endParaRPr lang="fr-FR" dirty="0"/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6167C2FD-8DD6-E142-A574-01028D68A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41" y="3099734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D765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X532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FB7628-0C25-DC45-820D-7156B1169B56}"/>
              </a:ext>
            </a:extLst>
          </p:cNvPr>
          <p:cNvSpPr txBox="1"/>
          <p:nvPr/>
        </p:nvSpPr>
        <p:spPr>
          <a:xfrm>
            <a:off x="278753" y="937979"/>
            <a:ext cx="86957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2. Enchère à la couleur : </a:t>
            </a:r>
          </a:p>
          <a:p>
            <a:r>
              <a:rPr lang="fr-FR" dirty="0"/>
              <a:t>La priorité est à l’expression du fit. Celle ci peut être diverse et nous allons étudier une </a:t>
            </a:r>
          </a:p>
          <a:p>
            <a:r>
              <a:rPr lang="fr-FR" dirty="0"/>
              <a:t>seule séquence qui va nous donner 6 procédures pour  le Fit.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E97A488-C37E-EC44-931C-EE6541B33301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3BD38C8C-DDE6-5146-AE1B-5224A18E9076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(Les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développements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2)</a:t>
            </a:r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24E93F-F010-3F4A-A6E8-700FBD340D1E}"/>
              </a:ext>
            </a:extLst>
          </p:cNvPr>
          <p:cNvSpPr/>
          <p:nvPr/>
        </p:nvSpPr>
        <p:spPr>
          <a:xfrm>
            <a:off x="312841" y="1820773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+mj-lt"/>
                <a:ea typeface="ÇlÇr ñæí©" charset="0"/>
                <a:sym typeface="Symbol" charset="0"/>
              </a:rPr>
              <a:t>2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 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10F0155-2F17-8B43-8B90-A65862B2DDAF}"/>
              </a:ext>
            </a:extLst>
          </p:cNvPr>
          <p:cNvSpPr txBox="1"/>
          <p:nvPr/>
        </p:nvSpPr>
        <p:spPr>
          <a:xfrm>
            <a:off x="1446781" y="4398499"/>
            <a:ext cx="5595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2SA avec ce fit de 3 cartes avec cette main nulle.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4AC69C-F9FC-C24F-A530-1E9474A2E97A}"/>
              </a:ext>
            </a:extLst>
          </p:cNvPr>
          <p:cNvSpPr/>
          <p:nvPr/>
        </p:nvSpPr>
        <p:spPr>
          <a:xfrm>
            <a:off x="201439" y="5083759"/>
            <a:ext cx="50286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: avec des jeux plus </a:t>
            </a:r>
            <a:r>
              <a:rPr lang="fr-FR" dirty="0" err="1">
                <a:solidFill>
                  <a:srgbClr val="FFFF00"/>
                </a:solidFill>
              </a:rPr>
              <a:t>interessants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7F5948C5-CB16-2B46-BB23-EB1E6829C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40" y="5496985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VX65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DX987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5E7BD00-A277-714B-93AC-C693D83F86E2}"/>
              </a:ext>
            </a:extLst>
          </p:cNvPr>
          <p:cNvSpPr txBox="1"/>
          <p:nvPr/>
        </p:nvSpPr>
        <p:spPr>
          <a:xfrm>
            <a:off x="1476693" y="5591425"/>
            <a:ext cx="7103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4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qui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est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un splinter, beau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soutien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de 4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cartes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, pas de Roi annexe,</a:t>
            </a:r>
          </a:p>
          <a:p>
            <a:r>
              <a:rPr lang="en-GB" dirty="0" err="1">
                <a:latin typeface="Times New Roman" charset="0"/>
                <a:sym typeface="Symbol" charset="0"/>
              </a:rPr>
              <a:t>soit</a:t>
            </a:r>
            <a:r>
              <a:rPr lang="en-GB" dirty="0">
                <a:latin typeface="Times New Roman" charset="0"/>
                <a:sym typeface="Symbol" charset="0"/>
              </a:rPr>
              <a:t> 8-9HLD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179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32" grpId="0" animBg="1"/>
      <p:bldP spid="19" grpId="0"/>
      <p:bldP spid="21" grpId="0"/>
      <p:bldP spid="22" grpId="0" animBg="1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4650D9C9-5544-0749-8E2C-0EB3C0823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39" y="3514966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X4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RVX93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6167C2FD-8DD6-E142-A574-01028D68A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39" y="2385923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D765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E97A488-C37E-EC44-931C-EE6541B33301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3BD38C8C-DDE6-5146-AE1B-5224A18E9076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(Les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développements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3)</a:t>
            </a:r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10F0155-2F17-8B43-8B90-A65862B2DDAF}"/>
              </a:ext>
            </a:extLst>
          </p:cNvPr>
          <p:cNvSpPr txBox="1"/>
          <p:nvPr/>
        </p:nvSpPr>
        <p:spPr>
          <a:xfrm>
            <a:off x="1392574" y="3472401"/>
            <a:ext cx="7649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Mettez 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ea typeface="ÇlÇr ñæí©" charset="0"/>
                <a:sym typeface="Symbol" charset="0"/>
              </a:rPr>
              <a:t>avec </a:t>
            </a:r>
            <a:r>
              <a:rPr lang="en-GB" dirty="0" err="1">
                <a:ea typeface="ÇlÇr ñæí©" charset="0"/>
                <a:sym typeface="Symbol" charset="0"/>
              </a:rPr>
              <a:t>ce</a:t>
            </a:r>
            <a:r>
              <a:rPr lang="en-GB" dirty="0">
                <a:ea typeface="ÇlÇr ñæí©" charset="0"/>
                <a:sym typeface="Symbol" charset="0"/>
              </a:rPr>
              <a:t> fit </a:t>
            </a:r>
            <a:r>
              <a:rPr lang="en-GB" dirty="0" err="1">
                <a:ea typeface="ÇlÇr ñæí©" charset="0"/>
                <a:sym typeface="Symbol" charset="0"/>
              </a:rPr>
              <a:t>troisième</a:t>
            </a:r>
            <a:r>
              <a:rPr lang="en-GB" dirty="0">
                <a:ea typeface="ÇlÇr ñæí©" charset="0"/>
                <a:sym typeface="Symbol" charset="0"/>
              </a:rPr>
              <a:t> et </a:t>
            </a:r>
            <a:r>
              <a:rPr lang="en-GB" dirty="0" err="1">
                <a:ea typeface="ÇlÇr ñæí©" charset="0"/>
                <a:sym typeface="Symbol" charset="0"/>
              </a:rPr>
              <a:t>cette</a:t>
            </a:r>
            <a:r>
              <a:rPr lang="en-GB" dirty="0">
                <a:ea typeface="ÇlÇr ñæí©" charset="0"/>
                <a:sym typeface="Symbol" charset="0"/>
              </a:rPr>
              <a:t> belle couleur, </a:t>
            </a:r>
            <a:r>
              <a:rPr lang="en-GB" dirty="0" err="1">
                <a:ea typeface="ÇlÇr ñæí©" charset="0"/>
                <a:sym typeface="Symbol" charset="0"/>
              </a:rPr>
              <a:t>vous</a:t>
            </a:r>
            <a:r>
              <a:rPr lang="en-GB" dirty="0">
                <a:ea typeface="ÇlÇr ñæí©" charset="0"/>
                <a:sym typeface="Symbol" charset="0"/>
              </a:rPr>
              <a:t> </a:t>
            </a:r>
            <a:r>
              <a:rPr lang="en-GB" dirty="0" err="1">
                <a:ea typeface="ÇlÇr ñæí©" charset="0"/>
                <a:sym typeface="Symbol" charset="0"/>
              </a:rPr>
              <a:t>êtes</a:t>
            </a:r>
            <a:r>
              <a:rPr lang="en-GB" dirty="0">
                <a:ea typeface="ÇlÇr ñæí©" charset="0"/>
                <a:sym typeface="Symbol" charset="0"/>
              </a:rPr>
              <a:t> maximum de </a:t>
            </a:r>
          </a:p>
          <a:p>
            <a:pPr algn="just"/>
            <a:r>
              <a:rPr lang="en-GB" dirty="0" err="1">
                <a:ea typeface="ÇlÇr ñæí©" charset="0"/>
                <a:sym typeface="Symbol" charset="0"/>
              </a:rPr>
              <a:t>votre</a:t>
            </a:r>
            <a:r>
              <a:rPr lang="en-GB" dirty="0">
                <a:ea typeface="ÇlÇr ñæí©" charset="0"/>
                <a:sym typeface="Symbol" charset="0"/>
              </a:rPr>
              <a:t> première </a:t>
            </a:r>
            <a:r>
              <a:rPr lang="en-GB" dirty="0" err="1">
                <a:ea typeface="ÇlÇr ñæí©" charset="0"/>
                <a:sym typeface="Symbol" charset="0"/>
              </a:rPr>
              <a:t>enchère</a:t>
            </a:r>
            <a:r>
              <a:rPr lang="en-GB" dirty="0">
                <a:ea typeface="ÇlÇr ñæí©" charset="0"/>
                <a:sym typeface="Symbol" charset="0"/>
              </a:rPr>
              <a:t>. </a:t>
            </a:r>
            <a:r>
              <a:rPr lang="en-GB" dirty="0" err="1">
                <a:ea typeface="ÇlÇr ñæí©" charset="0"/>
                <a:sym typeface="Symbol" charset="0"/>
              </a:rPr>
              <a:t>Vous</a:t>
            </a:r>
            <a:r>
              <a:rPr lang="en-GB" dirty="0">
                <a:ea typeface="ÇlÇr ñæí©" charset="0"/>
                <a:sym typeface="Symbol" charset="0"/>
              </a:rPr>
              <a:t> </a:t>
            </a:r>
            <a:r>
              <a:rPr lang="en-GB" dirty="0" err="1">
                <a:ea typeface="ÇlÇr ñæí©" charset="0"/>
                <a:sym typeface="Symbol" charset="0"/>
              </a:rPr>
              <a:t>fitterez</a:t>
            </a:r>
            <a:r>
              <a:rPr lang="en-GB" dirty="0">
                <a:ea typeface="ÇlÇr ñæí©" charset="0"/>
                <a:sym typeface="Symbol" charset="0"/>
              </a:rPr>
              <a:t> </a:t>
            </a:r>
            <a:r>
              <a:rPr lang="en-GB" dirty="0" err="1">
                <a:ea typeface="ÇlÇr ñæí©" charset="0"/>
                <a:sym typeface="Symbol" charset="0"/>
              </a:rPr>
              <a:t>ensuite</a:t>
            </a:r>
            <a:r>
              <a:rPr lang="en-GB" dirty="0">
                <a:ea typeface="ÇlÇr ñæí©" charset="0"/>
                <a:sym typeface="Symbol" charset="0"/>
              </a:rPr>
              <a:t> </a:t>
            </a:r>
            <a:r>
              <a:rPr lang="en-GB" dirty="0" err="1">
                <a:ea typeface="ÇlÇr ñæí©" charset="0"/>
                <a:sym typeface="Symbol" charset="0"/>
              </a:rPr>
              <a:t>votre</a:t>
            </a:r>
            <a:r>
              <a:rPr lang="en-GB" dirty="0">
                <a:ea typeface="ÇlÇr ñæí©" charset="0"/>
                <a:sym typeface="Symbol" charset="0"/>
              </a:rPr>
              <a:t> </a:t>
            </a:r>
            <a:r>
              <a:rPr lang="en-GB" dirty="0" err="1"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ea typeface="ÇlÇr ñæí©" charset="0"/>
                <a:sym typeface="Symbol" charset="0"/>
              </a:rPr>
              <a:t> qui aura </a:t>
            </a:r>
            <a:r>
              <a:rPr lang="en-GB" dirty="0" err="1">
                <a:ea typeface="ÇlÇr ñæí©" charset="0"/>
                <a:sym typeface="Symbol" charset="0"/>
              </a:rPr>
              <a:t>tous</a:t>
            </a:r>
            <a:r>
              <a:rPr lang="en-GB" dirty="0">
                <a:ea typeface="ÇlÇr ñæí©" charset="0"/>
                <a:sym typeface="Symbol" charset="0"/>
              </a:rPr>
              <a:t> les </a:t>
            </a:r>
            <a:r>
              <a:rPr lang="en-GB" dirty="0" err="1">
                <a:sym typeface="Symbol" charset="0"/>
              </a:rPr>
              <a:t>éléments</a:t>
            </a:r>
            <a:r>
              <a:rPr lang="en-GB" dirty="0">
                <a:sym typeface="Symbol" charset="0"/>
              </a:rPr>
              <a:t> pour </a:t>
            </a:r>
            <a:r>
              <a:rPr lang="en-GB" dirty="0" err="1">
                <a:sym typeface="Symbol" charset="0"/>
              </a:rPr>
              <a:t>conclure</a:t>
            </a:r>
            <a:r>
              <a:rPr lang="en-GB" dirty="0">
                <a:sym typeface="Symbol" charset="0"/>
              </a:rPr>
              <a:t> au </a:t>
            </a:r>
            <a:r>
              <a:rPr lang="en-GB" dirty="0" err="1">
                <a:sym typeface="Symbol" charset="0"/>
              </a:rPr>
              <a:t>meilleur</a:t>
            </a:r>
            <a:r>
              <a:rPr lang="en-GB" dirty="0">
                <a:sym typeface="Symbol" charset="0"/>
              </a:rPr>
              <a:t> </a:t>
            </a:r>
            <a:r>
              <a:rPr lang="en-GB" dirty="0" err="1">
                <a:sym typeface="Symbol" charset="0"/>
              </a:rPr>
              <a:t>contrat</a:t>
            </a:r>
            <a:r>
              <a:rPr lang="en-GB" dirty="0">
                <a:sym typeface="Symbol" charset="0"/>
              </a:rPr>
              <a:t>.</a:t>
            </a:r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4AC69C-F9FC-C24F-A530-1E9474A2E97A}"/>
              </a:ext>
            </a:extLst>
          </p:cNvPr>
          <p:cNvSpPr/>
          <p:nvPr/>
        </p:nvSpPr>
        <p:spPr>
          <a:xfrm>
            <a:off x="130555" y="839334"/>
            <a:ext cx="50286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: avec des jeux plus </a:t>
            </a:r>
            <a:r>
              <a:rPr lang="fr-FR" dirty="0" err="1">
                <a:solidFill>
                  <a:srgbClr val="FFFF00"/>
                </a:solidFill>
              </a:rPr>
              <a:t>interessants</a:t>
            </a:r>
            <a:r>
              <a:rPr lang="fr-FR" dirty="0">
                <a:solidFill>
                  <a:srgbClr val="FFFF00"/>
                </a:solidFill>
              </a:rPr>
              <a:t> :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7F5948C5-CB16-2B46-BB23-EB1E6829C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40" y="1297247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VX65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DX98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65379CD-108F-7548-AE89-42D780317C54}"/>
              </a:ext>
            </a:extLst>
          </p:cNvPr>
          <p:cNvSpPr txBox="1"/>
          <p:nvPr/>
        </p:nvSpPr>
        <p:spPr>
          <a:xfrm>
            <a:off x="1446781" y="1393181"/>
            <a:ext cx="7203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5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dirty="0">
                <a:sym typeface="Symbol"/>
              </a:rPr>
              <a:t>: main </a:t>
            </a:r>
            <a:r>
              <a:rPr lang="en-GB" dirty="0" err="1">
                <a:sym typeface="Symbol"/>
              </a:rPr>
              <a:t>maximale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fittée</a:t>
            </a:r>
            <a:r>
              <a:rPr lang="en-GB" dirty="0">
                <a:sym typeface="Symbol"/>
              </a:rPr>
              <a:t> par 4 </a:t>
            </a:r>
            <a:r>
              <a:rPr lang="en-GB" dirty="0" err="1">
                <a:sym typeface="Symbol"/>
              </a:rPr>
              <a:t>cartes</a:t>
            </a:r>
            <a:r>
              <a:rPr lang="en-GB" dirty="0">
                <a:sym typeface="Symbol"/>
              </a:rPr>
              <a:t> sans </a:t>
            </a:r>
            <a:r>
              <a:rPr lang="en-GB" dirty="0" err="1">
                <a:sym typeface="Symbol"/>
              </a:rPr>
              <a:t>contrôle</a:t>
            </a:r>
            <a:r>
              <a:rPr lang="en-GB" dirty="0">
                <a:sym typeface="Symbol"/>
              </a:rPr>
              <a:t> annexe</a:t>
            </a:r>
            <a:r>
              <a:rPr lang="fr-FR" dirty="0">
                <a:sym typeface="Symbol"/>
              </a:rPr>
              <a:t> soit</a:t>
            </a:r>
          </a:p>
          <a:p>
            <a:r>
              <a:rPr lang="fr-FR" dirty="0">
                <a:sym typeface="Symbol"/>
              </a:rPr>
              <a:t>8-9HLD.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7C2A001-88B4-C843-89A4-7A9C67A2159B}"/>
              </a:ext>
            </a:extLst>
          </p:cNvPr>
          <p:cNvSpPr txBox="1"/>
          <p:nvPr/>
        </p:nvSpPr>
        <p:spPr>
          <a:xfrm>
            <a:off x="1392574" y="2481857"/>
            <a:ext cx="7627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/>
              <a:t> </a:t>
            </a:r>
            <a:r>
              <a:rPr lang="en-GB" dirty="0">
                <a:sym typeface="Symbol"/>
              </a:rPr>
              <a:t>: main </a:t>
            </a:r>
            <a:r>
              <a:rPr lang="en-GB" dirty="0" err="1">
                <a:sym typeface="Symbol"/>
              </a:rPr>
              <a:t>maximale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fittée</a:t>
            </a:r>
            <a:r>
              <a:rPr lang="en-GB" dirty="0">
                <a:sym typeface="Symbol"/>
              </a:rPr>
              <a:t> par 4 </a:t>
            </a:r>
            <a:r>
              <a:rPr lang="en-GB" dirty="0" err="1">
                <a:sym typeface="Symbol"/>
              </a:rPr>
              <a:t>cartes</a:t>
            </a:r>
            <a:r>
              <a:rPr lang="en-GB" dirty="0">
                <a:sym typeface="Symbol"/>
              </a:rPr>
              <a:t> avec un  </a:t>
            </a:r>
            <a:r>
              <a:rPr lang="en-GB" dirty="0" err="1">
                <a:sym typeface="Symbol"/>
              </a:rPr>
              <a:t>contrôle</a:t>
            </a:r>
            <a:r>
              <a:rPr lang="en-GB" dirty="0">
                <a:sym typeface="Symbol"/>
              </a:rPr>
              <a:t> annexe</a:t>
            </a:r>
            <a:r>
              <a:rPr lang="fr-FR" dirty="0">
                <a:sym typeface="Symbol"/>
              </a:rPr>
              <a:t> soit</a:t>
            </a:r>
          </a:p>
          <a:p>
            <a:r>
              <a:rPr lang="fr-FR" dirty="0">
                <a:sym typeface="Symbol"/>
              </a:rPr>
              <a:t>8-9HLD. On nommera ensuite ce contrôle Carreau si Nord met 3SA ou 4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DD9EFC5-952A-7548-AE23-CE8AFE484C08}"/>
              </a:ext>
            </a:extLst>
          </p:cNvPr>
          <p:cNvSpPr txBox="1"/>
          <p:nvPr/>
        </p:nvSpPr>
        <p:spPr>
          <a:xfrm>
            <a:off x="201440" y="4497314"/>
            <a:ext cx="7176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3. La suite des enchères : </a:t>
            </a:r>
          </a:p>
          <a:p>
            <a:r>
              <a:rPr lang="fr-FR" dirty="0"/>
              <a:t>C’est l’ouvreur qui décide du contrat final. Voyons cela sur un exemple :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914220D-E51B-7D4D-B894-836B744F8E49}"/>
              </a:ext>
            </a:extLst>
          </p:cNvPr>
          <p:cNvSpPr/>
          <p:nvPr/>
        </p:nvSpPr>
        <p:spPr>
          <a:xfrm>
            <a:off x="1598713" y="5143645"/>
            <a:ext cx="36076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4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sym typeface="Symbol"/>
              </a:rPr>
              <a:t>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 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18C63B9F-2217-7A40-9F50-27FA56739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03" y="5348158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X932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65FA67E-FEAA-D948-9272-1FCB071CBE22}"/>
              </a:ext>
            </a:extLst>
          </p:cNvPr>
          <p:cNvSpPr txBox="1"/>
          <p:nvPr/>
        </p:nvSpPr>
        <p:spPr>
          <a:xfrm>
            <a:off x="5695122" y="5424095"/>
            <a:ext cx="3402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faut passer, Sud vous donne le </a:t>
            </a:r>
          </a:p>
          <a:p>
            <a:r>
              <a:rPr lang="fr-FR" dirty="0"/>
              <a:t>choix entre 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>
                <a:sym typeface="Symbol"/>
              </a:rPr>
              <a:t>et 6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 Il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doit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</a:p>
          <a:p>
            <a:r>
              <a:rPr lang="en-GB" dirty="0" err="1">
                <a:latin typeface="Times New Roman" charset="0"/>
                <a:sym typeface="Symbol" charset="0"/>
              </a:rPr>
              <a:t>manquer</a:t>
            </a:r>
            <a:r>
              <a:rPr lang="en-GB" dirty="0">
                <a:latin typeface="Times New Roman" charset="0"/>
                <a:sym typeface="Symbol" charset="0"/>
              </a:rPr>
              <a:t> un As.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70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21" grpId="0"/>
      <p:bldP spid="22" grpId="0" animBg="1"/>
      <p:bldP spid="17" grpId="0"/>
      <p:bldP spid="20" grpId="0"/>
      <p:bldP spid="26" grpId="0"/>
      <p:bldP spid="29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2C928C1-7A28-B446-8F7D-6F3B4C72FF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  <p:sp>
        <p:nvSpPr>
          <p:cNvPr id="5" name="Espace réservé du numéro de diapositive 2">
            <a:extLst>
              <a:ext uri="{FF2B5EF4-FFF2-40B4-BE49-F238E27FC236}">
                <a16:creationId xmlns:a16="http://schemas.microsoft.com/office/drawing/2014/main" id="{1736553F-2BCB-1040-871E-C7400A662996}"/>
              </a:ext>
            </a:extLst>
          </p:cNvPr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E57653-3E58-4892-A7ED-712530ACC68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5CE19E-2E1F-9946-AAF1-73BC049E331C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Espace réservé du numéro de diapositive 1">
            <a:extLst>
              <a:ext uri="{FF2B5EF4-FFF2-40B4-BE49-F238E27FC236}">
                <a16:creationId xmlns:a16="http://schemas.microsoft.com/office/drawing/2014/main" id="{B22EA6A6-576A-2C4F-9D9D-6282DD41B96E}"/>
              </a:ext>
            </a:extLst>
          </p:cNvPr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E57653-3E58-4892-A7ED-712530ACC68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8E13476-3936-5F48-8D16-B594233B34DA}"/>
              </a:ext>
            </a:extLst>
          </p:cNvPr>
          <p:cNvSpPr txBox="1"/>
          <p:nvPr/>
        </p:nvSpPr>
        <p:spPr>
          <a:xfrm>
            <a:off x="201440" y="949585"/>
            <a:ext cx="37968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Voyons l’exemple suivant :</a:t>
            </a:r>
          </a:p>
          <a:p>
            <a:pPr algn="just"/>
            <a:r>
              <a:rPr lang="fr-FR" dirty="0"/>
              <a:t>Si l’ouvreur ouvre de 1 Pique, le répondant avec 5HLD ne peut que passer (il faut de 6 à 10 HLD) alors qu’il y a une manche pratiquement sur table.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2D8E3DB-4791-004F-8810-1EF1B750DA4F}"/>
              </a:ext>
            </a:extLst>
          </p:cNvPr>
          <p:cNvSpPr txBox="1"/>
          <p:nvPr/>
        </p:nvSpPr>
        <p:spPr>
          <a:xfrm>
            <a:off x="159327" y="2728747"/>
            <a:ext cx="36639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Deuxième exemple plus criant :</a:t>
            </a:r>
          </a:p>
          <a:p>
            <a:pPr algn="just"/>
            <a:r>
              <a:rPr lang="fr-FR" dirty="0"/>
              <a:t>Si Ouest ouvre de 1 Carreau, Est va passer alors qu’il y a 12 levées sur table.</a:t>
            </a:r>
          </a:p>
          <a:p>
            <a:endParaRPr lang="fr-FR" b="1" u="sng" dirty="0">
              <a:solidFill>
                <a:srgbClr val="FFFF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4D99AE-B5D5-B44B-940D-3E6CB5077DA2}"/>
              </a:ext>
            </a:extLst>
          </p:cNvPr>
          <p:cNvSpPr txBox="1"/>
          <p:nvPr/>
        </p:nvSpPr>
        <p:spPr>
          <a:xfrm>
            <a:off x="146018" y="3904240"/>
            <a:ext cx="83094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Ces ouvertures de 2 Trèfles et 2 Carreaux vont nous permettre d’obliger le répondant à reparler sur l’ouverture du partenaire et de trouver des manches voir des chelems compte tenu de la puissance de la main de l’ouvreur.</a:t>
            </a:r>
          </a:p>
          <a:p>
            <a:endParaRPr lang="fr-FR" dirty="0"/>
          </a:p>
          <a:p>
            <a:pPr algn="just"/>
            <a:r>
              <a:rPr lang="fr-FR" b="1" dirty="0">
                <a:latin typeface="Times New Roman" charset="0"/>
                <a:ea typeface="ÇlÇr ñæí©" charset="0"/>
                <a:sym typeface="Symbol" charset="0"/>
              </a:rPr>
              <a:t>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 </a:t>
            </a:r>
            <a:r>
              <a:rPr lang="fr-FR" b="1" dirty="0">
                <a:sym typeface="Symbol"/>
              </a:rPr>
              <a:t>: </a:t>
            </a:r>
            <a:r>
              <a:rPr lang="fr-FR" dirty="0">
                <a:sym typeface="Symbol"/>
              </a:rPr>
              <a:t>main de 20-23HL</a:t>
            </a:r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  régulière, 8 à 9 levées de jeu (unicolore) ou 3 perdantes italiennes maximum pour les mains fortement bicolores (uniquement en Majeures).</a:t>
            </a:r>
          </a:p>
          <a:p>
            <a:pPr algn="just"/>
            <a:r>
              <a:rPr lang="fr-FR" b="1" dirty="0">
                <a:latin typeface="Times New Roman" charset="0"/>
                <a:ea typeface="ÇlÇr ñæí©" charset="0"/>
                <a:sym typeface="Symbol" charset="0"/>
              </a:rPr>
              <a:t>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b="1" dirty="0">
                <a:sym typeface="Symbol"/>
              </a:rPr>
              <a:t>: </a:t>
            </a:r>
            <a:r>
              <a:rPr lang="fr-FR" dirty="0">
                <a:sym typeface="Symbol"/>
              </a:rPr>
              <a:t>main de 24HL</a:t>
            </a:r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 + régulière, La manche moins 1 (unicolore) ou 2 perdantes italiennes maximum pour les mains fortement bicolores .</a:t>
            </a:r>
            <a:endParaRPr lang="en-GB" dirty="0">
              <a:latin typeface="Times New Roman" charset="0"/>
              <a:ea typeface="ÇlÇr ñæí©" charset="0"/>
              <a:sym typeface="Symbol" charset="0"/>
            </a:endParaRPr>
          </a:p>
          <a:p>
            <a:endParaRPr lang="en-GB" dirty="0">
              <a:latin typeface="Times New Roman" charset="0"/>
              <a:ea typeface="ÇlÇr ñæí©" charset="0"/>
              <a:sym typeface="Symbol" charset="0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10A75CA-8D00-D049-96D4-63DDCF9236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138" y="1231611"/>
            <a:ext cx="1016000" cy="1016000"/>
          </a:xfrm>
          <a:prstGeom prst="rect">
            <a:avLst/>
          </a:prstGeom>
        </p:spPr>
      </p:pic>
      <p:sp>
        <p:nvSpPr>
          <p:cNvPr id="12" name="Text Box 1">
            <a:extLst>
              <a:ext uri="{FF2B5EF4-FFF2-40B4-BE49-F238E27FC236}">
                <a16:creationId xmlns:a16="http://schemas.microsoft.com/office/drawing/2014/main" id="{1053F62A-0910-FE40-B7E7-5A21C1EC9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045" y="1320511"/>
            <a:ext cx="977741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90E68D9C-028E-424E-98A2-C2C913EB7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356" y="1306451"/>
            <a:ext cx="1038732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D96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DX63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9852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C7954D3-7E4A-3742-BD5D-1D14D55DFE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138" y="2975405"/>
            <a:ext cx="1016000" cy="1016000"/>
          </a:xfrm>
          <a:prstGeom prst="rect">
            <a:avLst/>
          </a:prstGeom>
        </p:spPr>
      </p:pic>
      <p:sp>
        <p:nvSpPr>
          <p:cNvPr id="15" name="Text Box 1">
            <a:extLst>
              <a:ext uri="{FF2B5EF4-FFF2-40B4-BE49-F238E27FC236}">
                <a16:creationId xmlns:a16="http://schemas.microsoft.com/office/drawing/2014/main" id="{658F6E76-41DF-9E4D-9226-26496FB34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045" y="3064305"/>
            <a:ext cx="977741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RDVX943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5E30F900-447B-B24D-A567-1395B5E50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356" y="3050245"/>
            <a:ext cx="1038732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98743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X962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D4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128479C-11C8-1D44-B650-68449F3E15A1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9BF8853-2BE4-9842-B532-127370555E1A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9" name="Titre 2">
            <a:extLst>
              <a:ext uri="{FF2B5EF4-FFF2-40B4-BE49-F238E27FC236}">
                <a16:creationId xmlns:a16="http://schemas.microsoft.com/office/drawing/2014/main" id="{1F3070D7-28D1-2A46-BB4F-0F33DC025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388889" cy="1219200"/>
          </a:xfrm>
        </p:spPr>
        <p:txBody>
          <a:bodyPr>
            <a:normAutofit fontScale="90000"/>
          </a:bodyPr>
          <a:lstStyle/>
          <a:p>
            <a:r>
              <a:rPr lang="fr-FR" dirty="0"/>
              <a:t>Pourquoi avoir des ouvertures Fortes</a:t>
            </a:r>
          </a:p>
        </p:txBody>
      </p:sp>
    </p:spTree>
    <p:extLst>
      <p:ext uri="{BB962C8B-B14F-4D97-AF65-F5344CB8AC3E}">
        <p14:creationId xmlns:p14="http://schemas.microsoft.com/office/powerpoint/2010/main" val="425002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5" grpId="0" animBg="1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B17EA2-CF2B-8545-97FC-9D0C0C62CE98}"/>
              </a:ext>
            </a:extLst>
          </p:cNvPr>
          <p:cNvSpPr txBox="1"/>
          <p:nvPr/>
        </p:nvSpPr>
        <p:spPr>
          <a:xfrm>
            <a:off x="278412" y="1153732"/>
            <a:ext cx="5016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Quelle est votre ouverture en Sud : Justifiez</a:t>
            </a:r>
            <a:r>
              <a:rPr lang="fr-FR" dirty="0"/>
              <a:t>.</a:t>
            </a: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F93BD8DF-B633-1B44-ADCE-D30E1D50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49" y="1558239"/>
            <a:ext cx="111524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AR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0F8FFB32-5EE7-3441-B0DF-C54A4BAE9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3633" y="1558239"/>
            <a:ext cx="1154952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RDVX87432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DB8A849-D135-7441-9F27-3B94E67D0BE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20</a:t>
            </a:fld>
            <a:endParaRPr kumimoji="0" lang="en-US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8CF1FA6-BE2E-9944-B2B4-330DDAF9C9E3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FD6ADEC3-5FC7-C14E-9F20-A758ED7DD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947" y="1558239"/>
            <a:ext cx="1154952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ARDVX763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E49A7AF6-708E-3B43-A2BB-DCE0EF347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261" y="1558239"/>
            <a:ext cx="1154952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RDVX9632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855B3DFD-ECE6-2445-828B-5CA84372F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8575" y="1558239"/>
            <a:ext cx="1154952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CB74B54-CDD0-7D43-81DC-5B976D28B73D}"/>
              </a:ext>
            </a:extLst>
          </p:cNvPr>
          <p:cNvSpPr txBox="1"/>
          <p:nvPr/>
        </p:nvSpPr>
        <p:spPr>
          <a:xfrm>
            <a:off x="278412" y="2413373"/>
            <a:ext cx="7344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Votre partenaire ouvre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fr-FR" dirty="0"/>
              <a:t>. </a:t>
            </a:r>
            <a:r>
              <a:rPr lang="fr-FR" b="1" dirty="0"/>
              <a:t>Quelle réponse faites vous? Justifiez</a:t>
            </a: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331F82DA-A5A0-F043-9AF7-A8FA901FE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49" y="2782422"/>
            <a:ext cx="1084659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X97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ADVX9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A3900406-7548-0045-A4DE-1A04DB65B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305" y="2770254"/>
            <a:ext cx="1098305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AX987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874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13C07E2C-E9C8-9744-8C0C-431AECD12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0507" y="2770254"/>
            <a:ext cx="1062216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280DFAD5-90DE-234D-9E44-077993AD9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620" y="2770254"/>
            <a:ext cx="996837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R652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532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X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B6BF803F-BE59-1945-A346-F6545B3BC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354" y="27702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RV984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92B9F385-E649-424C-BDAE-6C335F4BE5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749" y="5272514"/>
            <a:ext cx="1016000" cy="1016000"/>
          </a:xfrm>
          <a:prstGeom prst="rect">
            <a:avLst/>
          </a:prstGeom>
        </p:spPr>
      </p:pic>
      <p:sp>
        <p:nvSpPr>
          <p:cNvPr id="31" name="Text Box 1">
            <a:extLst>
              <a:ext uri="{FF2B5EF4-FFF2-40B4-BE49-F238E27FC236}">
                <a16:creationId xmlns:a16="http://schemas.microsoft.com/office/drawing/2014/main" id="{B91016FD-11A2-3C48-9AA1-3E113A382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133" y="4168470"/>
            <a:ext cx="977741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VX3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ADX6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53482C0-748F-254C-A39C-9BD7F168CD6C}"/>
              </a:ext>
            </a:extLst>
          </p:cNvPr>
          <p:cNvSpPr txBox="1"/>
          <p:nvPr/>
        </p:nvSpPr>
        <p:spPr>
          <a:xfrm>
            <a:off x="261909" y="3791578"/>
            <a:ext cx="2921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Un problème de défense :</a:t>
            </a:r>
            <a:endParaRPr lang="fr-FR" b="1" dirty="0"/>
          </a:p>
        </p:txBody>
      </p:sp>
      <p:sp>
        <p:nvSpPr>
          <p:cNvPr id="33" name="Text Box 1">
            <a:extLst>
              <a:ext uri="{FF2B5EF4-FFF2-40B4-BE49-F238E27FC236}">
                <a16:creationId xmlns:a16="http://schemas.microsoft.com/office/drawing/2014/main" id="{7E145A1A-DC4F-6045-A9E5-79454E86C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3623" y="5361414"/>
            <a:ext cx="977741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838F125-19D7-BA48-A491-37D8FB982848}"/>
              </a:ext>
            </a:extLst>
          </p:cNvPr>
          <p:cNvSpPr txBox="1"/>
          <p:nvPr/>
        </p:nvSpPr>
        <p:spPr>
          <a:xfrm>
            <a:off x="2683597" y="4657921"/>
            <a:ext cx="601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Votre partenaire entame du Roi de Cœur . Que faites vous?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934449-D250-AF4B-8CD5-449D805F9C2A}"/>
              </a:ext>
            </a:extLst>
          </p:cNvPr>
          <p:cNvSpPr/>
          <p:nvPr/>
        </p:nvSpPr>
        <p:spPr>
          <a:xfrm>
            <a:off x="2687419" y="4218238"/>
            <a:ext cx="1451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Sud joue 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A0FB9B3-2AF4-574C-B54A-FA186AFBA0A0}"/>
              </a:ext>
            </a:extLst>
          </p:cNvPr>
          <p:cNvSpPr txBox="1"/>
          <p:nvPr/>
        </p:nvSpPr>
        <p:spPr>
          <a:xfrm>
            <a:off x="2713723" y="4961347"/>
            <a:ext cx="58176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Soit Sud a 3 cartes à Cœur, soit votre partenaire doit faire </a:t>
            </a:r>
          </a:p>
          <a:p>
            <a:r>
              <a:rPr lang="fr-FR" dirty="0"/>
              <a:t>une levée d’atout. Vous en savez assez . A vous!</a:t>
            </a:r>
          </a:p>
        </p:txBody>
      </p:sp>
      <p:sp>
        <p:nvSpPr>
          <p:cNvPr id="34" name="Titre 2">
            <a:extLst>
              <a:ext uri="{FF2B5EF4-FFF2-40B4-BE49-F238E27FC236}">
                <a16:creationId xmlns:a16="http://schemas.microsoft.com/office/drawing/2014/main" id="{69933172-28B7-7748-B13F-09123C28C962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5718593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Exercices d’application</a:t>
            </a:r>
          </a:p>
        </p:txBody>
      </p:sp>
    </p:spTree>
    <p:extLst>
      <p:ext uri="{BB962C8B-B14F-4D97-AF65-F5344CB8AC3E}">
        <p14:creationId xmlns:p14="http://schemas.microsoft.com/office/powerpoint/2010/main" val="3280057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B17EA2-CF2B-8545-97FC-9D0C0C62CE98}"/>
              </a:ext>
            </a:extLst>
          </p:cNvPr>
          <p:cNvSpPr txBox="1"/>
          <p:nvPr/>
        </p:nvSpPr>
        <p:spPr>
          <a:xfrm>
            <a:off x="264043" y="953875"/>
            <a:ext cx="515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 sur l’entame de la Dame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</a:t>
            </a:r>
            <a:r>
              <a:rPr lang="fr-FR" dirty="0"/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0831EAA-FB3D-924B-B025-57DDD8F89FF4}"/>
              </a:ext>
            </a:extLst>
          </p:cNvPr>
          <p:cNvSpPr txBox="1"/>
          <p:nvPr/>
        </p:nvSpPr>
        <p:spPr>
          <a:xfrm>
            <a:off x="353961" y="4015467"/>
            <a:ext cx="4436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Sud joue 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 sur l’entame du 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b="1" dirty="0">
              <a:solidFill>
                <a:schemeClr val="bg1"/>
              </a:solidFill>
              <a:sym typeface="Symbol"/>
            </a:endParaRPr>
          </a:p>
          <a:p>
            <a:r>
              <a:rPr lang="fr-FR" dirty="0">
                <a:sym typeface="Symbol"/>
              </a:rPr>
              <a:t>Comment réaliser ces 12 levées</a:t>
            </a:r>
            <a:r>
              <a:rPr lang="fr-FR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?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B961C76-B506-254C-A5A0-7D939EA6E2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966" y="1329406"/>
            <a:ext cx="1016000" cy="1016000"/>
          </a:xfrm>
          <a:prstGeom prst="rect">
            <a:avLst/>
          </a:prstGeom>
        </p:spPr>
      </p:pic>
      <p:sp>
        <p:nvSpPr>
          <p:cNvPr id="7" name="Text Box 1">
            <a:extLst>
              <a:ext uri="{FF2B5EF4-FFF2-40B4-BE49-F238E27FC236}">
                <a16:creationId xmlns:a16="http://schemas.microsoft.com/office/drawing/2014/main" id="{F93BD8DF-B633-1B44-ADCE-D30E1D50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0619" y="330222"/>
            <a:ext cx="806692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AV98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X9852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10356A51-7948-C64D-AEFE-92C0023D1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3043" y="2521895"/>
            <a:ext cx="841845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DX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ARD4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A32</a:t>
            </a:r>
            <a:endParaRPr lang="en-GB" sz="1100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 dirty="0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ARD2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02AD4F8-4792-AF47-932E-336A9186A72A}"/>
              </a:ext>
            </a:extLst>
          </p:cNvPr>
          <p:cNvSpPr txBox="1"/>
          <p:nvPr/>
        </p:nvSpPr>
        <p:spPr>
          <a:xfrm>
            <a:off x="259911" y="2691563"/>
            <a:ext cx="57059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12 levées de tête (5 à cœur, 1 à carreau, 3 à Pique, et </a:t>
            </a:r>
          </a:p>
          <a:p>
            <a:r>
              <a:rPr lang="fr-FR" dirty="0"/>
              <a:t>3 à trèfle ). Quels dangers vous guettent?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041835F-6234-254A-8D18-7ECCA8412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939" y="4794265"/>
            <a:ext cx="1016000" cy="1016000"/>
          </a:xfrm>
          <a:prstGeom prst="rect">
            <a:avLst/>
          </a:prstGeom>
        </p:spPr>
      </p:pic>
      <p:sp>
        <p:nvSpPr>
          <p:cNvPr id="11" name="Text Box 1">
            <a:extLst>
              <a:ext uri="{FF2B5EF4-FFF2-40B4-BE49-F238E27FC236}">
                <a16:creationId xmlns:a16="http://schemas.microsoft.com/office/drawing/2014/main" id="{0F8FFB32-5EE7-3441-B0DF-C54A4BAE9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443" y="3857707"/>
            <a:ext cx="787562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6A4B67AF-B329-9D48-89B0-BB6C1122D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2739" y="5928362"/>
            <a:ext cx="921486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RD98753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ARVX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09A780-917C-7949-BDED-316F4033046B}"/>
              </a:ext>
            </a:extLst>
          </p:cNvPr>
          <p:cNvSpPr txBox="1"/>
          <p:nvPr/>
        </p:nvSpPr>
        <p:spPr>
          <a:xfrm>
            <a:off x="353961" y="4504401"/>
            <a:ext cx="52735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Un seul danger vous guette : entame d’un singleton.</a:t>
            </a:r>
          </a:p>
          <a:p>
            <a:r>
              <a:rPr lang="fr-FR" dirty="0"/>
              <a:t>A vous!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EAB4831-0F78-9F4B-9AE1-9383B7E9723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21</a:t>
            </a:fld>
            <a:endParaRPr kumimoji="0" lang="en-US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E987169-6D40-E448-A594-34A3A9D21DB1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7EB964-9E4D-1340-93FE-6C511CB7DFD3}"/>
              </a:ext>
            </a:extLst>
          </p:cNvPr>
          <p:cNvSpPr/>
          <p:nvPr/>
        </p:nvSpPr>
        <p:spPr>
          <a:xfrm>
            <a:off x="264043" y="1328497"/>
            <a:ext cx="360766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/>
              <a:t>2SA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sym typeface="Symbol"/>
              </a:rPr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 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5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*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passe</a:t>
            </a:r>
          </a:p>
          <a:p>
            <a:r>
              <a:rPr lang="fr-FR" dirty="0">
                <a:sym typeface="Symbol"/>
              </a:rPr>
              <a:t>6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	 </a:t>
            </a:r>
            <a:r>
              <a:rPr lang="en-GB" b="1" dirty="0">
                <a:ea typeface="ÇlÇr ñæí©" charset="0"/>
                <a:sym typeface="Symbol" charset="0"/>
              </a:rPr>
              <a:t>Fin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E8895AD-6386-824F-A0FF-15F2B3C89C14}"/>
              </a:ext>
            </a:extLst>
          </p:cNvPr>
          <p:cNvSpPr txBox="1"/>
          <p:nvPr/>
        </p:nvSpPr>
        <p:spPr>
          <a:xfrm>
            <a:off x="4203625" y="1406282"/>
            <a:ext cx="1543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*Demande de</a:t>
            </a:r>
          </a:p>
          <a:p>
            <a:r>
              <a:rPr lang="fr-FR" dirty="0"/>
              <a:t>Chelem.</a:t>
            </a:r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E036882F-EBD8-8A4C-A7A4-608687ED60F2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5718593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Exercices d’application</a:t>
            </a:r>
          </a:p>
        </p:txBody>
      </p:sp>
    </p:spTree>
    <p:extLst>
      <p:ext uri="{BB962C8B-B14F-4D97-AF65-F5344CB8AC3E}">
        <p14:creationId xmlns:p14="http://schemas.microsoft.com/office/powerpoint/2010/main" val="377487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219607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2FD09-0C43-F64F-BF03-310D752EE2F2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9565D1A-0B71-034F-ACFF-979B6C58319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388889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671E83B-8CC7-F043-B726-59B2A69DD287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9C229F3-8798-D74B-B782-3871E3383236}"/>
              </a:ext>
            </a:extLst>
          </p:cNvPr>
          <p:cNvSpPr txBox="1"/>
          <p:nvPr/>
        </p:nvSpPr>
        <p:spPr>
          <a:xfrm>
            <a:off x="201440" y="1013136"/>
            <a:ext cx="882709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Les principes de cette ouverture :</a:t>
            </a:r>
          </a:p>
          <a:p>
            <a:r>
              <a:rPr lang="fr-FR" dirty="0"/>
              <a:t>Cette ouverture permet d’annoncer les mains fortes suivantes :</a:t>
            </a:r>
          </a:p>
          <a:p>
            <a:r>
              <a:rPr lang="fr-FR" dirty="0"/>
              <a:t>	- L’équivalent d’une ouverture forte en Majeures riche en points d’honneur</a:t>
            </a:r>
          </a:p>
          <a:p>
            <a:r>
              <a:rPr lang="fr-FR" dirty="0"/>
              <a:t>		- 6 cartes avec deux gros honneurs de 18 à 20H et 8 à 8</a:t>
            </a:r>
            <a:r>
              <a:rPr lang="fr-FR" baseline="30000" dirty="0"/>
              <a:t>1/2</a:t>
            </a:r>
            <a:r>
              <a:rPr lang="fr-FR" dirty="0"/>
              <a:t> levées de jeu</a:t>
            </a:r>
          </a:p>
          <a:p>
            <a:r>
              <a:rPr lang="fr-FR" dirty="0"/>
              <a:t>		- 5 belles cartes (</a:t>
            </a:r>
            <a:r>
              <a:rPr lang="fr-FR" dirty="0" err="1"/>
              <a:t>ARDxx</a:t>
            </a:r>
            <a:r>
              <a:rPr lang="fr-FR" dirty="0"/>
              <a:t>, </a:t>
            </a:r>
            <a:r>
              <a:rPr lang="fr-FR" dirty="0" err="1"/>
              <a:t>ARVXx</a:t>
            </a:r>
            <a:r>
              <a:rPr lang="fr-FR" dirty="0"/>
              <a:t>) dans des mains un peu plus</a:t>
            </a:r>
          </a:p>
          <a:p>
            <a:r>
              <a:rPr lang="fr-FR" dirty="0"/>
              <a:t>Fortes (21-22H).</a:t>
            </a:r>
          </a:p>
          <a:p>
            <a:r>
              <a:rPr lang="fr-FR" dirty="0"/>
              <a:t>	- L’équivalent d’un super 2SA de 22-23H</a:t>
            </a:r>
          </a:p>
          <a:p>
            <a:r>
              <a:rPr lang="fr-FR" dirty="0"/>
              <a:t>	- L’équivalent d’une ouverture forte de type ACOL, belle couleur 7</a:t>
            </a:r>
            <a:r>
              <a:rPr lang="fr-FR" baseline="30000" dirty="0"/>
              <a:t>ème</a:t>
            </a:r>
            <a:r>
              <a:rPr lang="fr-FR" dirty="0"/>
              <a:t> avec </a:t>
            </a:r>
          </a:p>
          <a:p>
            <a:r>
              <a:rPr lang="fr-FR" dirty="0"/>
              <a:t>peu de levées de défense (au moins 2)</a:t>
            </a:r>
          </a:p>
          <a:p>
            <a:r>
              <a:rPr lang="fr-FR" dirty="0"/>
              <a:t>		- 8 à 8</a:t>
            </a:r>
            <a:r>
              <a:rPr lang="fr-FR" baseline="30000" dirty="0"/>
              <a:t>1/2 </a:t>
            </a:r>
            <a:r>
              <a:rPr lang="fr-FR" dirty="0"/>
              <a:t> en majeures</a:t>
            </a:r>
          </a:p>
          <a:p>
            <a:r>
              <a:rPr lang="fr-FR" baseline="30000" dirty="0"/>
              <a:t>		</a:t>
            </a:r>
            <a:r>
              <a:rPr lang="fr-FR" dirty="0"/>
              <a:t>- 8</a:t>
            </a:r>
            <a:r>
              <a:rPr lang="fr-FR" baseline="30000" dirty="0"/>
              <a:t>1/2 </a:t>
            </a:r>
            <a:r>
              <a:rPr lang="fr-FR" dirty="0"/>
              <a:t> à 9 en mineures</a:t>
            </a:r>
            <a:endParaRPr lang="fr-FR" baseline="30000" dirty="0"/>
          </a:p>
          <a:p>
            <a:r>
              <a:rPr lang="fr-FR" dirty="0"/>
              <a:t>	- Certaines mains spéciales :</a:t>
            </a:r>
          </a:p>
          <a:p>
            <a:r>
              <a:rPr lang="fr-FR" dirty="0"/>
              <a:t>		- Bicolores Majeures</a:t>
            </a:r>
          </a:p>
          <a:p>
            <a:r>
              <a:rPr lang="fr-FR" dirty="0"/>
              <a:t>		- Très belles ouvertures de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(en général avec 2 As)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B279054-AE34-814B-95EC-A8F1D119ADA8}"/>
              </a:ext>
            </a:extLst>
          </p:cNvPr>
          <p:cNvSpPr txBox="1"/>
          <p:nvPr/>
        </p:nvSpPr>
        <p:spPr>
          <a:xfrm>
            <a:off x="201440" y="5022324"/>
            <a:ext cx="1811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restrictions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CC6F78C-759D-7B4B-8EA3-9CE461D506F6}"/>
              </a:ext>
            </a:extLst>
          </p:cNvPr>
          <p:cNvSpPr txBox="1"/>
          <p:nvPr/>
        </p:nvSpPr>
        <p:spPr>
          <a:xfrm>
            <a:off x="290873" y="5380672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Pas d’ouverture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avec des bicolores 5-5 Majeures mineures</a:t>
            </a:r>
            <a:r>
              <a:rPr lang="fr-FR" dirty="0"/>
              <a:t>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 </a:t>
            </a:r>
          </a:p>
          <a:p>
            <a:r>
              <a:rPr lang="en-GB" dirty="0">
                <a:ea typeface="ÇlÇr ñæí©" charset="0"/>
                <a:sym typeface="Symbol" charset="0"/>
              </a:rPr>
              <a:t>Pas </a:t>
            </a:r>
            <a:r>
              <a:rPr lang="en-GB" dirty="0" err="1">
                <a:ea typeface="ÇlÇr ñæí©" charset="0"/>
                <a:sym typeface="Symbol" charset="0"/>
              </a:rPr>
              <a:t>d’ouverture</a:t>
            </a:r>
            <a:r>
              <a:rPr lang="en-GB" dirty="0">
                <a:ea typeface="ÇlÇr ñæí©" charset="0"/>
                <a:sym typeface="Symbol" charset="0"/>
              </a:rPr>
              <a:t> de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avec des bicolores 5-4 en Majeures voir 6-4.</a:t>
            </a:r>
            <a:endParaRPr lang="en-GB" dirty="0">
              <a:latin typeface="Times New Roman" charset="0"/>
              <a:ea typeface="ÇlÇr ñæí©" charset="0"/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5AA1C67-8BC8-144E-90DB-1D7096B4D6C4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5" name="Titre 2">
            <a:extLst>
              <a:ext uri="{FF2B5EF4-FFF2-40B4-BE49-F238E27FC236}">
                <a16:creationId xmlns:a16="http://schemas.microsoft.com/office/drawing/2014/main" id="{D98A3202-D1FA-8041-AEC7-00270591D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486503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02BE934-85CD-8C48-B07F-12C133A13A2D}"/>
              </a:ext>
            </a:extLst>
          </p:cNvPr>
          <p:cNvSpPr txBox="1"/>
          <p:nvPr/>
        </p:nvSpPr>
        <p:spPr>
          <a:xfrm>
            <a:off x="201440" y="912045"/>
            <a:ext cx="3389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Quelques principes à conserver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3557196-C559-B645-8E87-2549E8E8CA2F}"/>
              </a:ext>
            </a:extLst>
          </p:cNvPr>
          <p:cNvSpPr txBox="1"/>
          <p:nvPr/>
        </p:nvSpPr>
        <p:spPr>
          <a:xfrm>
            <a:off x="201440" y="1207478"/>
            <a:ext cx="83094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Les jeux forts comportant une mineure 6</a:t>
            </a:r>
            <a:r>
              <a:rPr lang="fr-FR" baseline="30000" dirty="0"/>
              <a:t>ème</a:t>
            </a:r>
            <a:r>
              <a:rPr lang="fr-FR" dirty="0"/>
              <a:t> ne s’ouvre au palier de 2 que dans l’optique d’une deuxième enchère à Sans Atout (un petit rappel, la manche en mineure est à 3SA).</a:t>
            </a:r>
          </a:p>
          <a:p>
            <a:pPr algn="just"/>
            <a:r>
              <a:rPr lang="fr-FR" dirty="0"/>
              <a:t>Avec une mineure 5</a:t>
            </a:r>
            <a:r>
              <a:rPr lang="fr-FR" baseline="30000" dirty="0"/>
              <a:t>ème</a:t>
            </a:r>
            <a:r>
              <a:rPr lang="fr-FR" dirty="0"/>
              <a:t> et un jeu irrégulier, 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sera suivi de 2SA si le singleton est un As.</a:t>
            </a:r>
          </a:p>
          <a:p>
            <a:pPr algn="just"/>
            <a:r>
              <a:rPr lang="fr-FR" dirty="0">
                <a:sym typeface="Symbol"/>
              </a:rPr>
              <a:t>Toutes les mains fortes à base de mineure, n’entrant pas dans le cadre précédant, seront ouverte au palier de 1. 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6328B5C-8F1C-DD4B-8415-01893583A1C5}"/>
              </a:ext>
            </a:extLst>
          </p:cNvPr>
          <p:cNvSpPr txBox="1"/>
          <p:nvPr/>
        </p:nvSpPr>
        <p:spPr>
          <a:xfrm>
            <a:off x="2439265" y="3241237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quelques exemples :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0EE81D2B-B42D-DA49-96B1-D3020F9D1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099" y="3492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ADVX98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A5DAB0C-DB12-5847-85B6-C0C7523A82B7}"/>
              </a:ext>
            </a:extLst>
          </p:cNvPr>
          <p:cNvSpPr txBox="1"/>
          <p:nvPr/>
        </p:nvSpPr>
        <p:spPr>
          <a:xfrm>
            <a:off x="1162822" y="3727272"/>
            <a:ext cx="6586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2SA décrit bien cette main pour un </a:t>
            </a:r>
            <a:r>
              <a:rPr lang="fr-FR" dirty="0" err="1"/>
              <a:t>rebid</a:t>
            </a:r>
            <a:r>
              <a:rPr lang="fr-FR" dirty="0"/>
              <a:t> après 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.</a:t>
            </a:r>
            <a:endParaRPr lang="fr-FR" dirty="0"/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B80B6265-D9A3-CE40-952F-FB101BECE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31" y="4419051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RVX7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ADV97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152978E-7E37-474A-8203-D313D50E8476}"/>
              </a:ext>
            </a:extLst>
          </p:cNvPr>
          <p:cNvSpPr txBox="1"/>
          <p:nvPr/>
        </p:nvSpPr>
        <p:spPr>
          <a:xfrm>
            <a:off x="1295654" y="4562454"/>
            <a:ext cx="6592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Ouvrir de 1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peut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être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dangereux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(22H</a:t>
            </a:r>
            <a:r>
              <a:rPr lang="en-GB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, 6 points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en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moyenne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sur les</a:t>
            </a:r>
          </a:p>
          <a:p>
            <a:r>
              <a:rPr lang="en-GB" dirty="0">
                <a:latin typeface="Times New Roman" charset="0"/>
                <a:sym typeface="Symbol" charset="0"/>
              </a:rPr>
              <a:t>3 </a:t>
            </a:r>
            <a:r>
              <a:rPr lang="en-GB" dirty="0" err="1">
                <a:latin typeface="Times New Roman" charset="0"/>
                <a:sym typeface="Symbol" charset="0"/>
              </a:rPr>
              <a:t>autres</a:t>
            </a:r>
            <a:r>
              <a:rPr lang="en-GB" dirty="0">
                <a:latin typeface="Times New Roman" charset="0"/>
                <a:sym typeface="Symbol" charset="0"/>
              </a:rPr>
              <a:t> mains). </a:t>
            </a:r>
            <a:r>
              <a:rPr lang="en-GB" dirty="0" err="1">
                <a:latin typeface="Times New Roman" charset="0"/>
                <a:sym typeface="Symbol" charset="0"/>
              </a:rPr>
              <a:t>Ouvrez</a:t>
            </a:r>
            <a:r>
              <a:rPr lang="en-GB" dirty="0">
                <a:latin typeface="Times New Roman" charset="0"/>
                <a:sym typeface="Symbol" charset="0"/>
              </a:rPr>
              <a:t> de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puis dites 2SA sur le relais à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7CE23081-1FA0-2645-B256-0CD887C64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32" y="5327066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918A585B-17CA-A841-BF31-49C16847E704}"/>
              </a:ext>
            </a:extLst>
          </p:cNvPr>
          <p:cNvSpPr txBox="1"/>
          <p:nvPr/>
        </p:nvSpPr>
        <p:spPr>
          <a:xfrm>
            <a:off x="1295654" y="5423000"/>
            <a:ext cx="5669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: pas d’autre choix. Si le partenaire répond, dites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381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1"/>
      <p:bldP spid="25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A2BE988-8166-B449-A67E-72845756B9F9}"/>
              </a:ext>
            </a:extLst>
          </p:cNvPr>
          <p:cNvSpPr txBox="1"/>
          <p:nvPr/>
        </p:nvSpPr>
        <p:spPr>
          <a:xfrm>
            <a:off x="201440" y="1016566"/>
            <a:ext cx="4949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Voyons quelques exemples :</a:t>
            </a:r>
          </a:p>
          <a:p>
            <a:r>
              <a:rPr lang="fr-FR" dirty="0"/>
              <a:t>Des exemples de mains unicolores ou régulières.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671E83B-8CC7-F043-B726-59B2A69DD287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2F0131EB-115A-1D46-8C00-214FFF6C1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3" y="185961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ARX987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54D254-F7F3-4A45-87D0-374931B7DA9B}"/>
              </a:ext>
            </a:extLst>
          </p:cNvPr>
          <p:cNvSpPr txBox="1"/>
          <p:nvPr/>
        </p:nvSpPr>
        <p:spPr>
          <a:xfrm>
            <a:off x="1346439" y="1928696"/>
            <a:ext cx="6311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23HL avec une belle mineure 6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. </a:t>
            </a:r>
            <a:r>
              <a:rPr lang="fr-FR" dirty="0">
                <a:sym typeface="Symbol"/>
              </a:rPr>
              <a:t>On pourra l’assimiler à une main régulière.</a:t>
            </a:r>
            <a:endParaRPr lang="fr-FR" dirty="0"/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4101B1E2-9741-0747-954B-4A83E7089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39" y="2996294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ARDX987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924649-D546-134F-A92F-CA5848347F2E}"/>
              </a:ext>
            </a:extLst>
          </p:cNvPr>
          <p:cNvSpPr txBox="1"/>
          <p:nvPr/>
        </p:nvSpPr>
        <p:spPr>
          <a:xfrm>
            <a:off x="1429827" y="3011930"/>
            <a:ext cx="7478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9</a:t>
            </a:r>
            <a:r>
              <a:rPr lang="fr-FR" baseline="30000" dirty="0"/>
              <a:t>1/2</a:t>
            </a:r>
            <a:r>
              <a:rPr lang="fr-FR" dirty="0"/>
              <a:t> levées de  jeu avec une belle mineure 7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. </a:t>
            </a:r>
            <a:endParaRPr lang="fr-FR" dirty="0"/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F38E1FEB-3FC5-1545-81D4-18DA3E969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0" y="4133300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RVX72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9A3F603-C401-624C-B723-2146EA097202}"/>
              </a:ext>
            </a:extLst>
          </p:cNvPr>
          <p:cNvSpPr txBox="1"/>
          <p:nvPr/>
        </p:nvSpPr>
        <p:spPr>
          <a:xfrm>
            <a:off x="1346439" y="4185719"/>
            <a:ext cx="6320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22HL avec une belle Majeure 6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. 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844AFB3-3624-1346-B7AD-85F5097BE7F2}"/>
              </a:ext>
            </a:extLst>
          </p:cNvPr>
          <p:cNvSpPr txBox="1"/>
          <p:nvPr/>
        </p:nvSpPr>
        <p:spPr>
          <a:xfrm>
            <a:off x="201440" y="5292855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CAA0F4EF-1186-AB41-9AA5-720F8D071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0" y="529285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ARX9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ARX92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87557B7-4FCD-5D4A-9912-537E94297D05}"/>
              </a:ext>
            </a:extLst>
          </p:cNvPr>
          <p:cNvSpPr txBox="1"/>
          <p:nvPr/>
        </p:nvSpPr>
        <p:spPr>
          <a:xfrm>
            <a:off x="1115840" y="5339021"/>
            <a:ext cx="6479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3 perdantes italiennes, bicolore Majeure. Ouvrez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797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2" grpId="0" animBg="1"/>
      <p:bldP spid="6" grpId="1"/>
      <p:bldP spid="14" grpId="0" animBg="1"/>
      <p:bldP spid="15" grpId="0"/>
      <p:bldP spid="16" grpId="0" animBg="1"/>
      <p:bldP spid="17" grpId="0"/>
      <p:bldP spid="1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5AA1C67-8BC8-144E-90DB-1D7096B4D6C4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5" name="Titre 2">
            <a:extLst>
              <a:ext uri="{FF2B5EF4-FFF2-40B4-BE49-F238E27FC236}">
                <a16:creationId xmlns:a16="http://schemas.microsoft.com/office/drawing/2014/main" id="{D98A3202-D1FA-8041-AEC7-00270591D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486503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02BE934-85CD-8C48-B07F-12C133A13A2D}"/>
              </a:ext>
            </a:extLst>
          </p:cNvPr>
          <p:cNvSpPr txBox="1"/>
          <p:nvPr/>
        </p:nvSpPr>
        <p:spPr>
          <a:xfrm>
            <a:off x="201440" y="1057183"/>
            <a:ext cx="1563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réponses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3557196-C559-B645-8E87-2549E8E8CA2F}"/>
              </a:ext>
            </a:extLst>
          </p:cNvPr>
          <p:cNvSpPr txBox="1"/>
          <p:nvPr/>
        </p:nvSpPr>
        <p:spPr>
          <a:xfrm>
            <a:off x="150654" y="1510024"/>
            <a:ext cx="83094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répondant répondra toujours par un relais à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afin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que la main forte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puisse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se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décrire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 </a:t>
            </a:r>
          </a:p>
          <a:p>
            <a:r>
              <a:rPr lang="en-GB" dirty="0">
                <a:latin typeface="Times New Roman" charset="0"/>
                <a:sym typeface="Symbol" charset="0"/>
              </a:rPr>
              <a:t>Une notion </a:t>
            </a:r>
            <a:r>
              <a:rPr lang="en-GB" dirty="0" err="1">
                <a:latin typeface="Times New Roman" charset="0"/>
                <a:sym typeface="Symbol" charset="0"/>
              </a:rPr>
              <a:t>importante</a:t>
            </a:r>
            <a:r>
              <a:rPr lang="en-GB" dirty="0">
                <a:latin typeface="Times New Roman" charset="0"/>
                <a:sym typeface="Symbol" charset="0"/>
              </a:rPr>
              <a:t> : </a:t>
            </a:r>
            <a:r>
              <a:rPr lang="en-GB" b="1" dirty="0">
                <a:solidFill>
                  <a:srgbClr val="FFFF00"/>
                </a:solidFill>
                <a:latin typeface="Times New Roman" charset="0"/>
                <a:sym typeface="Symbol" charset="0"/>
              </a:rPr>
              <a:t>la notion de </a:t>
            </a:r>
            <a:r>
              <a:rPr lang="en-GB" b="1" dirty="0" err="1">
                <a:solidFill>
                  <a:srgbClr val="FFFF00"/>
                </a:solidFill>
                <a:latin typeface="Times New Roman" charset="0"/>
                <a:sym typeface="Symbol" charset="0"/>
              </a:rPr>
              <a:t>capitanat</a:t>
            </a:r>
            <a:r>
              <a:rPr lang="en-GB" b="1" dirty="0">
                <a:solidFill>
                  <a:srgbClr val="FFFF00"/>
                </a:solidFill>
                <a:latin typeface="Times New Roman" charset="0"/>
                <a:sym typeface="Symbol" charset="0"/>
              </a:rPr>
              <a:t> </a:t>
            </a:r>
            <a:r>
              <a:rPr lang="en-GB" b="1" dirty="0" err="1">
                <a:solidFill>
                  <a:srgbClr val="FFFF00"/>
                </a:solidFill>
                <a:latin typeface="Times New Roman" charset="0"/>
                <a:sym typeface="Symbol" charset="0"/>
              </a:rPr>
              <a:t>à</a:t>
            </a:r>
            <a:r>
              <a:rPr lang="en-GB" b="1" dirty="0">
                <a:solidFill>
                  <a:srgbClr val="FFFF00"/>
                </a:solidFill>
                <a:latin typeface="Times New Roman" charset="0"/>
                <a:sym typeface="Symbol" charset="0"/>
              </a:rPr>
              <a:t> </a:t>
            </a:r>
            <a:r>
              <a:rPr lang="en-GB" b="1" dirty="0" err="1">
                <a:solidFill>
                  <a:srgbClr val="FFFF00"/>
                </a:solidFill>
                <a:latin typeface="Times New Roman" charset="0"/>
                <a:sym typeface="Symbol" charset="0"/>
              </a:rPr>
              <a:t>l’enchère</a:t>
            </a:r>
            <a:r>
              <a:rPr lang="en-GB" dirty="0">
                <a:latin typeface="Times New Roman" charset="0"/>
                <a:sym typeface="Symbol" charset="0"/>
              </a:rPr>
              <a:t>.</a:t>
            </a:r>
          </a:p>
          <a:p>
            <a:r>
              <a:rPr lang="en-GB" dirty="0" err="1">
                <a:latin typeface="Times New Roman" charset="0"/>
                <a:sym typeface="Symbol" charset="0"/>
              </a:rPr>
              <a:t>Comme</a:t>
            </a:r>
            <a:r>
              <a:rPr lang="en-GB" dirty="0">
                <a:latin typeface="Times New Roman" charset="0"/>
                <a:sym typeface="Symbol" charset="0"/>
              </a:rPr>
              <a:t> le </a:t>
            </a:r>
            <a:r>
              <a:rPr lang="en-GB" dirty="0" err="1">
                <a:latin typeface="Times New Roman" charset="0"/>
                <a:sym typeface="Symbol" charset="0"/>
              </a:rPr>
              <a:t>joueur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ayant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ouvert</a:t>
            </a:r>
            <a:r>
              <a:rPr lang="en-GB" dirty="0">
                <a:latin typeface="Times New Roman" charset="0"/>
                <a:sym typeface="Symbol" charset="0"/>
              </a:rPr>
              <a:t> de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a zoné sa main, c’est le répondant qui décidera </a:t>
            </a:r>
          </a:p>
          <a:p>
            <a:r>
              <a:rPr lang="fr-FR" dirty="0">
                <a:sym typeface="Symbol"/>
              </a:rPr>
              <a:t>du contrat final. 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B852A10-EACC-9A48-BDA1-21CB5F8EB0CF}"/>
              </a:ext>
            </a:extLst>
          </p:cNvPr>
          <p:cNvSpPr txBox="1"/>
          <p:nvPr/>
        </p:nvSpPr>
        <p:spPr>
          <a:xfrm>
            <a:off x="150654" y="3555122"/>
            <a:ext cx="2931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La redemande de l’ouvreur :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44CC99C-3A11-6847-A7FF-0582D51F9499}"/>
              </a:ext>
            </a:extLst>
          </p:cNvPr>
          <p:cNvSpPr txBox="1"/>
          <p:nvPr/>
        </p:nvSpPr>
        <p:spPr>
          <a:xfrm>
            <a:off x="201440" y="4037330"/>
            <a:ext cx="83094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Celui ci va décrire sa main :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 c’est la description d’un unicolore de 20-23HL.</a:t>
            </a:r>
          </a:p>
          <a:p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/3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/</a:t>
            </a: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bel unicolore 7</a:t>
            </a:r>
            <a:r>
              <a:rPr lang="fr-FR" baseline="30000" dirty="0">
                <a:sym typeface="Symbol"/>
              </a:rPr>
              <a:t>ème</a:t>
            </a:r>
            <a:r>
              <a:rPr lang="fr-FR" dirty="0">
                <a:sym typeface="Symbol"/>
              </a:rPr>
              <a:t> de type ACOL.</a:t>
            </a:r>
          </a:p>
          <a:p>
            <a:r>
              <a:rPr lang="fr-FR" dirty="0">
                <a:sym typeface="Symbol"/>
              </a:rPr>
              <a:t>2SA : c’est la description d’une main régulière de 22-23H.</a:t>
            </a:r>
          </a:p>
          <a:p>
            <a:r>
              <a:rPr lang="fr-FR" dirty="0">
                <a:sym typeface="Symbol"/>
              </a:rPr>
              <a:t>3SA : c’est la description d’un bicolore 5-5 Majeure de 3 perdantes.</a:t>
            </a:r>
          </a:p>
          <a:p>
            <a:r>
              <a:rPr lang="fr-FR" dirty="0">
                <a:sym typeface="Symbol"/>
              </a:rPr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/4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 : c’est la description d’un bicolore 6-5 Majeure de 3 perdantes</a:t>
            </a:r>
          </a:p>
          <a:p>
            <a:r>
              <a:rPr lang="fr-FR" dirty="0"/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Bel unicolore 8</a:t>
            </a:r>
            <a:r>
              <a:rPr lang="fr-FR" baseline="30000" dirty="0">
                <a:sym typeface="Symbol"/>
              </a:rPr>
              <a:t>ème</a:t>
            </a:r>
            <a:r>
              <a:rPr lang="fr-FR" dirty="0">
                <a:sym typeface="Symbol"/>
              </a:rPr>
              <a:t> n’ayant pu être ouvert de </a:t>
            </a:r>
            <a:r>
              <a:rPr lang="fr-FR" dirty="0"/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781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A2BE988-8166-B449-A67E-72845756B9F9}"/>
              </a:ext>
            </a:extLst>
          </p:cNvPr>
          <p:cNvSpPr txBox="1"/>
          <p:nvPr/>
        </p:nvSpPr>
        <p:spPr>
          <a:xfrm>
            <a:off x="201440" y="1016566"/>
            <a:ext cx="3486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Voyons quelques exemples :</a:t>
            </a:r>
          </a:p>
          <a:p>
            <a:r>
              <a:rPr lang="fr-FR" dirty="0"/>
              <a:t>Des exemples de mains bicolores.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671E83B-8CC7-F043-B726-59B2A69DD287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2F0131EB-115A-1D46-8C00-214FFF6C1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4" y="4550724"/>
            <a:ext cx="1144996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ADV98732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54D254-F7F3-4A45-87D0-374931B7DA9B}"/>
              </a:ext>
            </a:extLst>
          </p:cNvPr>
          <p:cNvSpPr txBox="1"/>
          <p:nvPr/>
        </p:nvSpPr>
        <p:spPr>
          <a:xfrm>
            <a:off x="1429828" y="4603979"/>
            <a:ext cx="56238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comportant une Majeure 8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car elle est trop puissante pour l’ouvrir de 4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</a:t>
            </a:r>
            <a:r>
              <a:rPr lang="fr-FR" dirty="0">
                <a:sym typeface="Symbol"/>
              </a:rPr>
              <a:t>.</a:t>
            </a:r>
            <a:endParaRPr lang="fr-FR" dirty="0"/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4101B1E2-9741-0747-954B-4A83E7089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0" y="1797386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ARVX92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924649-D546-134F-A92F-CA5848347F2E}"/>
              </a:ext>
            </a:extLst>
          </p:cNvPr>
          <p:cNvSpPr txBox="1"/>
          <p:nvPr/>
        </p:nvSpPr>
        <p:spPr>
          <a:xfrm>
            <a:off x="1429828" y="1813022"/>
            <a:ext cx="7160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3 perdantes avec 6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dirty="0">
                <a:sym typeface="Symbol"/>
              </a:rPr>
              <a:t>et 5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.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Ouvrez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puis répondez 4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sur</a:t>
            </a:r>
          </a:p>
          <a:p>
            <a:r>
              <a:rPr lang="en-GB" dirty="0">
                <a:latin typeface="Times New Roman" charset="0"/>
                <a:sym typeface="Symbol" charset="0"/>
              </a:rPr>
              <a:t>la </a:t>
            </a:r>
            <a:r>
              <a:rPr lang="en-GB" dirty="0" err="1">
                <a:latin typeface="Times New Roman" charset="0"/>
                <a:sym typeface="Symbol" charset="0"/>
              </a:rPr>
              <a:t>réponse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à</a:t>
            </a:r>
            <a:r>
              <a:rPr lang="en-GB" dirty="0">
                <a:latin typeface="Times New Roman" charset="0"/>
                <a:sym typeface="Symbol" charset="0"/>
              </a:rPr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de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F38E1FEB-3FC5-1545-81D4-18DA3E969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1" y="2934392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RVX7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9A3F603-C401-624C-B723-2146EA097202}"/>
              </a:ext>
            </a:extLst>
          </p:cNvPr>
          <p:cNvSpPr txBox="1"/>
          <p:nvPr/>
        </p:nvSpPr>
        <p:spPr>
          <a:xfrm>
            <a:off x="1346440" y="2986811"/>
            <a:ext cx="75897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21HL avec un beau bicolore Majeure. Ouvrez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puis répondez </a:t>
            </a:r>
          </a:p>
          <a:p>
            <a:r>
              <a:rPr lang="fr-FR" dirty="0">
                <a:sym typeface="Symbol"/>
              </a:rPr>
              <a:t>3SA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sur </a:t>
            </a:r>
            <a:r>
              <a:rPr lang="en-GB" dirty="0">
                <a:latin typeface="Times New Roman" charset="0"/>
                <a:sym typeface="Symbol" charset="0"/>
              </a:rPr>
              <a:t>la </a:t>
            </a:r>
            <a:r>
              <a:rPr lang="en-GB" dirty="0" err="1">
                <a:latin typeface="Times New Roman" charset="0"/>
                <a:sym typeface="Symbol" charset="0"/>
              </a:rPr>
              <a:t>réponse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à</a:t>
            </a:r>
            <a:r>
              <a:rPr lang="en-GB" dirty="0">
                <a:latin typeface="Times New Roman" charset="0"/>
                <a:sym typeface="Symbol" charset="0"/>
              </a:rPr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de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  <a:p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844AFB3-3624-1346-B7AD-85F5097BE7F2}"/>
              </a:ext>
            </a:extLst>
          </p:cNvPr>
          <p:cNvSpPr txBox="1"/>
          <p:nvPr/>
        </p:nvSpPr>
        <p:spPr>
          <a:xfrm>
            <a:off x="201440" y="5292855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09C390A-6352-4F4A-8048-B2A4741D4FEF}"/>
              </a:ext>
            </a:extLst>
          </p:cNvPr>
          <p:cNvSpPr txBox="1"/>
          <p:nvPr/>
        </p:nvSpPr>
        <p:spPr>
          <a:xfrm>
            <a:off x="201327" y="3967915"/>
            <a:ext cx="3620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Des exemples de mains unicolores.</a:t>
            </a: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028F8FBB-E784-EA40-A98D-2D0B50147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327" y="5509861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ARDX976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1C74C1F-9DBA-0642-9294-687D095D3978}"/>
              </a:ext>
            </a:extLst>
          </p:cNvPr>
          <p:cNvSpPr txBox="1"/>
          <p:nvPr/>
        </p:nvSpPr>
        <p:spPr>
          <a:xfrm>
            <a:off x="1429828" y="5477521"/>
            <a:ext cx="71052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comportant une belle Majeure 7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puis dites 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sur l</a:t>
            </a:r>
            <a:r>
              <a:rPr lang="en-GB" dirty="0">
                <a:latin typeface="Times New Roman" charset="0"/>
                <a:sym typeface="Symbol" charset="0"/>
              </a:rPr>
              <a:t>a </a:t>
            </a:r>
            <a:r>
              <a:rPr lang="en-GB" dirty="0" err="1">
                <a:latin typeface="Times New Roman" charset="0"/>
                <a:sym typeface="Symbol" charset="0"/>
              </a:rPr>
              <a:t>réponse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à</a:t>
            </a:r>
            <a:r>
              <a:rPr lang="en-GB" dirty="0">
                <a:latin typeface="Times New Roman" charset="0"/>
                <a:sym typeface="Symbol" charset="0"/>
              </a:rPr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de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car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vous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avez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</a:p>
          <a:p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8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levées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jeu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certaines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  <a:p>
            <a:r>
              <a:rPr lang="fr-FR" dirty="0">
                <a:sym typeface="Symbol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137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2" grpId="0" animBg="1"/>
      <p:bldP spid="6" grpId="0"/>
      <p:bldP spid="14" grpId="0" animBg="1"/>
      <p:bldP spid="15" grpId="0"/>
      <p:bldP spid="16" grpId="0" animBg="1"/>
      <p:bldP spid="17" grpId="0"/>
      <p:bldP spid="21" grpId="0" animBg="1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09A09BD-50F7-3F46-A4CE-5EDC47A0932C}"/>
              </a:ext>
            </a:extLst>
          </p:cNvPr>
          <p:cNvSpPr txBox="1"/>
          <p:nvPr/>
        </p:nvSpPr>
        <p:spPr>
          <a:xfrm>
            <a:off x="278753" y="1023000"/>
            <a:ext cx="2318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développements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E49AC2-2FA9-7042-B748-ED00CD6312E1}"/>
              </a:ext>
            </a:extLst>
          </p:cNvPr>
          <p:cNvSpPr txBox="1"/>
          <p:nvPr/>
        </p:nvSpPr>
        <p:spPr>
          <a:xfrm>
            <a:off x="201440" y="1392332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Sur un unicolore Majeure, le répondant estime le niveau du contrat à atteindre :</a:t>
            </a:r>
          </a:p>
          <a:p>
            <a:r>
              <a:rPr lang="fr-FR" dirty="0"/>
              <a:t>	- partielle, manche , chelem.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023DE4E-15A6-4E4B-B646-5EF5295E0F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618FC95-30CB-CD48-B7B8-08B740B6B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89" y="341310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AX9872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3FC694CC-D73C-0B4F-B9B2-20085BCF7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6397" y="341310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X976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8F033CA3-AD8C-7749-9335-AC7D9665A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8249" y="3413108"/>
            <a:ext cx="996837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R532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5A8853B8-75C4-E744-9201-C71B47FC2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103" y="34047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X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51B01706-1FCB-B045-833C-F68DF001B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956" y="33962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D6B37C9C-B994-8D42-B712-9F0658351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372" y="3395141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10987654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153D5E1-8FC0-8B48-BF42-53E94319F85B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9" name="Titre 2">
            <a:extLst>
              <a:ext uri="{FF2B5EF4-FFF2-40B4-BE49-F238E27FC236}">
                <a16:creationId xmlns:a16="http://schemas.microsoft.com/office/drawing/2014/main" id="{788521D9-43C8-CC4B-9136-8E645D13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486503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sz="2400" dirty="0">
                <a:solidFill>
                  <a:schemeClr val="tx1"/>
                </a:solidFill>
                <a:sym typeface="Symbol"/>
              </a:rPr>
              <a:t>(les développements)</a:t>
            </a:r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87DEDA5-1A9A-4E45-9636-2A52DC13FCE5}"/>
              </a:ext>
            </a:extLst>
          </p:cNvPr>
          <p:cNvSpPr txBox="1"/>
          <p:nvPr/>
        </p:nvSpPr>
        <p:spPr>
          <a:xfrm>
            <a:off x="278753" y="2026770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quelques exemples :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6AE233-36E9-5B4B-8761-B0ED3C6C2829}"/>
              </a:ext>
            </a:extLst>
          </p:cNvPr>
          <p:cNvSpPr/>
          <p:nvPr/>
        </p:nvSpPr>
        <p:spPr>
          <a:xfrm>
            <a:off x="394033" y="2384209"/>
            <a:ext cx="36076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passe 	 ?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689F3CB-7941-AB4B-9BA0-D928A450C2EB}"/>
              </a:ext>
            </a:extLst>
          </p:cNvPr>
          <p:cNvSpPr txBox="1"/>
          <p:nvPr/>
        </p:nvSpPr>
        <p:spPr>
          <a:xfrm>
            <a:off x="417932" y="454585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9181B10-09B2-7849-807C-A3FF079DE15D}"/>
              </a:ext>
            </a:extLst>
          </p:cNvPr>
          <p:cNvSpPr txBox="1"/>
          <p:nvPr/>
        </p:nvSpPr>
        <p:spPr>
          <a:xfrm>
            <a:off x="1973788" y="4545853"/>
            <a:ext cx="648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2SA*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7CE4615-B921-114D-85D0-1105FEB96867}"/>
              </a:ext>
            </a:extLst>
          </p:cNvPr>
          <p:cNvSpPr txBox="1"/>
          <p:nvPr/>
        </p:nvSpPr>
        <p:spPr>
          <a:xfrm>
            <a:off x="3344837" y="4562526"/>
            <a:ext cx="723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Passe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4C24A35-08EF-8C44-8577-813B4D00A1C1}"/>
              </a:ext>
            </a:extLst>
          </p:cNvPr>
          <p:cNvSpPr txBox="1"/>
          <p:nvPr/>
        </p:nvSpPr>
        <p:spPr>
          <a:xfrm>
            <a:off x="4877494" y="4545853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20710D1-F8C6-194E-896A-425B1B12E505}"/>
              </a:ext>
            </a:extLst>
          </p:cNvPr>
          <p:cNvSpPr txBox="1"/>
          <p:nvPr/>
        </p:nvSpPr>
        <p:spPr>
          <a:xfrm>
            <a:off x="6329347" y="454585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056A188-C957-314A-A9D7-9A7696B546C4}"/>
              </a:ext>
            </a:extLst>
          </p:cNvPr>
          <p:cNvSpPr txBox="1"/>
          <p:nvPr/>
        </p:nvSpPr>
        <p:spPr>
          <a:xfrm>
            <a:off x="7756314" y="454585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EC024B9-2F24-7E45-BF18-994A3488759D}"/>
              </a:ext>
            </a:extLst>
          </p:cNvPr>
          <p:cNvSpPr txBox="1"/>
          <p:nvPr/>
        </p:nvSpPr>
        <p:spPr>
          <a:xfrm>
            <a:off x="201440" y="4859251"/>
            <a:ext cx="8309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principes :</a:t>
            </a:r>
          </a:p>
          <a:p>
            <a:r>
              <a:rPr lang="fr-FR" dirty="0"/>
              <a:t>	- Toute enchère, autre que la conclusion à la manche est forcing (l’ouvreur doit une enchère), sur les </a:t>
            </a:r>
            <a:r>
              <a:rPr lang="fr-FR" dirty="0" err="1"/>
              <a:t>fits</a:t>
            </a:r>
            <a:r>
              <a:rPr lang="fr-FR" dirty="0"/>
              <a:t> (autre que la conclusion à la manche), espoir ou certitude de chelem.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321279B-800F-2A4D-9B1B-163F17A73F34}"/>
              </a:ext>
            </a:extLst>
          </p:cNvPr>
          <p:cNvSpPr txBox="1"/>
          <p:nvPr/>
        </p:nvSpPr>
        <p:spPr>
          <a:xfrm>
            <a:off x="2463407" y="6033169"/>
            <a:ext cx="512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* Forcing de manche et illimitée (4-5H minimum)</a:t>
            </a:r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E49AC2-2FA9-7042-B748-ED00CD6312E1}"/>
              </a:ext>
            </a:extLst>
          </p:cNvPr>
          <p:cNvSpPr txBox="1"/>
          <p:nvPr/>
        </p:nvSpPr>
        <p:spPr>
          <a:xfrm>
            <a:off x="201440" y="1392332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Sur un unicolore mineure, le répondant estime le niveau du contrat à atteindre :</a:t>
            </a:r>
          </a:p>
          <a:p>
            <a:r>
              <a:rPr lang="fr-FR" dirty="0"/>
              <a:t>	- partielle, manche , chelem.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023DE4E-15A6-4E4B-B646-5EF5295E0F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618FC95-30CB-CD48-B7B8-08B740B6B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33" y="379905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3FC694CC-D73C-0B4F-B9B2-20085BCF7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241" y="379905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X976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8F033CA3-AD8C-7749-9335-AC7D9665A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093" y="3799050"/>
            <a:ext cx="996837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D532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5A8853B8-75C4-E744-9201-C71B47FC2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5947" y="379064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VX32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9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51B01706-1FCB-B045-833C-F68DF001B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7800" y="378223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D6B37C9C-B994-8D42-B712-9F0658351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7216" y="3781083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10987654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153D5E1-8FC0-8B48-BF42-53E94319F85B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9" name="Titre 2">
            <a:extLst>
              <a:ext uri="{FF2B5EF4-FFF2-40B4-BE49-F238E27FC236}">
                <a16:creationId xmlns:a16="http://schemas.microsoft.com/office/drawing/2014/main" id="{788521D9-43C8-CC4B-9136-8E645D13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486503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sz="2400" dirty="0">
                <a:solidFill>
                  <a:schemeClr val="tx1"/>
                </a:solidFill>
                <a:sym typeface="Symbol"/>
              </a:rPr>
              <a:t>(les développements)</a:t>
            </a:r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87DEDA5-1A9A-4E45-9636-2A52DC13FCE5}"/>
              </a:ext>
            </a:extLst>
          </p:cNvPr>
          <p:cNvSpPr txBox="1"/>
          <p:nvPr/>
        </p:nvSpPr>
        <p:spPr>
          <a:xfrm>
            <a:off x="278753" y="2026770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quelques exemples :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6AE233-36E9-5B4B-8761-B0ED3C6C2829}"/>
              </a:ext>
            </a:extLst>
          </p:cNvPr>
          <p:cNvSpPr/>
          <p:nvPr/>
        </p:nvSpPr>
        <p:spPr>
          <a:xfrm>
            <a:off x="394033" y="2384209"/>
            <a:ext cx="36076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	</a:t>
            </a:r>
            <a:r>
              <a:rPr lang="fr-FR" b="1" dirty="0">
                <a:sym typeface="Symbol"/>
              </a:rPr>
              <a:t> passe 	 ?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689F3CB-7941-AB4B-9BA0-D928A450C2EB}"/>
              </a:ext>
            </a:extLst>
          </p:cNvPr>
          <p:cNvSpPr txBox="1"/>
          <p:nvPr/>
        </p:nvSpPr>
        <p:spPr>
          <a:xfrm>
            <a:off x="493776" y="4931795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9181B10-09B2-7849-807C-A3FF079DE15D}"/>
              </a:ext>
            </a:extLst>
          </p:cNvPr>
          <p:cNvSpPr txBox="1"/>
          <p:nvPr/>
        </p:nvSpPr>
        <p:spPr>
          <a:xfrm>
            <a:off x="2049632" y="4931795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endParaRPr lang="fr-FR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7CE4615-B921-114D-85D0-1105FEB96867}"/>
              </a:ext>
            </a:extLst>
          </p:cNvPr>
          <p:cNvSpPr txBox="1"/>
          <p:nvPr/>
        </p:nvSpPr>
        <p:spPr>
          <a:xfrm>
            <a:off x="3420681" y="4948468"/>
            <a:ext cx="723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Passe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4C24A35-08EF-8C44-8577-813B4D00A1C1}"/>
              </a:ext>
            </a:extLst>
          </p:cNvPr>
          <p:cNvSpPr txBox="1"/>
          <p:nvPr/>
        </p:nvSpPr>
        <p:spPr>
          <a:xfrm>
            <a:off x="4953338" y="4931795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dirty="0">
                <a:sym typeface="Symbol"/>
              </a:rPr>
              <a:t>SA</a:t>
            </a:r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20710D1-F8C6-194E-896A-425B1B12E505}"/>
              </a:ext>
            </a:extLst>
          </p:cNvPr>
          <p:cNvSpPr txBox="1"/>
          <p:nvPr/>
        </p:nvSpPr>
        <p:spPr>
          <a:xfrm>
            <a:off x="6405191" y="4931795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056A188-C957-314A-A9D7-9A7696B546C4}"/>
              </a:ext>
            </a:extLst>
          </p:cNvPr>
          <p:cNvSpPr txBox="1"/>
          <p:nvPr/>
        </p:nvSpPr>
        <p:spPr>
          <a:xfrm>
            <a:off x="7832158" y="4931795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EC024B9-2F24-7E45-BF18-994A3488759D}"/>
              </a:ext>
            </a:extLst>
          </p:cNvPr>
          <p:cNvSpPr txBox="1"/>
          <p:nvPr/>
        </p:nvSpPr>
        <p:spPr>
          <a:xfrm>
            <a:off x="201440" y="5375900"/>
            <a:ext cx="83094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principes :</a:t>
            </a:r>
          </a:p>
          <a:p>
            <a:r>
              <a:rPr lang="fr-FR" dirty="0"/>
              <a:t>	- La manche en mineure est à 3SA, donc on essaiera en priorité cette manche.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2FAF83C-48F6-CD47-9C8D-F515EC38447E}"/>
              </a:ext>
            </a:extLst>
          </p:cNvPr>
          <p:cNvSpPr txBox="1"/>
          <p:nvPr/>
        </p:nvSpPr>
        <p:spPr>
          <a:xfrm>
            <a:off x="278753" y="1023000"/>
            <a:ext cx="2318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développements :</a:t>
            </a:r>
          </a:p>
        </p:txBody>
      </p:sp>
      <p:sp>
        <p:nvSpPr>
          <p:cNvPr id="36" name="Titre 2">
            <a:extLst>
              <a:ext uri="{FF2B5EF4-FFF2-40B4-BE49-F238E27FC236}">
                <a16:creationId xmlns:a16="http://schemas.microsoft.com/office/drawing/2014/main" id="{AC51B1E2-0F52-724D-9064-4AA52881872D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L’ouverture de 2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51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8" grpId="0"/>
      <p:bldP spid="29" grpId="0"/>
      <p:bldP spid="30" grpId="0"/>
      <p:bldP spid="31" grpId="0"/>
      <p:bldP spid="32" grpId="0"/>
      <p:bldP spid="3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18373</TotalTime>
  <Words>4487</Words>
  <Application>Microsoft Macintosh PowerPoint</Application>
  <PresentationFormat>Affichage à l'écran (4:3)</PresentationFormat>
  <Paragraphs>719</Paragraphs>
  <Slides>22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3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Les Ouvertures fortes</vt:lpstr>
      <vt:lpstr>Pourquoi avoir des ouvertures Fortes</vt:lpstr>
      <vt:lpstr>L’ouverture de 2</vt:lpstr>
      <vt:lpstr>L’ouverture de 2</vt:lpstr>
      <vt:lpstr>L’ouverture de 2</vt:lpstr>
      <vt:lpstr>L’ouverture de 2</vt:lpstr>
      <vt:lpstr>L’ouverture de 2</vt:lpstr>
      <vt:lpstr>L’ouverture de 2 (les développements)</vt:lpstr>
      <vt:lpstr>L’ouverture de 2 (les développements)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516</cp:revision>
  <cp:lastPrinted>2018-04-12T10:00:19Z</cp:lastPrinted>
  <dcterms:created xsi:type="dcterms:W3CDTF">2014-03-10T09:34:54Z</dcterms:created>
  <dcterms:modified xsi:type="dcterms:W3CDTF">2021-11-10T16:26:44Z</dcterms:modified>
</cp:coreProperties>
</file>