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92" r:id="rId2"/>
    <p:sldId id="321" r:id="rId3"/>
    <p:sldId id="260" r:id="rId4"/>
    <p:sldId id="307" r:id="rId5"/>
    <p:sldId id="308" r:id="rId6"/>
    <p:sldId id="309" r:id="rId7"/>
    <p:sldId id="310" r:id="rId8"/>
    <p:sldId id="311" r:id="rId9"/>
    <p:sldId id="312" r:id="rId10"/>
    <p:sldId id="313" r:id="rId11"/>
    <p:sldId id="277" r:id="rId12"/>
    <p:sldId id="314" r:id="rId13"/>
    <p:sldId id="302" r:id="rId14"/>
    <p:sldId id="322" r:id="rId15"/>
    <p:sldId id="326" r:id="rId16"/>
    <p:sldId id="323" r:id="rId17"/>
    <p:sldId id="324" r:id="rId18"/>
    <p:sldId id="327" r:id="rId19"/>
    <p:sldId id="319" r:id="rId20"/>
    <p:sldId id="320" r:id="rId21"/>
    <p:sldId id="27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52"/>
    <p:restoredTop sz="94700"/>
  </p:normalViewPr>
  <p:slideViewPr>
    <p:cSldViewPr snapToGrid="0" snapToObjects="1">
      <p:cViewPr varScale="1">
        <p:scale>
          <a:sx n="118" d="100"/>
          <a:sy n="118" d="100"/>
        </p:scale>
        <p:origin x="736"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7FA134-AE8B-BF41-A13D-B2DE56DFE49C}" type="datetimeFigureOut">
              <a:rPr lang="fr-FR" smtClean="0"/>
              <a:t>09/08/2018</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B64284-8432-854E-9716-CF8197D109BE}" type="slidenum">
              <a:rPr lang="fr-FR" smtClean="0"/>
              <a:t>‹N°›</a:t>
            </a:fld>
            <a:endParaRPr lang="fr-FR"/>
          </a:p>
        </p:txBody>
      </p:sp>
    </p:spTree>
    <p:extLst>
      <p:ext uri="{BB962C8B-B14F-4D97-AF65-F5344CB8AC3E}">
        <p14:creationId xmlns:p14="http://schemas.microsoft.com/office/powerpoint/2010/main" val="385144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Sous-titr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Titr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r-FR"/>
              <a:t>Cliquez et modifiez le titre</a:t>
            </a:r>
            <a:endParaRPr kumimoji="0" lang="en-US"/>
          </a:p>
        </p:txBody>
      </p:sp>
      <p:cxnSp>
        <p:nvCxnSpPr>
          <p:cNvPr id="8" name="Connecteur droit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Ellips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Espace réservé de la date 14"/>
          <p:cNvSpPr>
            <a:spLocks noGrp="1"/>
          </p:cNvSpPr>
          <p:nvPr>
            <p:ph type="dt" sz="half" idx="10"/>
          </p:nvPr>
        </p:nvSpPr>
        <p:spPr/>
        <p:txBody>
          <a:bodyPr/>
          <a:lstStyle/>
          <a:p>
            <a:pPr eaLnBrk="1" latinLnBrk="0" hangingPunct="1"/>
            <a:fld id="{E22B1510-024F-7342-AC62-B810C2F60938}" type="datetime1">
              <a:rPr lang="fr-FR" smtClean="0"/>
              <a:t>09/08/2018</a:t>
            </a:fld>
            <a:endParaRPr lang="en-US"/>
          </a:p>
        </p:txBody>
      </p:sp>
      <p:sp>
        <p:nvSpPr>
          <p:cNvPr id="16" name="Espace réservé du numéro de diapositive 15"/>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7" name="Espace réservé du pied de page 16"/>
          <p:cNvSpPr>
            <a:spLocks noGrp="1"/>
          </p:cNvSpPr>
          <p:nvPr>
            <p:ph type="ftr" sz="quarter" idx="12"/>
          </p:nvPr>
        </p:nvSpPr>
        <p:spPr/>
        <p:txBody>
          <a:bodyPr/>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et modifiez le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08E063B0-E48F-704B-B508-5137F4339C20}" type="datetime1">
              <a:rPr lang="fr-FR" smtClean="0"/>
              <a:t>09/08/2018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a:t>Cliquez et modifiez le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eaLnBrk="1" latinLnBrk="0" hangingPunct="1"/>
            <a:fld id="{39D15B3B-3BDF-FC4F-92D7-C49D58170825}" type="datetime1">
              <a:rPr lang="fr-FR" smtClean="0"/>
              <a:t>09/08/2018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9" name="Espace réservé du contenu 8"/>
          <p:cNvSpPr>
            <a:spLocks noGrp="1"/>
          </p:cNvSpPr>
          <p:nvPr>
            <p:ph idx="1"/>
          </p:nvPr>
        </p:nvSpPr>
        <p:spPr>
          <a:xfrm>
            <a:off x="457200" y="1524000"/>
            <a:ext cx="8229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4" name="Espace réservé de la date 13"/>
          <p:cNvSpPr>
            <a:spLocks noGrp="1"/>
          </p:cNvSpPr>
          <p:nvPr>
            <p:ph type="dt" sz="half" idx="14"/>
          </p:nvPr>
        </p:nvSpPr>
        <p:spPr/>
        <p:txBody>
          <a:bodyPr/>
          <a:lstStyle/>
          <a:p>
            <a:pPr eaLnBrk="1" latinLnBrk="0" hangingPunct="1"/>
            <a:fld id="{9CD58499-0E81-1A41-A4F2-89AE16EC7297}" type="datetime1">
              <a:rPr lang="fr-FR" smtClean="0"/>
              <a:t>09/08/2018</a:t>
            </a:fld>
            <a:endParaRPr lang="en-US"/>
          </a:p>
        </p:txBody>
      </p:sp>
      <p:sp>
        <p:nvSpPr>
          <p:cNvPr id="15" name="Espace réservé du numéro de diapositive 14"/>
          <p:cNvSpPr>
            <a:spLocks noGrp="1"/>
          </p:cNvSpPr>
          <p:nvPr>
            <p:ph type="sldNum" sz="quarter" idx="15"/>
          </p:nvPr>
        </p:nvSpPr>
        <p:spPr/>
        <p:txBody>
          <a:bodyPr/>
          <a:lstStyle>
            <a:lvl1pPr algn="ctr">
              <a:defRPr/>
            </a:lvl1pPr>
          </a:lstStyle>
          <a:p>
            <a:pPr eaLnBrk="1" latinLnBrk="0" hangingPunct="1"/>
            <a:fld id="{D2E57653-3E58-4892-A7ED-712530ACC680}" type="slidenum">
              <a:rPr kumimoji="0" lang="en-US" smtClean="0"/>
              <a:pPr eaLnBrk="1" latinLnBrk="0" hangingPunct="1"/>
              <a:t>‹N°›</a:t>
            </a:fld>
            <a:endParaRPr kumimoji="0" lang="en-US"/>
          </a:p>
        </p:txBody>
      </p:sp>
      <p:sp>
        <p:nvSpPr>
          <p:cNvPr id="16" name="Espace réservé du pied de page 15"/>
          <p:cNvSpPr>
            <a:spLocks noGrp="1"/>
          </p:cNvSpPr>
          <p:nvPr>
            <p:ph type="ftr" sz="quarter" idx="16"/>
          </p:nvPr>
        </p:nvSpPr>
        <p:spPr/>
        <p:txBody>
          <a:bodyPr/>
          <a:lstStyle/>
          <a:p>
            <a:endParaRPr kumimoji="0" lang="en-US"/>
          </a:p>
        </p:txBody>
      </p:sp>
      <p:sp>
        <p:nvSpPr>
          <p:cNvPr id="17" name="Titre 16"/>
          <p:cNvSpPr>
            <a:spLocks noGrp="1"/>
          </p:cNvSpPr>
          <p:nvPr>
            <p:ph type="title"/>
          </p:nvPr>
        </p:nvSpPr>
        <p:spPr/>
        <p:txBody>
          <a:bodyPr rtlCol="0" anchor="b" anchorCtr="0"/>
          <a:lstStyle/>
          <a:p>
            <a:r>
              <a:rPr kumimoji="0" lang="fr-FR"/>
              <a:t>Cliquez et modifiez le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eaLnBrk="1" latinLnBrk="0" hangingPunct="1"/>
            <a:fld id="{744758AB-EA7D-AB49-9623-2E5AE766664E}" type="datetime1">
              <a:rPr lang="fr-FR" smtClean="0"/>
              <a:t>09/08/2018</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r-FR"/>
              <a:t>Cliquez et modifiez le titre</a:t>
            </a:r>
            <a:endParaRPr kumimoji="0" lang="en-US"/>
          </a:p>
        </p:txBody>
      </p:sp>
      <p:sp>
        <p:nvSpPr>
          <p:cNvPr id="3" name="Espace réservé du texte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cxnSp>
        <p:nvCxnSpPr>
          <p:cNvPr id="7" name="Connecteur droit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pPr eaLnBrk="1" latinLnBrk="0" hangingPunct="1"/>
            <a:fld id="{2EE7A5A7-6CA5-EE42-B165-71E5F13DE8DA}" type="datetime1">
              <a:rPr lang="fr-FR" smtClean="0"/>
              <a:t>09/08/2018</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
        <p:nvSpPr>
          <p:cNvPr id="11" name="Espace réservé du contenu 10"/>
          <p:cNvSpPr>
            <a:spLocks noGrp="1"/>
          </p:cNvSpPr>
          <p:nvPr>
            <p:ph sz="half" idx="1"/>
          </p:nvPr>
        </p:nvSpPr>
        <p:spPr>
          <a:xfrm>
            <a:off x="457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3" name="Espace réservé du contenu 12"/>
          <p:cNvSpPr>
            <a:spLocks noGrp="1"/>
          </p:cNvSpPr>
          <p:nvPr>
            <p:ph sz="half" idx="2"/>
          </p:nvPr>
        </p:nvSpPr>
        <p:spPr>
          <a:xfrm>
            <a:off x="4648200" y="1524000"/>
            <a:ext cx="4059936"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9" name="Espace réservé du numéro de diapositive 8"/>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8" name="Espace réservé du pied de page 7"/>
          <p:cNvSpPr>
            <a:spLocks noGrp="1"/>
          </p:cNvSpPr>
          <p:nvPr>
            <p:ph type="ftr" sz="quarter" idx="11"/>
          </p:nvPr>
        </p:nvSpPr>
        <p:spPr/>
        <p:txBody>
          <a:bodyPr/>
          <a:lstStyle/>
          <a:p>
            <a:endParaRPr kumimoji="0" lang="en-US"/>
          </a:p>
        </p:txBody>
      </p:sp>
      <p:sp>
        <p:nvSpPr>
          <p:cNvPr id="7" name="Espace réservé de la date 6"/>
          <p:cNvSpPr>
            <a:spLocks noGrp="1"/>
          </p:cNvSpPr>
          <p:nvPr>
            <p:ph type="dt" sz="half" idx="10"/>
          </p:nvPr>
        </p:nvSpPr>
        <p:spPr/>
        <p:txBody>
          <a:bodyPr/>
          <a:lstStyle/>
          <a:p>
            <a:pPr eaLnBrk="1" latinLnBrk="0" hangingPunct="1"/>
            <a:fld id="{9E4C7CC5-FFF4-D247-B7FF-FAC4450384A6}" type="datetime1">
              <a:rPr lang="fr-FR" smtClean="0"/>
              <a:t>09/08/2018</a:t>
            </a:fld>
            <a:endParaRPr lang="en-US"/>
          </a:p>
        </p:txBody>
      </p:sp>
      <p:sp>
        <p:nvSpPr>
          <p:cNvPr id="3" name="Espace réservé du texte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32" name="Espace réservé du contenu 31"/>
          <p:cNvSpPr>
            <a:spLocks noGrp="1"/>
          </p:cNvSpPr>
          <p:nvPr>
            <p:ph sz="half" idx="2"/>
          </p:nvPr>
        </p:nvSpPr>
        <p:spPr>
          <a:xfrm>
            <a:off x="457200"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4" name="Espace réservé du contenu 33"/>
          <p:cNvSpPr>
            <a:spLocks noGrp="1"/>
          </p:cNvSpPr>
          <p:nvPr>
            <p:ph sz="quarter" idx="4"/>
          </p:nvPr>
        </p:nvSpPr>
        <p:spPr>
          <a:xfrm>
            <a:off x="4649788" y="2201896"/>
            <a:ext cx="4038600" cy="391363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 name="Titre 1"/>
          <p:cNvSpPr>
            <a:spLocks noGrp="1"/>
          </p:cNvSpPr>
          <p:nvPr>
            <p:ph type="title"/>
          </p:nvPr>
        </p:nvSpPr>
        <p:spPr>
          <a:xfrm>
            <a:off x="457200" y="155448"/>
            <a:ext cx="8229600" cy="1143000"/>
          </a:xfrm>
        </p:spPr>
        <p:txBody>
          <a:bodyPr anchor="b" anchorCtr="0"/>
          <a:lstStyle>
            <a:lvl1pPr>
              <a:defRPr/>
            </a:lvl1pPr>
          </a:lstStyle>
          <a:p>
            <a:r>
              <a:rPr kumimoji="0" lang="fr-FR"/>
              <a:t>Cliquez et modifiez le titre</a:t>
            </a:r>
            <a:endParaRPr kumimoji="0" lang="en-US"/>
          </a:p>
        </p:txBody>
      </p:sp>
      <p:sp>
        <p:nvSpPr>
          <p:cNvPr id="12" name="Espace réservé du texte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cxnSp>
        <p:nvCxnSpPr>
          <p:cNvPr id="10" name="Connecteur droit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pPr eaLnBrk="1" latinLnBrk="0" hangingPunct="1"/>
            <a:fld id="{A3F1D33B-5D5E-5041-875C-5E95F7795562}" type="datetime1">
              <a:rPr lang="fr-FR" smtClean="0"/>
              <a:t>09/08/2018</a:t>
            </a:fld>
            <a:endParaRPr lang="en-US"/>
          </a:p>
        </p:txBody>
      </p:sp>
      <p:sp>
        <p:nvSpPr>
          <p:cNvPr id="4" name="Espace réservé du pied de page 3"/>
          <p:cNvSpPr>
            <a:spLocks noGrp="1"/>
          </p:cNvSpPr>
          <p:nvPr>
            <p:ph type="ftr" sz="quarter" idx="11"/>
          </p:nvPr>
        </p:nvSpPr>
        <p:spPr/>
        <p:txBody>
          <a:bodyPr/>
          <a:lstStyle/>
          <a:p>
            <a:endParaRPr kumimoji="0" lang="en-US"/>
          </a:p>
        </p:txBody>
      </p:sp>
      <p:sp>
        <p:nvSpPr>
          <p:cNvPr id="5" name="Espace réservé du numéro de diapositive 4"/>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2" name="Titre 1"/>
          <p:cNvSpPr>
            <a:spLocks noGrp="1"/>
          </p:cNvSpPr>
          <p:nvPr>
            <p:ph type="title"/>
          </p:nvPr>
        </p:nvSpPr>
        <p:spPr/>
        <p:txBody>
          <a:bodyPr/>
          <a:lstStyle/>
          <a:p>
            <a:r>
              <a:rPr kumimoji="0" lang="fr-FR"/>
              <a:t>Cliquez et modifiez le titre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eaLnBrk="1" latinLnBrk="0" hangingPunct="1"/>
            <a:fld id="{13DCAC56-705D-C54E-901D-5A7C5E085F2F}" type="datetime1">
              <a:rPr lang="fr-FR" smtClean="0"/>
              <a:t>09/08/2018</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pPr eaLnBrk="1" latinLnBrk="0" hangingPunct="1"/>
            <a:fld id="{D2E57653-3E58-4892-A7ED-712530ACC680}" type="slidenum">
              <a:rPr kumimoji="0" lang="en-US" smtClean="0"/>
              <a:pPr eaLnBrk="1" latinLnBrk="0" hangingPunct="1"/>
              <a:t>‹N°›</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9" name="Espace réservé du contenu 28"/>
          <p:cNvSpPr>
            <a:spLocks noGrp="1"/>
          </p:cNvSpPr>
          <p:nvPr>
            <p:ph sz="quarter" idx="1"/>
          </p:nvPr>
        </p:nvSpPr>
        <p:spPr>
          <a:xfrm>
            <a:off x="457200" y="457200"/>
            <a:ext cx="6248400" cy="5715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3" name="Espace réservé du texte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31" name="Titr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8" name="Espace réservé de la date 7"/>
          <p:cNvSpPr>
            <a:spLocks noGrp="1"/>
          </p:cNvSpPr>
          <p:nvPr>
            <p:ph type="dt" sz="half" idx="14"/>
          </p:nvPr>
        </p:nvSpPr>
        <p:spPr/>
        <p:txBody>
          <a:bodyPr/>
          <a:lstStyle/>
          <a:p>
            <a:pPr eaLnBrk="1" latinLnBrk="0" hangingPunct="1"/>
            <a:fld id="{D8247B8F-A48A-7749-9E49-2A126D5A1179}" type="datetime1">
              <a:rPr lang="fr-FR" smtClean="0"/>
              <a:t>09/08/2018</a:t>
            </a:fld>
            <a:endParaRPr lang="en-US"/>
          </a:p>
        </p:txBody>
      </p:sp>
      <p:sp>
        <p:nvSpPr>
          <p:cNvPr id="9" name="Espace réservé du numéro de diapositive 8"/>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6"/>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r-FR"/>
              <a:t>Cliquez et modifiez le titre</a:t>
            </a:r>
            <a:endParaRPr kumimoji="0" lang="en-US"/>
          </a:p>
        </p:txBody>
      </p:sp>
      <p:sp>
        <p:nvSpPr>
          <p:cNvPr id="3" name="Espace réservé pour une imag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r-FR"/>
              <a:t>Faire glisser l'image vers l'espace réservé ou cliquer sur l'icône pour l'ajouter</a:t>
            </a:r>
            <a:endParaRPr kumimoji="0" lang="en-US"/>
          </a:p>
        </p:txBody>
      </p:sp>
      <p:sp>
        <p:nvSpPr>
          <p:cNvPr id="4" name="Espace réservé du texte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8" name="Espace réservé de la date 7"/>
          <p:cNvSpPr>
            <a:spLocks noGrp="1"/>
          </p:cNvSpPr>
          <p:nvPr>
            <p:ph type="dt" sz="half" idx="10"/>
          </p:nvPr>
        </p:nvSpPr>
        <p:spPr/>
        <p:txBody>
          <a:bodyPr/>
          <a:lstStyle/>
          <a:p>
            <a:pPr eaLnBrk="1" latinLnBrk="0" hangingPunct="1"/>
            <a:fld id="{7D030916-F93E-E940-AD90-0D92C22B7FCC}" type="datetime1">
              <a:rPr lang="fr-FR" smtClean="0"/>
              <a:t>09/08/2018</a:t>
            </a:fld>
            <a:endParaRPr lang="en-US"/>
          </a:p>
        </p:txBody>
      </p:sp>
      <p:sp>
        <p:nvSpPr>
          <p:cNvPr id="9" name="Espace réservé du numéro de diapositive 8"/>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‹N°›</a:t>
            </a:fld>
            <a:endParaRPr kumimoji="0" lang="en-US"/>
          </a:p>
        </p:txBody>
      </p:sp>
      <p:sp>
        <p:nvSpPr>
          <p:cNvPr id="10" name="Espace réservé du pied de page 9"/>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Espace réservé du texte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eaLnBrk="1" latinLnBrk="0" hangingPunct="1"/>
            <a:fld id="{A41AD35C-3E49-7F45-A135-5334C6E781CA}" type="datetime1">
              <a:rPr lang="fr-FR" smtClean="0"/>
              <a:t>09/08/2018</a:t>
            </a:fld>
            <a:endParaRPr lang="en-US"/>
          </a:p>
        </p:txBody>
      </p:sp>
      <p:sp>
        <p:nvSpPr>
          <p:cNvPr id="10" name="Espace réservé du pied de page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kumimoji="0" lang="en-US"/>
          </a:p>
        </p:txBody>
      </p:sp>
      <p:sp>
        <p:nvSpPr>
          <p:cNvPr id="22" name="Espace réservé du numéro de diapositive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eaLnBrk="1" latinLnBrk="0" hangingPunct="1"/>
            <a:fld id="{D2E57653-3E58-4892-A7ED-712530ACC680}" type="slidenum">
              <a:rPr kumimoji="0" lang="en-US" smtClean="0"/>
              <a:pPr eaLnBrk="1" latinLnBrk="0" hangingPunct="1"/>
              <a:t>‹N°›</a:t>
            </a:fld>
            <a:endParaRPr kumimoji="0" lang="en-US"/>
          </a:p>
        </p:txBody>
      </p:sp>
      <p:sp>
        <p:nvSpPr>
          <p:cNvPr id="5" name="Espace réservé du titre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r-FR"/>
              <a:t>Cliquez et modifiez le titre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a:extLst>
              <a:ext uri="{FF2B5EF4-FFF2-40B4-BE49-F238E27FC236}">
                <a16:creationId xmlns:a16="http://schemas.microsoft.com/office/drawing/2014/main" id="{0577FE6B-E19E-4D46-A6C2-EBD45AA560F0}"/>
              </a:ext>
            </a:extLst>
          </p:cNvPr>
          <p:cNvSpPr>
            <a:spLocks noGrp="1"/>
          </p:cNvSpPr>
          <p:nvPr>
            <p:ph type="subTitle" idx="1"/>
          </p:nvPr>
        </p:nvSpPr>
        <p:spPr>
          <a:xfrm>
            <a:off x="457200" y="3667435"/>
            <a:ext cx="8305800" cy="3024677"/>
          </a:xfrm>
        </p:spPr>
        <p:txBody>
          <a:bodyPr/>
          <a:lstStyle/>
          <a:p>
            <a:r>
              <a:rPr lang="fr-FR" dirty="0"/>
              <a:t>Les bases de la défense </a:t>
            </a:r>
          </a:p>
          <a:p>
            <a:r>
              <a:rPr lang="fr-FR" dirty="0"/>
              <a:t>Les bonnes vieilles règles en flanc</a:t>
            </a:r>
          </a:p>
          <a:p>
            <a:r>
              <a:rPr lang="fr-FR" dirty="0"/>
              <a:t>La signalisation</a:t>
            </a:r>
          </a:p>
          <a:p>
            <a:r>
              <a:rPr lang="fr-FR" dirty="0">
                <a:solidFill>
                  <a:srgbClr val="FFFF00"/>
                </a:solidFill>
              </a:rPr>
              <a:t>Les entames à Sans Atout</a:t>
            </a:r>
          </a:p>
          <a:p>
            <a:r>
              <a:rPr lang="fr-FR" dirty="0">
                <a:solidFill>
                  <a:srgbClr val="FFFF00"/>
                </a:solidFill>
              </a:rPr>
              <a:t>Les entames à la couleur</a:t>
            </a:r>
          </a:p>
          <a:p>
            <a:r>
              <a:rPr lang="fr-FR" dirty="0">
                <a:solidFill>
                  <a:srgbClr val="FFFF00"/>
                </a:solidFill>
              </a:rPr>
              <a:t>Les grands principes de la défense</a:t>
            </a:r>
          </a:p>
        </p:txBody>
      </p:sp>
      <p:sp>
        <p:nvSpPr>
          <p:cNvPr id="3" name="Titre 2">
            <a:extLst>
              <a:ext uri="{FF2B5EF4-FFF2-40B4-BE49-F238E27FC236}">
                <a16:creationId xmlns:a16="http://schemas.microsoft.com/office/drawing/2014/main" id="{3F3BB191-4AC1-A648-9526-C8FF9C244277}"/>
              </a:ext>
            </a:extLst>
          </p:cNvPr>
          <p:cNvSpPr>
            <a:spLocks noGrp="1"/>
          </p:cNvSpPr>
          <p:nvPr>
            <p:ph type="ctrTitle"/>
          </p:nvPr>
        </p:nvSpPr>
        <p:spPr>
          <a:xfrm>
            <a:off x="349873" y="348988"/>
            <a:ext cx="8573512" cy="2748520"/>
          </a:xfrm>
        </p:spPr>
        <p:txBody>
          <a:bodyPr/>
          <a:lstStyle/>
          <a:p>
            <a:r>
              <a:rPr lang="fr-FR" dirty="0"/>
              <a:t>Les bases de la défense</a:t>
            </a:r>
            <a:br>
              <a:rPr lang="fr-FR" dirty="0"/>
            </a:br>
            <a:r>
              <a:rPr lang="fr-FR" dirty="0"/>
              <a:t>&amp;</a:t>
            </a:r>
            <a:br>
              <a:rPr lang="fr-FR" dirty="0"/>
            </a:br>
            <a:r>
              <a:rPr lang="fr-FR" dirty="0"/>
              <a:t>la signalisation</a:t>
            </a:r>
            <a:br>
              <a:rPr lang="fr-FR" dirty="0"/>
            </a:br>
            <a:r>
              <a:rPr lang="fr-FR" sz="2400" dirty="0"/>
              <a:t>(Partie 2)</a:t>
            </a:r>
          </a:p>
        </p:txBody>
      </p:sp>
      <p:sp>
        <p:nvSpPr>
          <p:cNvPr id="4" name="Rectangle 3">
            <a:extLst>
              <a:ext uri="{FF2B5EF4-FFF2-40B4-BE49-F238E27FC236}">
                <a16:creationId xmlns:a16="http://schemas.microsoft.com/office/drawing/2014/main" id="{CA7BFB58-6A42-674F-8D89-01447015CFDE}"/>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pic>
        <p:nvPicPr>
          <p:cNvPr id="5" name="Image 4">
            <a:extLst>
              <a:ext uri="{FF2B5EF4-FFF2-40B4-BE49-F238E27FC236}">
                <a16:creationId xmlns:a16="http://schemas.microsoft.com/office/drawing/2014/main" id="{E23465E3-2B13-3F4B-8FA6-91277E55B2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6" name="ZoneTexte 5">
            <a:extLst>
              <a:ext uri="{FF2B5EF4-FFF2-40B4-BE49-F238E27FC236}">
                <a16:creationId xmlns:a16="http://schemas.microsoft.com/office/drawing/2014/main" id="{6268BBD8-5C1F-4B48-9FB5-76353B3519B5}"/>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Espace réservé du numéro de diapositive 7">
            <a:extLst>
              <a:ext uri="{FF2B5EF4-FFF2-40B4-BE49-F238E27FC236}">
                <a16:creationId xmlns:a16="http://schemas.microsoft.com/office/drawing/2014/main" id="{5844AFD0-C5BE-8445-BE29-CAF0CF33606B}"/>
              </a:ext>
            </a:extLst>
          </p:cNvPr>
          <p:cNvSpPr>
            <a:spLocks noGrp="1"/>
          </p:cNvSpPr>
          <p:nvPr>
            <p:ph type="sldNum" sz="quarter" idx="11"/>
          </p:nvPr>
        </p:nvSpPr>
        <p:spPr/>
        <p:txBody>
          <a:bodyPr/>
          <a:lstStyle/>
          <a:p>
            <a:pPr eaLnBrk="1" latinLnBrk="0" hangingPunct="1"/>
            <a:fld id="{D2E57653-3E58-4892-A7ED-712530ACC680}" type="slidenum">
              <a:rPr kumimoji="0" lang="en-US" smtClean="0"/>
              <a:pPr eaLnBrk="1" latinLnBrk="0" hangingPunct="1"/>
              <a:t>1</a:t>
            </a:fld>
            <a:endParaRPr kumimoji="0" lang="en-US"/>
          </a:p>
        </p:txBody>
      </p:sp>
      <p:sp>
        <p:nvSpPr>
          <p:cNvPr id="9" name="ZoneTexte 8">
            <a:extLst>
              <a:ext uri="{FF2B5EF4-FFF2-40B4-BE49-F238E27FC236}">
                <a16:creationId xmlns:a16="http://schemas.microsoft.com/office/drawing/2014/main" id="{EFBF3B87-92DE-7E42-9BDF-E6B8DF420D76}"/>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Tree>
    <p:extLst>
      <p:ext uri="{BB962C8B-B14F-4D97-AF65-F5344CB8AC3E}">
        <p14:creationId xmlns:p14="http://schemas.microsoft.com/office/powerpoint/2010/main" val="1496387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10</a:t>
            </a:fld>
            <a:endParaRPr kumimoji="0" lang="en-US"/>
          </a:p>
        </p:txBody>
      </p:sp>
      <p:sp>
        <p:nvSpPr>
          <p:cNvPr id="11" name="ZoneTexte 10">
            <a:extLst>
              <a:ext uri="{FF2B5EF4-FFF2-40B4-BE49-F238E27FC236}">
                <a16:creationId xmlns:a16="http://schemas.microsoft.com/office/drawing/2014/main" id="{991A3B95-1FDE-9440-9AE2-944C50165E80}"/>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30" name="Titre 2">
            <a:extLst>
              <a:ext uri="{FF2B5EF4-FFF2-40B4-BE49-F238E27FC236}">
                <a16:creationId xmlns:a16="http://schemas.microsoft.com/office/drawing/2014/main" id="{61FA5646-CFD0-F440-935A-CDE2B73CDA4C}"/>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 Flanc à l’initiative à l’atout</a:t>
            </a:r>
          </a:p>
        </p:txBody>
      </p:sp>
      <p:sp>
        <p:nvSpPr>
          <p:cNvPr id="8" name="ZoneTexte 7">
            <a:extLst>
              <a:ext uri="{FF2B5EF4-FFF2-40B4-BE49-F238E27FC236}">
                <a16:creationId xmlns:a16="http://schemas.microsoft.com/office/drawing/2014/main" id="{88880DDE-219C-4F41-A2FA-22F1BC583775}"/>
              </a:ext>
            </a:extLst>
          </p:cNvPr>
          <p:cNvSpPr txBox="1"/>
          <p:nvPr/>
        </p:nvSpPr>
        <p:spPr>
          <a:xfrm>
            <a:off x="411977" y="1007904"/>
            <a:ext cx="7983660" cy="1200329"/>
          </a:xfrm>
          <a:prstGeom prst="rect">
            <a:avLst/>
          </a:prstGeom>
          <a:noFill/>
        </p:spPr>
        <p:txBody>
          <a:bodyPr wrap="none" rtlCol="0">
            <a:spAutoFit/>
          </a:bodyPr>
          <a:lstStyle/>
          <a:p>
            <a:r>
              <a:rPr lang="fr-FR" dirty="0"/>
              <a:t>Dans un contrat à l’atout, le déclarant a le choix entre trois grands types de jeu :</a:t>
            </a:r>
          </a:p>
          <a:p>
            <a:r>
              <a:rPr lang="fr-FR" dirty="0"/>
              <a:t>	- Les jeux de coupe</a:t>
            </a:r>
          </a:p>
          <a:p>
            <a:r>
              <a:rPr lang="fr-FR" dirty="0"/>
              <a:t>	- Les jeux d’affranchissement</a:t>
            </a:r>
          </a:p>
          <a:p>
            <a:r>
              <a:rPr lang="fr-FR" dirty="0"/>
              <a:t>	- Les jeux d’impasse et d’honneurs </a:t>
            </a:r>
          </a:p>
        </p:txBody>
      </p:sp>
      <p:sp>
        <p:nvSpPr>
          <p:cNvPr id="9" name="ZoneTexte 8">
            <a:extLst>
              <a:ext uri="{FF2B5EF4-FFF2-40B4-BE49-F238E27FC236}">
                <a16:creationId xmlns:a16="http://schemas.microsoft.com/office/drawing/2014/main" id="{4174DB04-A30E-5D4C-B5B9-0ACB52E431DB}"/>
              </a:ext>
            </a:extLst>
          </p:cNvPr>
          <p:cNvSpPr txBox="1"/>
          <p:nvPr/>
        </p:nvSpPr>
        <p:spPr>
          <a:xfrm>
            <a:off x="312518" y="2342971"/>
            <a:ext cx="8402855" cy="923330"/>
          </a:xfrm>
          <a:prstGeom prst="rect">
            <a:avLst/>
          </a:prstGeom>
          <a:noFill/>
        </p:spPr>
        <p:txBody>
          <a:bodyPr wrap="square" rtlCol="0">
            <a:spAutoFit/>
          </a:bodyPr>
          <a:lstStyle/>
          <a:p>
            <a:r>
              <a:rPr lang="fr-FR" dirty="0"/>
              <a:t>Contre les jeux d’affranchissement, la stratégie se rapprochera des contrats à Sans Atout . </a:t>
            </a:r>
            <a:r>
              <a:rPr lang="fr-FR" dirty="0">
                <a:solidFill>
                  <a:srgbClr val="FFFF00"/>
                </a:solidFill>
              </a:rPr>
              <a:t>Ils doivent s’efforcer d’affranchir et d’encaisser rapidement leurs levées ou s’attaquer aux communications du déclarant.</a:t>
            </a:r>
            <a:endParaRPr lang="fr-FR" dirty="0"/>
          </a:p>
        </p:txBody>
      </p:sp>
      <p:sp>
        <p:nvSpPr>
          <p:cNvPr id="32" name="ZoneTexte 31">
            <a:extLst>
              <a:ext uri="{FF2B5EF4-FFF2-40B4-BE49-F238E27FC236}">
                <a16:creationId xmlns:a16="http://schemas.microsoft.com/office/drawing/2014/main" id="{7BADE8CB-A828-7B4B-B941-1646F6315FAA}"/>
              </a:ext>
            </a:extLst>
          </p:cNvPr>
          <p:cNvSpPr txBox="1"/>
          <p:nvPr/>
        </p:nvSpPr>
        <p:spPr>
          <a:xfrm>
            <a:off x="312518" y="3403395"/>
            <a:ext cx="8402855" cy="646331"/>
          </a:xfrm>
          <a:prstGeom prst="rect">
            <a:avLst/>
          </a:prstGeom>
          <a:noFill/>
        </p:spPr>
        <p:txBody>
          <a:bodyPr wrap="square" rtlCol="0">
            <a:spAutoFit/>
          </a:bodyPr>
          <a:lstStyle/>
          <a:p>
            <a:r>
              <a:rPr lang="fr-FR" dirty="0"/>
              <a:t>Contre les jeux de coupes, </a:t>
            </a:r>
            <a:r>
              <a:rPr lang="fr-FR" dirty="0">
                <a:solidFill>
                  <a:srgbClr val="FFFF00"/>
                </a:solidFill>
              </a:rPr>
              <a:t>ils vont jouer atout à chaque occasion afin de limiter les levées de coupe du déclarant.</a:t>
            </a:r>
            <a:endParaRPr lang="fr-FR" dirty="0"/>
          </a:p>
        </p:txBody>
      </p:sp>
      <p:sp>
        <p:nvSpPr>
          <p:cNvPr id="35" name="ZoneTexte 34">
            <a:extLst>
              <a:ext uri="{FF2B5EF4-FFF2-40B4-BE49-F238E27FC236}">
                <a16:creationId xmlns:a16="http://schemas.microsoft.com/office/drawing/2014/main" id="{E2181D9A-0351-2D41-9314-D93CB0FA425C}"/>
              </a:ext>
            </a:extLst>
          </p:cNvPr>
          <p:cNvSpPr txBox="1"/>
          <p:nvPr/>
        </p:nvSpPr>
        <p:spPr>
          <a:xfrm>
            <a:off x="312517" y="4200568"/>
            <a:ext cx="8402855" cy="923330"/>
          </a:xfrm>
          <a:prstGeom prst="rect">
            <a:avLst/>
          </a:prstGeom>
          <a:noFill/>
        </p:spPr>
        <p:txBody>
          <a:bodyPr wrap="square" rtlCol="0">
            <a:spAutoFit/>
          </a:bodyPr>
          <a:lstStyle/>
          <a:p>
            <a:r>
              <a:rPr lang="fr-FR" dirty="0"/>
              <a:t>Contre les jeux d’impasses et d’honneurs, </a:t>
            </a:r>
            <a:r>
              <a:rPr lang="fr-FR" dirty="0">
                <a:solidFill>
                  <a:srgbClr val="FFFF00"/>
                </a:solidFill>
              </a:rPr>
              <a:t>la priorité des défenseurs et de trouver un retour neutre dès qu’ils prendront la main afin de ne pas donner de levées au déclarant.</a:t>
            </a:r>
            <a:endParaRPr lang="fr-FR" dirty="0"/>
          </a:p>
        </p:txBody>
      </p:sp>
      <p:sp>
        <p:nvSpPr>
          <p:cNvPr id="10" name="ZoneTexte 9">
            <a:extLst>
              <a:ext uri="{FF2B5EF4-FFF2-40B4-BE49-F238E27FC236}">
                <a16:creationId xmlns:a16="http://schemas.microsoft.com/office/drawing/2014/main" id="{95315081-F710-F841-9199-B2DE7E8E0032}"/>
              </a:ext>
            </a:extLst>
          </p:cNvPr>
          <p:cNvSpPr txBox="1"/>
          <p:nvPr/>
        </p:nvSpPr>
        <p:spPr>
          <a:xfrm>
            <a:off x="196878" y="5123463"/>
            <a:ext cx="8634131" cy="1200329"/>
          </a:xfrm>
          <a:prstGeom prst="rect">
            <a:avLst/>
          </a:prstGeom>
          <a:noFill/>
        </p:spPr>
        <p:txBody>
          <a:bodyPr wrap="square" rtlCol="0">
            <a:spAutoFit/>
          </a:bodyPr>
          <a:lstStyle/>
          <a:p>
            <a:r>
              <a:rPr lang="fr-FR" dirty="0"/>
              <a:t>Pour s’opposer aux trois grands types de jeux, les défenseurs devront se faire une idée du jeu du déclarant  suite aux enchères, celles ci pouvant être révélatrices surtout si elles ont été longues. Le jeu à l’atout offre aussi des possibilités de coupe aux défenseurs.</a:t>
            </a:r>
          </a:p>
        </p:txBody>
      </p:sp>
    </p:spTree>
    <p:extLst>
      <p:ext uri="{BB962C8B-B14F-4D97-AF65-F5344CB8AC3E}">
        <p14:creationId xmlns:p14="http://schemas.microsoft.com/office/powerpoint/2010/main" val="2447025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2" grpId="0"/>
      <p:bldP spid="35"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D023DE4E-15A6-4E4B-B646-5EF5295E0F92}"/>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11</a:t>
            </a:fld>
            <a:endParaRPr kumimoji="0" lang="en-US"/>
          </a:p>
        </p:txBody>
      </p:sp>
      <p:sp>
        <p:nvSpPr>
          <p:cNvPr id="15" name="ZoneTexte 14">
            <a:extLst>
              <a:ext uri="{FF2B5EF4-FFF2-40B4-BE49-F238E27FC236}">
                <a16:creationId xmlns:a16="http://schemas.microsoft.com/office/drawing/2014/main" id="{89B82E1F-974D-C144-8F7C-14D9960FB316}"/>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16" name="Titre 2">
            <a:extLst>
              <a:ext uri="{FF2B5EF4-FFF2-40B4-BE49-F238E27FC236}">
                <a16:creationId xmlns:a16="http://schemas.microsoft.com/office/drawing/2014/main" id="{B3F19487-63C8-8149-AB29-0AD4F784C503}"/>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(Choix de la couleur)</a:t>
            </a:r>
            <a:endParaRPr lang="fr-FR" dirty="0"/>
          </a:p>
        </p:txBody>
      </p:sp>
      <p:sp>
        <p:nvSpPr>
          <p:cNvPr id="21" name="ZoneTexte 20">
            <a:extLst>
              <a:ext uri="{FF2B5EF4-FFF2-40B4-BE49-F238E27FC236}">
                <a16:creationId xmlns:a16="http://schemas.microsoft.com/office/drawing/2014/main" id="{410EF7C4-C6BF-3D4F-B11F-0A596BF764B2}"/>
              </a:ext>
            </a:extLst>
          </p:cNvPr>
          <p:cNvSpPr txBox="1"/>
          <p:nvPr/>
        </p:nvSpPr>
        <p:spPr>
          <a:xfrm>
            <a:off x="357911" y="1254838"/>
            <a:ext cx="2963119" cy="369332"/>
          </a:xfrm>
          <a:prstGeom prst="rect">
            <a:avLst/>
          </a:prstGeom>
          <a:noFill/>
        </p:spPr>
        <p:txBody>
          <a:bodyPr wrap="square" rtlCol="0">
            <a:spAutoFit/>
          </a:bodyPr>
          <a:lstStyle/>
          <a:p>
            <a:r>
              <a:rPr lang="fr-FR" b="1" u="sng" dirty="0">
                <a:solidFill>
                  <a:srgbClr val="FFFF00"/>
                </a:solidFill>
              </a:rPr>
              <a:t>1. Le choix de la couleur :</a:t>
            </a:r>
          </a:p>
        </p:txBody>
      </p:sp>
      <p:sp>
        <p:nvSpPr>
          <p:cNvPr id="22" name="Rectangle à coins arrondis 21">
            <a:extLst>
              <a:ext uri="{FF2B5EF4-FFF2-40B4-BE49-F238E27FC236}">
                <a16:creationId xmlns:a16="http://schemas.microsoft.com/office/drawing/2014/main" id="{7457A4A0-87B2-A746-B431-CEA3EEF15E65}"/>
              </a:ext>
            </a:extLst>
          </p:cNvPr>
          <p:cNvSpPr/>
          <p:nvPr/>
        </p:nvSpPr>
        <p:spPr>
          <a:xfrm>
            <a:off x="201440" y="1128264"/>
            <a:ext cx="3119590" cy="607503"/>
          </a:xfrm>
          <a:prstGeom prst="roundRect">
            <a:avLst/>
          </a:prstGeom>
          <a:solidFill>
            <a:schemeClr val="accent6">
              <a:lumMod val="75000"/>
              <a:alpha val="22000"/>
            </a:schemeClr>
          </a:solidFill>
          <a:ln w="254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BA53E4E9-31C6-0947-A4E4-3676469A3D89}"/>
              </a:ext>
            </a:extLst>
          </p:cNvPr>
          <p:cNvSpPr txBox="1"/>
          <p:nvPr/>
        </p:nvSpPr>
        <p:spPr>
          <a:xfrm>
            <a:off x="201440" y="1863794"/>
            <a:ext cx="7781426" cy="646331"/>
          </a:xfrm>
          <a:prstGeom prst="rect">
            <a:avLst/>
          </a:prstGeom>
          <a:noFill/>
        </p:spPr>
        <p:txBody>
          <a:bodyPr wrap="none" rtlCol="0">
            <a:spAutoFit/>
          </a:bodyPr>
          <a:lstStyle/>
          <a:p>
            <a:r>
              <a:rPr lang="fr-FR" dirty="0"/>
              <a:t>Comme nous l’avons vu , il faut s’appuyer sur les enchères et votre propre jeu.</a:t>
            </a:r>
          </a:p>
          <a:p>
            <a:r>
              <a:rPr lang="fr-FR" dirty="0"/>
              <a:t>Voyons les raisonnements que nous devons faire avant l’entame.</a:t>
            </a:r>
          </a:p>
        </p:txBody>
      </p:sp>
      <p:sp>
        <p:nvSpPr>
          <p:cNvPr id="23" name="ZoneTexte 22">
            <a:extLst>
              <a:ext uri="{FF2B5EF4-FFF2-40B4-BE49-F238E27FC236}">
                <a16:creationId xmlns:a16="http://schemas.microsoft.com/office/drawing/2014/main" id="{3EBBCCE0-DCC0-064B-B1A9-2DC7CA5FB20A}"/>
              </a:ext>
            </a:extLst>
          </p:cNvPr>
          <p:cNvSpPr txBox="1"/>
          <p:nvPr/>
        </p:nvSpPr>
        <p:spPr>
          <a:xfrm>
            <a:off x="74437" y="2823658"/>
            <a:ext cx="3024931" cy="369332"/>
          </a:xfrm>
          <a:prstGeom prst="rect">
            <a:avLst/>
          </a:prstGeom>
          <a:noFill/>
        </p:spPr>
        <p:txBody>
          <a:bodyPr wrap="none" rtlCol="0">
            <a:spAutoFit/>
          </a:bodyPr>
          <a:lstStyle/>
          <a:p>
            <a:r>
              <a:rPr lang="fr-FR" u="sng" dirty="0">
                <a:solidFill>
                  <a:srgbClr val="FFFF00"/>
                </a:solidFill>
              </a:rPr>
              <a:t>Voyons quelques exemples :</a:t>
            </a:r>
          </a:p>
        </p:txBody>
      </p:sp>
      <p:sp>
        <p:nvSpPr>
          <p:cNvPr id="24" name="Rectangle 23">
            <a:extLst>
              <a:ext uri="{FF2B5EF4-FFF2-40B4-BE49-F238E27FC236}">
                <a16:creationId xmlns:a16="http://schemas.microsoft.com/office/drawing/2014/main" id="{21E36BD7-D065-304D-A906-34DDD8A9C43C}"/>
              </a:ext>
            </a:extLst>
          </p:cNvPr>
          <p:cNvSpPr/>
          <p:nvPr/>
        </p:nvSpPr>
        <p:spPr>
          <a:xfrm>
            <a:off x="160246" y="3288614"/>
            <a:ext cx="3620878" cy="1477328"/>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2</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2</a:t>
            </a:r>
            <a:r>
              <a:rPr lang="en-GB" b="1" dirty="0">
                <a:solidFill>
                  <a:srgbClr val="000000"/>
                </a:solidFill>
                <a:sym typeface="Symbol"/>
              </a:rPr>
              <a:t> </a:t>
            </a:r>
            <a:r>
              <a:rPr lang="fr-FR" b="1" dirty="0">
                <a:sym typeface="Symbol"/>
              </a:rPr>
              <a:t>	 passe	3</a:t>
            </a:r>
            <a:r>
              <a:rPr lang="en-GB" b="1" dirty="0">
                <a:solidFill>
                  <a:srgbClr val="000000"/>
                </a:solidFill>
                <a:sym typeface="Symbol"/>
              </a:rPr>
              <a:t> </a:t>
            </a:r>
            <a:r>
              <a:rPr lang="fr-FR" b="1" dirty="0">
                <a:sym typeface="Symbol"/>
              </a:rPr>
              <a:t>	 passe</a:t>
            </a:r>
          </a:p>
          <a:p>
            <a:r>
              <a:rPr lang="fr-FR" b="1" dirty="0">
                <a:sym typeface="Symbol"/>
              </a:rPr>
              <a:t>4SA*	 passe	5</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6</a:t>
            </a:r>
            <a:r>
              <a:rPr lang="en-GB" b="1" dirty="0">
                <a:solidFill>
                  <a:srgbClr val="000000"/>
                </a:solidFill>
                <a:sym typeface="Symbol"/>
              </a:rPr>
              <a:t>	</a:t>
            </a:r>
            <a:r>
              <a:rPr lang="fr-FR" b="1" dirty="0">
                <a:sym typeface="Symbol"/>
              </a:rPr>
              <a:t> Fin</a:t>
            </a:r>
            <a:endParaRPr lang="fr-FR" dirty="0"/>
          </a:p>
        </p:txBody>
      </p:sp>
      <p:sp>
        <p:nvSpPr>
          <p:cNvPr id="26" name="Text Box 1">
            <a:extLst>
              <a:ext uri="{FF2B5EF4-FFF2-40B4-BE49-F238E27FC236}">
                <a16:creationId xmlns:a16="http://schemas.microsoft.com/office/drawing/2014/main" id="{B5C51E5A-891F-7F48-BAC2-5B59A491781B}"/>
              </a:ext>
            </a:extLst>
          </p:cNvPr>
          <p:cNvSpPr txBox="1">
            <a:spLocks noChangeArrowheads="1"/>
          </p:cNvSpPr>
          <p:nvPr/>
        </p:nvSpPr>
        <p:spPr bwMode="auto">
          <a:xfrm>
            <a:off x="379193" y="523850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73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RX95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9864</a:t>
            </a:r>
            <a:endParaRPr kumimoji="0" lang="fr-FR" sz="2400" b="0" i="0" u="none" strike="noStrike" cap="none" normalizeH="0" baseline="0" dirty="0">
              <a:ln>
                <a:noFill/>
              </a:ln>
              <a:solidFill>
                <a:srgbClr val="000000"/>
              </a:solidFill>
              <a:effectLst/>
              <a:latin typeface="Arial" charset="0"/>
            </a:endParaRPr>
          </a:p>
        </p:txBody>
      </p:sp>
      <p:sp>
        <p:nvSpPr>
          <p:cNvPr id="9" name="ZoneTexte 8">
            <a:extLst>
              <a:ext uri="{FF2B5EF4-FFF2-40B4-BE49-F238E27FC236}">
                <a16:creationId xmlns:a16="http://schemas.microsoft.com/office/drawing/2014/main" id="{AE873BE1-88C1-A746-80D0-217C58CB5B25}"/>
              </a:ext>
            </a:extLst>
          </p:cNvPr>
          <p:cNvSpPr txBox="1"/>
          <p:nvPr/>
        </p:nvSpPr>
        <p:spPr>
          <a:xfrm>
            <a:off x="4254702" y="3323015"/>
            <a:ext cx="4580869" cy="923330"/>
          </a:xfrm>
          <a:prstGeom prst="rect">
            <a:avLst/>
          </a:prstGeom>
          <a:noFill/>
        </p:spPr>
        <p:txBody>
          <a:bodyPr wrap="none" rtlCol="0">
            <a:spAutoFit/>
          </a:bodyPr>
          <a:lstStyle/>
          <a:p>
            <a:r>
              <a:rPr lang="fr-FR" b="1" dirty="0">
                <a:sym typeface="Symbol"/>
              </a:rPr>
              <a:t>2</a:t>
            </a:r>
            <a:r>
              <a:rPr lang="en-GB" b="1" dirty="0">
                <a:solidFill>
                  <a:srgbClr val="FF0000"/>
                </a:solidFill>
                <a:latin typeface="Times New Roman" charset="0"/>
                <a:ea typeface="ÇlÇr ñæí©" charset="0"/>
                <a:sym typeface="Symbol" charset="0"/>
              </a:rPr>
              <a:t>* </a:t>
            </a:r>
            <a:r>
              <a:rPr lang="en-GB" dirty="0">
                <a:ea typeface="ÇlÇr ñæí©" charset="0"/>
                <a:sym typeface="Symbol" charset="0"/>
              </a:rPr>
              <a:t>: fort  (20-23HL) au </a:t>
            </a:r>
            <a:r>
              <a:rPr lang="en-GB" dirty="0" err="1">
                <a:ea typeface="ÇlÇr ñæí©" charset="0"/>
                <a:sym typeface="Symbol" charset="0"/>
              </a:rPr>
              <a:t>moins</a:t>
            </a:r>
            <a:r>
              <a:rPr lang="en-GB" dirty="0">
                <a:ea typeface="ÇlÇr ñæí©" charset="0"/>
                <a:sym typeface="Symbol" charset="0"/>
              </a:rPr>
              <a:t> 5 </a:t>
            </a:r>
            <a:r>
              <a:rPr lang="en-GB" dirty="0" err="1">
                <a:ea typeface="ÇlÇr ñæí©" charset="0"/>
                <a:sym typeface="Symbol" charset="0"/>
              </a:rPr>
              <a:t>cartes</a:t>
            </a:r>
            <a:endParaRPr lang="en-GB" dirty="0">
              <a:ea typeface="ÇlÇr ñæí©" charset="0"/>
              <a:sym typeface="Symbol" charset="0"/>
            </a:endParaRPr>
          </a:p>
          <a:p>
            <a:r>
              <a:rPr lang="en-GB" dirty="0">
                <a:sym typeface="Symbol" charset="0"/>
              </a:rPr>
              <a:t>4SA : questions aux As (Clefs = 4 As + Roi</a:t>
            </a:r>
            <a:r>
              <a:rPr lang="en-GB" b="1" dirty="0">
                <a:solidFill>
                  <a:srgbClr val="000000"/>
                </a:solidFill>
                <a:sym typeface="Symbol"/>
              </a:rPr>
              <a:t> </a:t>
            </a:r>
            <a:r>
              <a:rPr lang="en-GB" dirty="0">
                <a:sym typeface="Symbol"/>
              </a:rPr>
              <a:t>)</a:t>
            </a:r>
            <a:endParaRPr lang="en-GB" dirty="0">
              <a:sym typeface="Symbol" charset="0"/>
            </a:endParaRPr>
          </a:p>
          <a:p>
            <a:r>
              <a:rPr lang="fr-FR" b="1" dirty="0">
                <a:sym typeface="Symbol"/>
              </a:rPr>
              <a:t>5</a:t>
            </a:r>
            <a:r>
              <a:rPr lang="en-GB" b="1" dirty="0">
                <a:solidFill>
                  <a:srgbClr val="FF0000"/>
                </a:solidFill>
                <a:latin typeface="Times New Roman" charset="0"/>
                <a:ea typeface="ÇlÇr ñæí©" charset="0"/>
                <a:sym typeface="Symbol" charset="0"/>
              </a:rPr>
              <a:t>* </a:t>
            </a:r>
            <a:r>
              <a:rPr lang="en-GB" dirty="0">
                <a:ea typeface="ÇlÇr ñæí©" charset="0"/>
                <a:sym typeface="Symbol" charset="0"/>
              </a:rPr>
              <a:t>:  2 clefs sans la dame </a:t>
            </a:r>
            <a:r>
              <a:rPr lang="en-GB" dirty="0" err="1">
                <a:ea typeface="ÇlÇr ñæí©" charset="0"/>
                <a:sym typeface="Symbol" charset="0"/>
              </a:rPr>
              <a:t>d’atout</a:t>
            </a:r>
            <a:endParaRPr lang="fr-FR" dirty="0"/>
          </a:p>
        </p:txBody>
      </p:sp>
      <p:sp>
        <p:nvSpPr>
          <p:cNvPr id="11" name="ZoneTexte 10">
            <a:extLst>
              <a:ext uri="{FF2B5EF4-FFF2-40B4-BE49-F238E27FC236}">
                <a16:creationId xmlns:a16="http://schemas.microsoft.com/office/drawing/2014/main" id="{D0B5487D-01A4-2345-B441-312D09B83E36}"/>
              </a:ext>
            </a:extLst>
          </p:cNvPr>
          <p:cNvSpPr txBox="1"/>
          <p:nvPr/>
        </p:nvSpPr>
        <p:spPr>
          <a:xfrm>
            <a:off x="1741651" y="5098084"/>
            <a:ext cx="7093920" cy="1200329"/>
          </a:xfrm>
          <a:prstGeom prst="rect">
            <a:avLst/>
          </a:prstGeom>
          <a:noFill/>
        </p:spPr>
        <p:txBody>
          <a:bodyPr wrap="square" rtlCol="0">
            <a:spAutoFit/>
          </a:bodyPr>
          <a:lstStyle/>
          <a:p>
            <a:r>
              <a:rPr lang="fr-FR" dirty="0"/>
              <a:t>Le déclarant va jouer sur les cœurs pour réaliser ses 12 levées, c’est clairement un jeu d’affranchissement. Il faut entamer à Carreau, il suffit de peu chez le partenaire pour y affranchir une ou plusieurs levées.</a:t>
            </a:r>
          </a:p>
        </p:txBody>
      </p:sp>
    </p:spTree>
    <p:extLst>
      <p:ext uri="{BB962C8B-B14F-4D97-AF65-F5344CB8AC3E}">
        <p14:creationId xmlns:p14="http://schemas.microsoft.com/office/powerpoint/2010/main" val="179965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D023DE4E-15A6-4E4B-B646-5EF5295E0F92}"/>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12</a:t>
            </a:fld>
            <a:endParaRPr kumimoji="0" lang="en-US"/>
          </a:p>
        </p:txBody>
      </p:sp>
      <p:sp>
        <p:nvSpPr>
          <p:cNvPr id="15" name="ZoneTexte 14">
            <a:extLst>
              <a:ext uri="{FF2B5EF4-FFF2-40B4-BE49-F238E27FC236}">
                <a16:creationId xmlns:a16="http://schemas.microsoft.com/office/drawing/2014/main" id="{89B82E1F-974D-C144-8F7C-14D9960FB316}"/>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14" name="Titre 2">
            <a:extLst>
              <a:ext uri="{FF2B5EF4-FFF2-40B4-BE49-F238E27FC236}">
                <a16:creationId xmlns:a16="http://schemas.microsoft.com/office/drawing/2014/main" id="{6C1E1502-AA8C-E040-B5D2-BECF3242E7DF}"/>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(Choix de la couleur)</a:t>
            </a:r>
            <a:endParaRPr lang="fr-FR" dirty="0"/>
          </a:p>
        </p:txBody>
      </p:sp>
      <p:sp>
        <p:nvSpPr>
          <p:cNvPr id="16" name="ZoneTexte 15">
            <a:extLst>
              <a:ext uri="{FF2B5EF4-FFF2-40B4-BE49-F238E27FC236}">
                <a16:creationId xmlns:a16="http://schemas.microsoft.com/office/drawing/2014/main" id="{B309B752-34B1-684A-87C5-B7D3908DEF09}"/>
              </a:ext>
            </a:extLst>
          </p:cNvPr>
          <p:cNvSpPr txBox="1"/>
          <p:nvPr/>
        </p:nvSpPr>
        <p:spPr>
          <a:xfrm>
            <a:off x="201440" y="983974"/>
            <a:ext cx="1321131" cy="369332"/>
          </a:xfrm>
          <a:prstGeom prst="rect">
            <a:avLst/>
          </a:prstGeom>
          <a:noFill/>
        </p:spPr>
        <p:txBody>
          <a:bodyPr wrap="none" rtlCol="0">
            <a:spAutoFit/>
          </a:bodyPr>
          <a:lstStyle/>
          <a:p>
            <a:r>
              <a:rPr lang="fr-FR" u="sng" dirty="0">
                <a:solidFill>
                  <a:srgbClr val="FFFF00"/>
                </a:solidFill>
              </a:rPr>
              <a:t>Exemple 2 :</a:t>
            </a:r>
          </a:p>
        </p:txBody>
      </p:sp>
      <p:sp>
        <p:nvSpPr>
          <p:cNvPr id="17" name="Rectangle 16">
            <a:extLst>
              <a:ext uri="{FF2B5EF4-FFF2-40B4-BE49-F238E27FC236}">
                <a16:creationId xmlns:a16="http://schemas.microsoft.com/office/drawing/2014/main" id="{31646CC8-C173-D049-A9DF-BEF030CEC3E0}"/>
              </a:ext>
            </a:extLst>
          </p:cNvPr>
          <p:cNvSpPr/>
          <p:nvPr/>
        </p:nvSpPr>
        <p:spPr>
          <a:xfrm>
            <a:off x="201440" y="1428443"/>
            <a:ext cx="3620878"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FF0000"/>
                </a:solidFill>
                <a:latin typeface="Times New Roman" charset="0"/>
                <a:ea typeface="ÇlÇr ñæí©" charset="0"/>
                <a:sym typeface="Symbol" charset="0"/>
              </a:rPr>
              <a:t>	</a:t>
            </a:r>
            <a:r>
              <a:rPr lang="fr-FR" b="1" dirty="0">
                <a:sym typeface="Symbol"/>
              </a:rPr>
              <a:t> passe	1SA	passe</a:t>
            </a:r>
          </a:p>
          <a:p>
            <a:r>
              <a:rPr lang="fr-FR" b="1" dirty="0">
                <a:sym typeface="Symbol"/>
              </a:rPr>
              <a:t>2</a:t>
            </a:r>
            <a:r>
              <a:rPr lang="en-GB" b="1" dirty="0">
                <a:solidFill>
                  <a:srgbClr val="FF0000"/>
                </a:solidFill>
                <a:latin typeface="Times New Roman" charset="0"/>
                <a:ea typeface="ÇlÇr ñæí©" charset="0"/>
                <a:sym typeface="Symbol" charset="0"/>
              </a:rPr>
              <a:t></a:t>
            </a:r>
            <a:r>
              <a:rPr lang="en-GB" b="1" dirty="0">
                <a:solidFill>
                  <a:srgbClr val="000000"/>
                </a:solidFill>
                <a:sym typeface="Symbol"/>
              </a:rPr>
              <a:t> 	</a:t>
            </a:r>
            <a:r>
              <a:rPr lang="fr-FR" b="1" dirty="0">
                <a:sym typeface="Symbol"/>
              </a:rPr>
              <a:t> Fin</a:t>
            </a:r>
            <a:endParaRPr lang="fr-FR" dirty="0"/>
          </a:p>
        </p:txBody>
      </p:sp>
      <p:sp>
        <p:nvSpPr>
          <p:cNvPr id="9" name="ZoneTexte 8">
            <a:extLst>
              <a:ext uri="{FF2B5EF4-FFF2-40B4-BE49-F238E27FC236}">
                <a16:creationId xmlns:a16="http://schemas.microsoft.com/office/drawing/2014/main" id="{3A5652E7-8DE8-3F46-B487-6E1E510F8F7C}"/>
              </a:ext>
            </a:extLst>
          </p:cNvPr>
          <p:cNvSpPr txBox="1"/>
          <p:nvPr/>
        </p:nvSpPr>
        <p:spPr>
          <a:xfrm>
            <a:off x="4287691" y="1353306"/>
            <a:ext cx="4547880" cy="1477328"/>
          </a:xfrm>
          <a:prstGeom prst="rect">
            <a:avLst/>
          </a:prstGeom>
          <a:noFill/>
        </p:spPr>
        <p:txBody>
          <a:bodyPr wrap="square" rtlCol="0">
            <a:spAutoFit/>
          </a:bodyPr>
          <a:lstStyle/>
          <a:p>
            <a:r>
              <a:rPr lang="fr-FR" dirty="0">
                <a:solidFill>
                  <a:srgbClr val="FFFF00"/>
                </a:solidFill>
              </a:rPr>
              <a:t>Quel type de jeu va choisir le déclarant?</a:t>
            </a:r>
          </a:p>
          <a:p>
            <a:r>
              <a:rPr lang="fr-FR" dirty="0"/>
              <a:t>Nord a un jeu faible et est court à Cœur. De plus il a certainement 4 cartes à Carreau. Un jeu de coupe des cœurs du déclarant par le mort semble se profiler.</a:t>
            </a:r>
          </a:p>
        </p:txBody>
      </p:sp>
      <p:sp>
        <p:nvSpPr>
          <p:cNvPr id="11" name="ZoneTexte 10">
            <a:extLst>
              <a:ext uri="{FF2B5EF4-FFF2-40B4-BE49-F238E27FC236}">
                <a16:creationId xmlns:a16="http://schemas.microsoft.com/office/drawing/2014/main" id="{E03FD0C2-E738-DC44-9066-3183C8CF4B34}"/>
              </a:ext>
            </a:extLst>
          </p:cNvPr>
          <p:cNvSpPr txBox="1"/>
          <p:nvPr/>
        </p:nvSpPr>
        <p:spPr>
          <a:xfrm>
            <a:off x="219005" y="2444106"/>
            <a:ext cx="2747547" cy="369332"/>
          </a:xfrm>
          <a:prstGeom prst="rect">
            <a:avLst/>
          </a:prstGeom>
          <a:noFill/>
        </p:spPr>
        <p:txBody>
          <a:bodyPr wrap="none" rtlCol="0">
            <a:spAutoFit/>
          </a:bodyPr>
          <a:lstStyle/>
          <a:p>
            <a:r>
              <a:rPr lang="fr-FR" dirty="0">
                <a:solidFill>
                  <a:srgbClr val="FFFF00"/>
                </a:solidFill>
              </a:rPr>
              <a:t>Quelle sera votre entame?</a:t>
            </a:r>
          </a:p>
        </p:txBody>
      </p:sp>
      <p:sp>
        <p:nvSpPr>
          <p:cNvPr id="12" name="ZoneTexte 11">
            <a:extLst>
              <a:ext uri="{FF2B5EF4-FFF2-40B4-BE49-F238E27FC236}">
                <a16:creationId xmlns:a16="http://schemas.microsoft.com/office/drawing/2014/main" id="{66417ED1-B1AE-2444-A169-0EB3688DEA78}"/>
              </a:ext>
            </a:extLst>
          </p:cNvPr>
          <p:cNvSpPr txBox="1"/>
          <p:nvPr/>
        </p:nvSpPr>
        <p:spPr>
          <a:xfrm>
            <a:off x="201440" y="2833519"/>
            <a:ext cx="5102551" cy="646331"/>
          </a:xfrm>
          <a:prstGeom prst="rect">
            <a:avLst/>
          </a:prstGeom>
          <a:noFill/>
        </p:spPr>
        <p:txBody>
          <a:bodyPr wrap="none" rtlCol="0">
            <a:spAutoFit/>
          </a:bodyPr>
          <a:lstStyle/>
          <a:p>
            <a:r>
              <a:rPr lang="fr-FR" dirty="0"/>
              <a:t>Non, je n’ai pas oublié votre jeu. Dans ce type </a:t>
            </a:r>
          </a:p>
          <a:p>
            <a:r>
              <a:rPr lang="fr-FR" dirty="0"/>
              <a:t>de séquence, il faut entamer atout. Donc Carreau.</a:t>
            </a:r>
          </a:p>
        </p:txBody>
      </p:sp>
      <p:sp>
        <p:nvSpPr>
          <p:cNvPr id="21" name="Text Box 1">
            <a:extLst>
              <a:ext uri="{FF2B5EF4-FFF2-40B4-BE49-F238E27FC236}">
                <a16:creationId xmlns:a16="http://schemas.microsoft.com/office/drawing/2014/main" id="{EF0B195E-BA2F-2B4C-92CB-26632184DA44}"/>
              </a:ext>
            </a:extLst>
          </p:cNvPr>
          <p:cNvSpPr txBox="1">
            <a:spLocks noChangeArrowheads="1"/>
          </p:cNvSpPr>
          <p:nvPr/>
        </p:nvSpPr>
        <p:spPr bwMode="auto">
          <a:xfrm>
            <a:off x="5647231" y="2830634"/>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DV109</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D97</a:t>
            </a:r>
            <a:endParaRPr kumimoji="0" lang="fr-FR" sz="2400" b="0" i="0" u="none" strike="noStrike" cap="none" normalizeH="0" baseline="0" dirty="0">
              <a:ln>
                <a:noFill/>
              </a:ln>
              <a:solidFill>
                <a:srgbClr val="000000"/>
              </a:solidFill>
              <a:effectLst/>
              <a:latin typeface="Arial" charset="0"/>
            </a:endParaRPr>
          </a:p>
        </p:txBody>
      </p:sp>
      <p:sp>
        <p:nvSpPr>
          <p:cNvPr id="22" name="ZoneTexte 21">
            <a:extLst>
              <a:ext uri="{FF2B5EF4-FFF2-40B4-BE49-F238E27FC236}">
                <a16:creationId xmlns:a16="http://schemas.microsoft.com/office/drawing/2014/main" id="{9FA1AAB9-02CF-C048-AA82-06B7D8F1887B}"/>
              </a:ext>
            </a:extLst>
          </p:cNvPr>
          <p:cNvSpPr txBox="1"/>
          <p:nvPr/>
        </p:nvSpPr>
        <p:spPr>
          <a:xfrm>
            <a:off x="219005" y="3553075"/>
            <a:ext cx="1321131" cy="369332"/>
          </a:xfrm>
          <a:prstGeom prst="rect">
            <a:avLst/>
          </a:prstGeom>
          <a:noFill/>
        </p:spPr>
        <p:txBody>
          <a:bodyPr wrap="none" rtlCol="0">
            <a:spAutoFit/>
          </a:bodyPr>
          <a:lstStyle/>
          <a:p>
            <a:r>
              <a:rPr lang="fr-FR" u="sng" dirty="0">
                <a:solidFill>
                  <a:srgbClr val="FFFF00"/>
                </a:solidFill>
              </a:rPr>
              <a:t>Exemple 3 :</a:t>
            </a:r>
          </a:p>
        </p:txBody>
      </p:sp>
      <p:sp>
        <p:nvSpPr>
          <p:cNvPr id="23" name="Rectangle 22">
            <a:extLst>
              <a:ext uri="{FF2B5EF4-FFF2-40B4-BE49-F238E27FC236}">
                <a16:creationId xmlns:a16="http://schemas.microsoft.com/office/drawing/2014/main" id="{593FFA81-0ABF-EB4A-9480-097A51953B69}"/>
              </a:ext>
            </a:extLst>
          </p:cNvPr>
          <p:cNvSpPr/>
          <p:nvPr/>
        </p:nvSpPr>
        <p:spPr>
          <a:xfrm>
            <a:off x="219005" y="4009294"/>
            <a:ext cx="3620878" cy="1200329"/>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FF0000"/>
                </a:solidFill>
                <a:latin typeface="Times New Roman" charset="0"/>
                <a:ea typeface="ÇlÇr ñæí©" charset="0"/>
                <a:sym typeface="Symbol" charset="0"/>
              </a:rPr>
              <a:t>	</a:t>
            </a:r>
            <a:r>
              <a:rPr lang="fr-FR" b="1" dirty="0">
                <a:sym typeface="Symbol"/>
              </a:rPr>
              <a:t> passe	1SA	passe</a:t>
            </a:r>
          </a:p>
          <a:p>
            <a:r>
              <a:rPr lang="fr-FR" b="1" dirty="0">
                <a:sym typeface="Symbol"/>
              </a:rPr>
              <a:t>2</a:t>
            </a:r>
            <a:r>
              <a:rPr lang="en-GB" b="1" dirty="0">
                <a:solidFill>
                  <a:srgbClr val="FF0000"/>
                </a:solidFill>
                <a:latin typeface="Times New Roman" charset="0"/>
                <a:ea typeface="ÇlÇr ñæí©" charset="0"/>
                <a:sym typeface="Symbol" charset="0"/>
              </a:rPr>
              <a:t></a:t>
            </a:r>
            <a:r>
              <a:rPr lang="en-GB" b="1" dirty="0">
                <a:solidFill>
                  <a:srgbClr val="000000"/>
                </a:solidFill>
                <a:sym typeface="Symbol"/>
              </a:rPr>
              <a:t> 	</a:t>
            </a:r>
            <a:r>
              <a:rPr lang="fr-FR" b="1" dirty="0">
                <a:sym typeface="Symbol"/>
              </a:rPr>
              <a:t> passe	3</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4</a:t>
            </a:r>
            <a:r>
              <a:rPr lang="en-GB" b="1" dirty="0">
                <a:solidFill>
                  <a:srgbClr val="FF0000"/>
                </a:solidFill>
                <a:latin typeface="Times New Roman" charset="0"/>
                <a:ea typeface="ÇlÇr ñæí©" charset="0"/>
                <a:sym typeface="Symbol" charset="0"/>
              </a:rPr>
              <a:t>	</a:t>
            </a:r>
            <a:r>
              <a:rPr lang="fr-FR" b="1" dirty="0">
                <a:sym typeface="Symbol"/>
              </a:rPr>
              <a:t> Fin</a:t>
            </a:r>
            <a:endParaRPr lang="fr-FR" dirty="0"/>
          </a:p>
        </p:txBody>
      </p:sp>
      <p:sp>
        <p:nvSpPr>
          <p:cNvPr id="24" name="ZoneTexte 23">
            <a:extLst>
              <a:ext uri="{FF2B5EF4-FFF2-40B4-BE49-F238E27FC236}">
                <a16:creationId xmlns:a16="http://schemas.microsoft.com/office/drawing/2014/main" id="{8A1B201E-C454-9646-A057-400F0B4D9A2D}"/>
              </a:ext>
            </a:extLst>
          </p:cNvPr>
          <p:cNvSpPr txBox="1"/>
          <p:nvPr/>
        </p:nvSpPr>
        <p:spPr>
          <a:xfrm>
            <a:off x="4255685" y="3728364"/>
            <a:ext cx="4547880" cy="1477328"/>
          </a:xfrm>
          <a:prstGeom prst="rect">
            <a:avLst/>
          </a:prstGeom>
          <a:noFill/>
        </p:spPr>
        <p:txBody>
          <a:bodyPr wrap="square" rtlCol="0">
            <a:spAutoFit/>
          </a:bodyPr>
          <a:lstStyle/>
          <a:p>
            <a:r>
              <a:rPr lang="fr-FR" dirty="0">
                <a:solidFill>
                  <a:srgbClr val="FFFF00"/>
                </a:solidFill>
              </a:rPr>
              <a:t>Quel type de jeu va choisir le déclarant?</a:t>
            </a:r>
          </a:p>
          <a:p>
            <a:r>
              <a:rPr lang="fr-FR" dirty="0"/>
              <a:t>Nord a un jeu d’environ 9H  et possède 2 Cœurs. De plus il est certainement régulier Il va probablement s’agir d’un jeu d’honneurs et d’impasse.</a:t>
            </a:r>
          </a:p>
        </p:txBody>
      </p:sp>
      <p:sp>
        <p:nvSpPr>
          <p:cNvPr id="25" name="ZoneTexte 24">
            <a:extLst>
              <a:ext uri="{FF2B5EF4-FFF2-40B4-BE49-F238E27FC236}">
                <a16:creationId xmlns:a16="http://schemas.microsoft.com/office/drawing/2014/main" id="{0CBA7CFB-C512-134E-A1B9-4C45F4CEF55F}"/>
              </a:ext>
            </a:extLst>
          </p:cNvPr>
          <p:cNvSpPr txBox="1"/>
          <p:nvPr/>
        </p:nvSpPr>
        <p:spPr>
          <a:xfrm>
            <a:off x="201440" y="5213124"/>
            <a:ext cx="4965783" cy="1200329"/>
          </a:xfrm>
          <a:prstGeom prst="rect">
            <a:avLst/>
          </a:prstGeom>
          <a:noFill/>
        </p:spPr>
        <p:txBody>
          <a:bodyPr wrap="none" rtlCol="0">
            <a:spAutoFit/>
          </a:bodyPr>
          <a:lstStyle/>
          <a:p>
            <a:r>
              <a:rPr lang="fr-FR" dirty="0">
                <a:solidFill>
                  <a:srgbClr val="FFFF00"/>
                </a:solidFill>
              </a:rPr>
              <a:t>Quelle sera votre entame avec la main suivante ?</a:t>
            </a:r>
          </a:p>
          <a:p>
            <a:r>
              <a:rPr lang="fr-FR" dirty="0"/>
              <a:t>Les cartes que vous détenez en dehors des cœurs</a:t>
            </a:r>
          </a:p>
          <a:p>
            <a:r>
              <a:rPr lang="fr-FR" dirty="0"/>
              <a:t>vous interdisent une entame dans ces couleurs.</a:t>
            </a:r>
          </a:p>
          <a:p>
            <a:r>
              <a:rPr lang="fr-FR" dirty="0"/>
              <a:t>Entamez Atout.</a:t>
            </a:r>
          </a:p>
        </p:txBody>
      </p:sp>
      <p:sp>
        <p:nvSpPr>
          <p:cNvPr id="26" name="Text Box 1">
            <a:extLst>
              <a:ext uri="{FF2B5EF4-FFF2-40B4-BE49-F238E27FC236}">
                <a16:creationId xmlns:a16="http://schemas.microsoft.com/office/drawing/2014/main" id="{D19AC4BE-452E-6E43-B62E-79730F6EDED0}"/>
              </a:ext>
            </a:extLst>
          </p:cNvPr>
          <p:cNvSpPr txBox="1">
            <a:spLocks noChangeArrowheads="1"/>
          </p:cNvSpPr>
          <p:nvPr/>
        </p:nvSpPr>
        <p:spPr bwMode="auto">
          <a:xfrm>
            <a:off x="5684616" y="5394188"/>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RV3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AX2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V972</a:t>
            </a:r>
            <a:endParaRPr kumimoji="0" lang="fr-FR" sz="2400" b="0" i="0" u="none" strike="noStrike" cap="none" normalizeH="0" baseline="0" dirty="0">
              <a:ln>
                <a:noFill/>
              </a:ln>
              <a:solidFill>
                <a:srgbClr val="000000"/>
              </a:solidFill>
              <a:effectLst/>
              <a:latin typeface="Arial" charset="0"/>
            </a:endParaRPr>
          </a:p>
        </p:txBody>
      </p:sp>
    </p:spTree>
    <p:extLst>
      <p:ext uri="{BB962C8B-B14F-4D97-AF65-F5344CB8AC3E}">
        <p14:creationId xmlns:p14="http://schemas.microsoft.com/office/powerpoint/2010/main" val="3010233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1" grpId="0" animBg="1"/>
      <p:bldP spid="23" grpId="0"/>
      <p:bldP spid="24" grpId="0"/>
      <p:bldP spid="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13</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33" name="Titre 2">
            <a:extLst>
              <a:ext uri="{FF2B5EF4-FFF2-40B4-BE49-F238E27FC236}">
                <a16:creationId xmlns:a16="http://schemas.microsoft.com/office/drawing/2014/main" id="{50C9776E-0ED9-2545-B5C2-BD508C61E0E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(Choix de la couleur)</a:t>
            </a:r>
            <a:endParaRPr lang="fr-FR" dirty="0"/>
          </a:p>
        </p:txBody>
      </p:sp>
      <p:sp>
        <p:nvSpPr>
          <p:cNvPr id="34" name="ZoneTexte 33">
            <a:extLst>
              <a:ext uri="{FF2B5EF4-FFF2-40B4-BE49-F238E27FC236}">
                <a16:creationId xmlns:a16="http://schemas.microsoft.com/office/drawing/2014/main" id="{593ADB82-0810-DD40-ACB2-24965B3C3BBD}"/>
              </a:ext>
            </a:extLst>
          </p:cNvPr>
          <p:cNvSpPr txBox="1"/>
          <p:nvPr/>
        </p:nvSpPr>
        <p:spPr>
          <a:xfrm>
            <a:off x="201440" y="983974"/>
            <a:ext cx="1321131" cy="369332"/>
          </a:xfrm>
          <a:prstGeom prst="rect">
            <a:avLst/>
          </a:prstGeom>
          <a:noFill/>
        </p:spPr>
        <p:txBody>
          <a:bodyPr wrap="none" rtlCol="0">
            <a:spAutoFit/>
          </a:bodyPr>
          <a:lstStyle/>
          <a:p>
            <a:r>
              <a:rPr lang="fr-FR" u="sng" dirty="0">
                <a:solidFill>
                  <a:srgbClr val="FFFF00"/>
                </a:solidFill>
              </a:rPr>
              <a:t>Exemple 4 :</a:t>
            </a:r>
          </a:p>
        </p:txBody>
      </p:sp>
      <p:sp>
        <p:nvSpPr>
          <p:cNvPr id="35" name="Rectangle 34">
            <a:extLst>
              <a:ext uri="{FF2B5EF4-FFF2-40B4-BE49-F238E27FC236}">
                <a16:creationId xmlns:a16="http://schemas.microsoft.com/office/drawing/2014/main" id="{02445EDE-439C-5746-B303-DF0EB89929DA}"/>
              </a:ext>
            </a:extLst>
          </p:cNvPr>
          <p:cNvSpPr/>
          <p:nvPr/>
        </p:nvSpPr>
        <p:spPr>
          <a:xfrm>
            <a:off x="201440" y="1428443"/>
            <a:ext cx="3620878"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000000"/>
                </a:solidFill>
                <a:sym typeface="Symbol"/>
              </a:rPr>
              <a:t> </a:t>
            </a:r>
            <a:r>
              <a:rPr lang="en-GB" b="1" dirty="0">
                <a:solidFill>
                  <a:srgbClr val="FF0000"/>
                </a:solidFill>
                <a:latin typeface="Times New Roman" charset="0"/>
                <a:ea typeface="ÇlÇr ñæí©" charset="0"/>
                <a:sym typeface="Symbol" charset="0"/>
              </a:rPr>
              <a:t>	</a:t>
            </a:r>
            <a:r>
              <a:rPr lang="fr-FR" b="1" dirty="0">
                <a:sym typeface="Symbol"/>
              </a:rPr>
              <a:t> passe	 2</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2</a:t>
            </a:r>
            <a:r>
              <a:rPr lang="en-GB" b="1" dirty="0">
                <a:solidFill>
                  <a:srgbClr val="000000"/>
                </a:solidFill>
                <a:sym typeface="Symbol"/>
              </a:rPr>
              <a:t> 	</a:t>
            </a:r>
            <a:r>
              <a:rPr lang="fr-FR" b="1" dirty="0">
                <a:sym typeface="Symbol"/>
              </a:rPr>
              <a:t> passe	 4</a:t>
            </a:r>
            <a:r>
              <a:rPr lang="en-GB" b="1" dirty="0">
                <a:solidFill>
                  <a:srgbClr val="000000"/>
                </a:solidFill>
                <a:sym typeface="Symbol"/>
              </a:rPr>
              <a:t>	</a:t>
            </a:r>
            <a:r>
              <a:rPr lang="en-GB" b="1" dirty="0">
                <a:sym typeface="Symbol"/>
              </a:rPr>
              <a:t>Fin</a:t>
            </a:r>
            <a:endParaRPr lang="fr-FR" dirty="0"/>
          </a:p>
        </p:txBody>
      </p:sp>
      <p:sp>
        <p:nvSpPr>
          <p:cNvPr id="36" name="ZoneTexte 35">
            <a:extLst>
              <a:ext uri="{FF2B5EF4-FFF2-40B4-BE49-F238E27FC236}">
                <a16:creationId xmlns:a16="http://schemas.microsoft.com/office/drawing/2014/main" id="{9C1671D7-2487-ED41-AB12-ACD93EC2326A}"/>
              </a:ext>
            </a:extLst>
          </p:cNvPr>
          <p:cNvSpPr txBox="1"/>
          <p:nvPr/>
        </p:nvSpPr>
        <p:spPr>
          <a:xfrm>
            <a:off x="4287691" y="1353306"/>
            <a:ext cx="4547880" cy="1200329"/>
          </a:xfrm>
          <a:prstGeom prst="rect">
            <a:avLst/>
          </a:prstGeom>
          <a:noFill/>
        </p:spPr>
        <p:txBody>
          <a:bodyPr wrap="square" rtlCol="0">
            <a:spAutoFit/>
          </a:bodyPr>
          <a:lstStyle/>
          <a:p>
            <a:r>
              <a:rPr lang="fr-FR" dirty="0">
                <a:solidFill>
                  <a:srgbClr val="FFFF00"/>
                </a:solidFill>
              </a:rPr>
              <a:t>Quel type de jeu va choisir le déclarant?</a:t>
            </a:r>
          </a:p>
          <a:p>
            <a:r>
              <a:rPr lang="fr-FR" dirty="0"/>
              <a:t>Les enchères vous donnent l’impression que c’est un jeu d’affranchissement des Cœurs. Sud a une main de 12-13HL.</a:t>
            </a:r>
          </a:p>
        </p:txBody>
      </p:sp>
      <p:sp>
        <p:nvSpPr>
          <p:cNvPr id="37" name="ZoneTexte 36">
            <a:extLst>
              <a:ext uri="{FF2B5EF4-FFF2-40B4-BE49-F238E27FC236}">
                <a16:creationId xmlns:a16="http://schemas.microsoft.com/office/drawing/2014/main" id="{BE1BB3E5-493C-3049-B802-6EDCD3B93FF5}"/>
              </a:ext>
            </a:extLst>
          </p:cNvPr>
          <p:cNvSpPr txBox="1"/>
          <p:nvPr/>
        </p:nvSpPr>
        <p:spPr>
          <a:xfrm>
            <a:off x="201441" y="2444106"/>
            <a:ext cx="5141524" cy="1200329"/>
          </a:xfrm>
          <a:prstGeom prst="rect">
            <a:avLst/>
          </a:prstGeom>
          <a:noFill/>
        </p:spPr>
        <p:txBody>
          <a:bodyPr wrap="square" rtlCol="0">
            <a:spAutoFit/>
          </a:bodyPr>
          <a:lstStyle/>
          <a:p>
            <a:r>
              <a:rPr lang="fr-FR" dirty="0">
                <a:solidFill>
                  <a:srgbClr val="FFFF00"/>
                </a:solidFill>
              </a:rPr>
              <a:t>Quelle sera votre entame avec la main suivante ?</a:t>
            </a:r>
          </a:p>
          <a:p>
            <a:r>
              <a:rPr lang="fr-FR" dirty="0"/>
              <a:t>Le déclarant ne vas pas pouvoir affranchir ses cœurs . Il va donc se rabattre sur un jeu d’honneurs d’impasses. Entamez Atout. </a:t>
            </a:r>
          </a:p>
        </p:txBody>
      </p:sp>
      <p:sp>
        <p:nvSpPr>
          <p:cNvPr id="38" name="Text Box 1">
            <a:extLst>
              <a:ext uri="{FF2B5EF4-FFF2-40B4-BE49-F238E27FC236}">
                <a16:creationId xmlns:a16="http://schemas.microsoft.com/office/drawing/2014/main" id="{2A3323B5-7101-8849-A5AD-8ED613DAB662}"/>
              </a:ext>
            </a:extLst>
          </p:cNvPr>
          <p:cNvSpPr txBox="1">
            <a:spLocks noChangeArrowheads="1"/>
          </p:cNvSpPr>
          <p:nvPr/>
        </p:nvSpPr>
        <p:spPr bwMode="auto">
          <a:xfrm>
            <a:off x="5541181" y="2625170"/>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43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RVX83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VX2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R72</a:t>
            </a:r>
            <a:endParaRPr kumimoji="0" lang="fr-FR" sz="2400" b="0" i="0" u="none" strike="noStrike" cap="none" normalizeH="0" baseline="0" dirty="0">
              <a:ln>
                <a:noFill/>
              </a:ln>
              <a:solidFill>
                <a:srgbClr val="000000"/>
              </a:solidFill>
              <a:effectLst/>
              <a:latin typeface="Arial" charset="0"/>
            </a:endParaRPr>
          </a:p>
        </p:txBody>
      </p:sp>
      <p:sp>
        <p:nvSpPr>
          <p:cNvPr id="39" name="ZoneTexte 38">
            <a:extLst>
              <a:ext uri="{FF2B5EF4-FFF2-40B4-BE49-F238E27FC236}">
                <a16:creationId xmlns:a16="http://schemas.microsoft.com/office/drawing/2014/main" id="{EB73F50D-0A2D-094E-BB4F-6214E06C8D38}"/>
              </a:ext>
            </a:extLst>
          </p:cNvPr>
          <p:cNvSpPr txBox="1"/>
          <p:nvPr/>
        </p:nvSpPr>
        <p:spPr>
          <a:xfrm>
            <a:off x="208976" y="3774337"/>
            <a:ext cx="1321131" cy="369332"/>
          </a:xfrm>
          <a:prstGeom prst="rect">
            <a:avLst/>
          </a:prstGeom>
          <a:noFill/>
        </p:spPr>
        <p:txBody>
          <a:bodyPr wrap="none" rtlCol="0">
            <a:spAutoFit/>
          </a:bodyPr>
          <a:lstStyle/>
          <a:p>
            <a:r>
              <a:rPr lang="fr-FR" u="sng" dirty="0">
                <a:solidFill>
                  <a:srgbClr val="FFFF00"/>
                </a:solidFill>
              </a:rPr>
              <a:t>Exemple 5 :</a:t>
            </a:r>
          </a:p>
        </p:txBody>
      </p:sp>
      <p:sp>
        <p:nvSpPr>
          <p:cNvPr id="40" name="Rectangle 39">
            <a:extLst>
              <a:ext uri="{FF2B5EF4-FFF2-40B4-BE49-F238E27FC236}">
                <a16:creationId xmlns:a16="http://schemas.microsoft.com/office/drawing/2014/main" id="{08BD8E0F-3B08-434E-8491-478BF2CE18BB}"/>
              </a:ext>
            </a:extLst>
          </p:cNvPr>
          <p:cNvSpPr/>
          <p:nvPr/>
        </p:nvSpPr>
        <p:spPr>
          <a:xfrm>
            <a:off x="208976" y="4300953"/>
            <a:ext cx="3620878"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FF0000"/>
                </a:solidFill>
                <a:latin typeface="Times New Roman" charset="0"/>
                <a:ea typeface="ÇlÇr ñæí©" charset="0"/>
                <a:sym typeface="Symbol" charset="0"/>
              </a:rPr>
              <a:t></a:t>
            </a:r>
            <a:r>
              <a:rPr lang="en-GB" b="1" dirty="0">
                <a:solidFill>
                  <a:srgbClr val="000000"/>
                </a:solidFill>
                <a:sym typeface="Symbol"/>
              </a:rPr>
              <a:t> </a:t>
            </a:r>
            <a:r>
              <a:rPr lang="en-GB" b="1" dirty="0">
                <a:solidFill>
                  <a:srgbClr val="FF0000"/>
                </a:solidFill>
                <a:latin typeface="Times New Roman" charset="0"/>
                <a:ea typeface="ÇlÇr ñæí©" charset="0"/>
                <a:sym typeface="Symbol" charset="0"/>
              </a:rPr>
              <a:t>	</a:t>
            </a:r>
            <a:r>
              <a:rPr lang="fr-FR" b="1" dirty="0">
                <a:sym typeface="Symbol"/>
              </a:rPr>
              <a:t> passe	 2</a:t>
            </a:r>
            <a:r>
              <a:rPr lang="en-GB" b="1" dirty="0">
                <a:solidFill>
                  <a:srgbClr val="000000"/>
                </a:solidFill>
                <a:latin typeface="Times New Roman" charset="0"/>
                <a:ea typeface="ÇlÇr ñæí©" charset="0"/>
                <a:sym typeface="Symbol" charset="0"/>
              </a:rPr>
              <a:t></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2</a:t>
            </a:r>
            <a:r>
              <a:rPr lang="en-GB" b="1" dirty="0">
                <a:solidFill>
                  <a:srgbClr val="FF0000"/>
                </a:solidFill>
                <a:latin typeface="Times New Roman" charset="0"/>
                <a:ea typeface="ÇlÇr ñæí©" charset="0"/>
                <a:sym typeface="Symbol" charset="0"/>
              </a:rPr>
              <a:t></a:t>
            </a:r>
            <a:r>
              <a:rPr lang="en-GB" b="1" dirty="0">
                <a:solidFill>
                  <a:srgbClr val="000000"/>
                </a:solidFill>
                <a:sym typeface="Symbol"/>
              </a:rPr>
              <a:t> 	</a:t>
            </a:r>
            <a:r>
              <a:rPr lang="fr-FR" b="1" dirty="0">
                <a:sym typeface="Symbol"/>
              </a:rPr>
              <a:t> passe	 4</a:t>
            </a:r>
            <a:r>
              <a:rPr lang="en-GB" b="1" dirty="0">
                <a:solidFill>
                  <a:srgbClr val="FF0000"/>
                </a:solidFill>
                <a:latin typeface="Times New Roman" charset="0"/>
                <a:ea typeface="ÇlÇr ñæí©" charset="0"/>
                <a:sym typeface="Symbol" charset="0"/>
              </a:rPr>
              <a:t> </a:t>
            </a:r>
            <a:r>
              <a:rPr lang="en-GB" b="1" dirty="0">
                <a:solidFill>
                  <a:srgbClr val="000000"/>
                </a:solidFill>
                <a:sym typeface="Symbol"/>
              </a:rPr>
              <a:t>	</a:t>
            </a:r>
            <a:r>
              <a:rPr lang="en-GB" b="1" dirty="0">
                <a:sym typeface="Symbol"/>
              </a:rPr>
              <a:t>Fin</a:t>
            </a:r>
            <a:endParaRPr lang="fr-FR" dirty="0"/>
          </a:p>
        </p:txBody>
      </p:sp>
      <p:sp>
        <p:nvSpPr>
          <p:cNvPr id="41" name="ZoneTexte 40">
            <a:extLst>
              <a:ext uri="{FF2B5EF4-FFF2-40B4-BE49-F238E27FC236}">
                <a16:creationId xmlns:a16="http://schemas.microsoft.com/office/drawing/2014/main" id="{4A9F0ECB-831F-0E4A-B20A-B6F0F375C2A1}"/>
              </a:ext>
            </a:extLst>
          </p:cNvPr>
          <p:cNvSpPr txBox="1"/>
          <p:nvPr/>
        </p:nvSpPr>
        <p:spPr>
          <a:xfrm>
            <a:off x="4287691" y="3809933"/>
            <a:ext cx="4547880" cy="1200329"/>
          </a:xfrm>
          <a:prstGeom prst="rect">
            <a:avLst/>
          </a:prstGeom>
          <a:noFill/>
        </p:spPr>
        <p:txBody>
          <a:bodyPr wrap="square" rtlCol="0">
            <a:spAutoFit/>
          </a:bodyPr>
          <a:lstStyle/>
          <a:p>
            <a:r>
              <a:rPr lang="fr-FR" dirty="0">
                <a:solidFill>
                  <a:srgbClr val="FFFF00"/>
                </a:solidFill>
              </a:rPr>
              <a:t>Quel type de jeu va choisir le déclarant?</a:t>
            </a:r>
          </a:p>
          <a:p>
            <a:r>
              <a:rPr lang="fr-FR" dirty="0"/>
              <a:t>Les enchères vous donnent l’impression que c’est un jeu d’affranchissement des Trèfles. Sud a une main de 12-13HL.</a:t>
            </a:r>
          </a:p>
        </p:txBody>
      </p:sp>
      <p:sp>
        <p:nvSpPr>
          <p:cNvPr id="42" name="Text Box 1">
            <a:extLst>
              <a:ext uri="{FF2B5EF4-FFF2-40B4-BE49-F238E27FC236}">
                <a16:creationId xmlns:a16="http://schemas.microsoft.com/office/drawing/2014/main" id="{4C733E6D-C09D-DF42-91A2-C57575045121}"/>
              </a:ext>
            </a:extLst>
          </p:cNvPr>
          <p:cNvSpPr txBox="1">
            <a:spLocks noChangeArrowheads="1"/>
          </p:cNvSpPr>
          <p:nvPr/>
        </p:nvSpPr>
        <p:spPr bwMode="auto">
          <a:xfrm>
            <a:off x="5763155" y="534269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AR62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ADX2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9</a:t>
            </a:r>
            <a:r>
              <a:rPr kumimoji="0" lang="en-GB" sz="1100" b="0" i="0" u="none" strike="noStrike" cap="none" normalizeH="0" baseline="0" dirty="0">
                <a:ln>
                  <a:noFill/>
                </a:ln>
                <a:solidFill>
                  <a:srgbClr val="000000"/>
                </a:solidFill>
                <a:effectLst/>
                <a:latin typeface="Arial" charset="0"/>
                <a:ea typeface="ÇlÇr ñæí©" charset="0"/>
              </a:rPr>
              <a:t>72</a:t>
            </a:r>
            <a:endParaRPr kumimoji="0" lang="fr-FR" sz="2400" b="0" i="0" u="none" strike="noStrike" cap="none" normalizeH="0" baseline="0" dirty="0">
              <a:ln>
                <a:noFill/>
              </a:ln>
              <a:solidFill>
                <a:srgbClr val="000000"/>
              </a:solidFill>
              <a:effectLst/>
              <a:latin typeface="Arial" charset="0"/>
            </a:endParaRPr>
          </a:p>
        </p:txBody>
      </p:sp>
      <p:sp>
        <p:nvSpPr>
          <p:cNvPr id="43" name="ZoneTexte 42">
            <a:extLst>
              <a:ext uri="{FF2B5EF4-FFF2-40B4-BE49-F238E27FC236}">
                <a16:creationId xmlns:a16="http://schemas.microsoft.com/office/drawing/2014/main" id="{640F5913-3D70-854C-942B-2F0A885452C7}"/>
              </a:ext>
            </a:extLst>
          </p:cNvPr>
          <p:cNvSpPr txBox="1"/>
          <p:nvPr/>
        </p:nvSpPr>
        <p:spPr>
          <a:xfrm>
            <a:off x="326290" y="5219068"/>
            <a:ext cx="5141524" cy="923330"/>
          </a:xfrm>
          <a:prstGeom prst="rect">
            <a:avLst/>
          </a:prstGeom>
          <a:noFill/>
        </p:spPr>
        <p:txBody>
          <a:bodyPr wrap="square" rtlCol="0">
            <a:spAutoFit/>
          </a:bodyPr>
          <a:lstStyle/>
          <a:p>
            <a:r>
              <a:rPr lang="fr-FR" dirty="0">
                <a:solidFill>
                  <a:srgbClr val="FFFF00"/>
                </a:solidFill>
              </a:rPr>
              <a:t>Quelle sera votre entame avec la main suivante ?</a:t>
            </a:r>
          </a:p>
          <a:p>
            <a:r>
              <a:rPr lang="fr-FR" dirty="0"/>
              <a:t>Ici vous avez As et Roi dans une couleur. Entamez de l’As de Pique et à la vue du mort vous aviserez.</a:t>
            </a:r>
          </a:p>
        </p:txBody>
      </p:sp>
    </p:spTree>
    <p:extLst>
      <p:ext uri="{BB962C8B-B14F-4D97-AF65-F5344CB8AC3E}">
        <p14:creationId xmlns:p14="http://schemas.microsoft.com/office/powerpoint/2010/main" val="2836345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4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14</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33" name="Titre 2">
            <a:extLst>
              <a:ext uri="{FF2B5EF4-FFF2-40B4-BE49-F238E27FC236}">
                <a16:creationId xmlns:a16="http://schemas.microsoft.com/office/drawing/2014/main" id="{50C9776E-0ED9-2545-B5C2-BD508C61E0E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(Choix de la couleur)</a:t>
            </a:r>
            <a:endParaRPr lang="fr-FR" dirty="0"/>
          </a:p>
        </p:txBody>
      </p:sp>
      <p:sp>
        <p:nvSpPr>
          <p:cNvPr id="9" name="ZoneTexte 8">
            <a:extLst>
              <a:ext uri="{FF2B5EF4-FFF2-40B4-BE49-F238E27FC236}">
                <a16:creationId xmlns:a16="http://schemas.microsoft.com/office/drawing/2014/main" id="{D9BB240C-EABF-5E45-822D-9E3BD0C2BECF}"/>
              </a:ext>
            </a:extLst>
          </p:cNvPr>
          <p:cNvSpPr txBox="1"/>
          <p:nvPr/>
        </p:nvSpPr>
        <p:spPr>
          <a:xfrm>
            <a:off x="201440" y="983974"/>
            <a:ext cx="2841291" cy="369332"/>
          </a:xfrm>
          <a:prstGeom prst="rect">
            <a:avLst/>
          </a:prstGeom>
          <a:noFill/>
        </p:spPr>
        <p:txBody>
          <a:bodyPr wrap="none" rtlCol="0">
            <a:spAutoFit/>
          </a:bodyPr>
          <a:lstStyle/>
          <a:p>
            <a:r>
              <a:rPr lang="fr-FR" u="sng" dirty="0">
                <a:solidFill>
                  <a:srgbClr val="FFFF00"/>
                </a:solidFill>
              </a:rPr>
              <a:t>Quelques règles d’entame :</a:t>
            </a:r>
          </a:p>
        </p:txBody>
      </p:sp>
      <p:sp>
        <p:nvSpPr>
          <p:cNvPr id="2" name="ZoneTexte 1">
            <a:extLst>
              <a:ext uri="{FF2B5EF4-FFF2-40B4-BE49-F238E27FC236}">
                <a16:creationId xmlns:a16="http://schemas.microsoft.com/office/drawing/2014/main" id="{2A699EB0-7942-7947-86BE-DB658C69CE81}"/>
              </a:ext>
            </a:extLst>
          </p:cNvPr>
          <p:cNvSpPr txBox="1"/>
          <p:nvPr/>
        </p:nvSpPr>
        <p:spPr>
          <a:xfrm>
            <a:off x="388418" y="1602223"/>
            <a:ext cx="8512821" cy="3970318"/>
          </a:xfrm>
          <a:prstGeom prst="rect">
            <a:avLst/>
          </a:prstGeom>
          <a:noFill/>
        </p:spPr>
        <p:txBody>
          <a:bodyPr wrap="square" rtlCol="0">
            <a:spAutoFit/>
          </a:bodyPr>
          <a:lstStyle/>
          <a:p>
            <a:r>
              <a:rPr lang="fr-FR" dirty="0"/>
              <a:t>Souvent, lors d’enchères non explicites il va falloir vous appuyer sur la qualité de vos couleurs pour entamer. Voici quelques règles :</a:t>
            </a:r>
          </a:p>
          <a:p>
            <a:r>
              <a:rPr lang="fr-FR" dirty="0"/>
              <a:t>	Avec ARD, RDV, DVX entamez dans ces séquences combinant agressivité et sécurité.</a:t>
            </a:r>
          </a:p>
          <a:p>
            <a:r>
              <a:rPr lang="fr-FR" dirty="0"/>
              <a:t>	AR sec ou </a:t>
            </a:r>
            <a:r>
              <a:rPr lang="fr-FR" dirty="0" err="1"/>
              <a:t>ARx</a:t>
            </a:r>
            <a:r>
              <a:rPr lang="fr-FR" dirty="0"/>
              <a:t>(x) est une entame évidents (</a:t>
            </a:r>
            <a:r>
              <a:rPr lang="fr-FR" dirty="0" err="1"/>
              <a:t>cf</a:t>
            </a:r>
            <a:r>
              <a:rPr lang="fr-FR" dirty="0"/>
              <a:t> exemple 5).</a:t>
            </a:r>
          </a:p>
          <a:p>
            <a:r>
              <a:rPr lang="fr-FR" dirty="0"/>
              <a:t>	Les entames dans des séquences brisées type </a:t>
            </a:r>
            <a:r>
              <a:rPr lang="fr-FR" dirty="0" err="1"/>
              <a:t>RDx</a:t>
            </a:r>
            <a:r>
              <a:rPr lang="fr-FR" dirty="0"/>
              <a:t>(x), </a:t>
            </a:r>
            <a:r>
              <a:rPr lang="fr-FR" dirty="0" err="1"/>
              <a:t>DVx</a:t>
            </a:r>
            <a:r>
              <a:rPr lang="fr-FR" dirty="0"/>
              <a:t>(x),</a:t>
            </a:r>
            <a:r>
              <a:rPr lang="fr-FR" dirty="0" err="1"/>
              <a:t>VXx</a:t>
            </a:r>
            <a:r>
              <a:rPr lang="fr-FR" dirty="0"/>
              <a:t>(x) sont moins sûres mais restent attrayantes.</a:t>
            </a:r>
          </a:p>
          <a:p>
            <a:r>
              <a:rPr lang="fr-FR" dirty="0"/>
              <a:t>	Voyons maintenant quelques entames particulières :</a:t>
            </a:r>
          </a:p>
          <a:p>
            <a:r>
              <a:rPr lang="fr-FR" dirty="0"/>
              <a:t>	L’entame d’un singleton autre qu’à l’atout est à priori excellente si vous coupez ensuite avec des petits atouts.</a:t>
            </a:r>
          </a:p>
          <a:p>
            <a:r>
              <a:rPr lang="fr-FR" dirty="0"/>
              <a:t>	L’entame sous un Roi est plus agressive que sous une Dame.</a:t>
            </a:r>
          </a:p>
          <a:p>
            <a:r>
              <a:rPr lang="fr-FR" dirty="0"/>
              <a:t>	L’entame d’un petit </a:t>
            </a:r>
            <a:r>
              <a:rPr lang="fr-FR" dirty="0" err="1"/>
              <a:t>doubleton</a:t>
            </a:r>
            <a:r>
              <a:rPr lang="fr-FR" dirty="0"/>
              <a:t> est assez tentante quand l’adversaire n’a pas déclaré la couleur : le but est de couper au troisième tour de la couleur.</a:t>
            </a:r>
          </a:p>
          <a:p>
            <a:r>
              <a:rPr lang="fr-FR" dirty="0"/>
              <a:t>	L’entame dans trois petites cartes est la plus neutre qui soit.</a:t>
            </a:r>
          </a:p>
        </p:txBody>
      </p:sp>
    </p:spTree>
    <p:extLst>
      <p:ext uri="{BB962C8B-B14F-4D97-AF65-F5344CB8AC3E}">
        <p14:creationId xmlns:p14="http://schemas.microsoft.com/office/powerpoint/2010/main" val="3335415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15</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33" name="Titre 2">
            <a:extLst>
              <a:ext uri="{FF2B5EF4-FFF2-40B4-BE49-F238E27FC236}">
                <a16:creationId xmlns:a16="http://schemas.microsoft.com/office/drawing/2014/main" id="{50C9776E-0ED9-2545-B5C2-BD508C61E0E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(Choix de la couleur)</a:t>
            </a:r>
            <a:endParaRPr lang="fr-FR" dirty="0"/>
          </a:p>
        </p:txBody>
      </p:sp>
      <p:sp>
        <p:nvSpPr>
          <p:cNvPr id="9" name="ZoneTexte 8">
            <a:extLst>
              <a:ext uri="{FF2B5EF4-FFF2-40B4-BE49-F238E27FC236}">
                <a16:creationId xmlns:a16="http://schemas.microsoft.com/office/drawing/2014/main" id="{D9BB240C-EABF-5E45-822D-9E3BD0C2BECF}"/>
              </a:ext>
            </a:extLst>
          </p:cNvPr>
          <p:cNvSpPr txBox="1"/>
          <p:nvPr/>
        </p:nvSpPr>
        <p:spPr>
          <a:xfrm>
            <a:off x="201440" y="983974"/>
            <a:ext cx="3548023" cy="369332"/>
          </a:xfrm>
          <a:prstGeom prst="rect">
            <a:avLst/>
          </a:prstGeom>
          <a:noFill/>
        </p:spPr>
        <p:txBody>
          <a:bodyPr wrap="none" rtlCol="0">
            <a:spAutoFit/>
          </a:bodyPr>
          <a:lstStyle/>
          <a:p>
            <a:r>
              <a:rPr lang="fr-FR" u="sng" dirty="0">
                <a:solidFill>
                  <a:srgbClr val="FFFF00"/>
                </a:solidFill>
              </a:rPr>
              <a:t>Quelques règles d’entame (suite) :</a:t>
            </a:r>
          </a:p>
        </p:txBody>
      </p:sp>
      <p:sp>
        <p:nvSpPr>
          <p:cNvPr id="2" name="ZoneTexte 1">
            <a:extLst>
              <a:ext uri="{FF2B5EF4-FFF2-40B4-BE49-F238E27FC236}">
                <a16:creationId xmlns:a16="http://schemas.microsoft.com/office/drawing/2014/main" id="{54817CA6-5D2E-0445-A421-D0DC1F2179A5}"/>
              </a:ext>
            </a:extLst>
          </p:cNvPr>
          <p:cNvSpPr txBox="1"/>
          <p:nvPr/>
        </p:nvSpPr>
        <p:spPr>
          <a:xfrm>
            <a:off x="201440" y="1432290"/>
            <a:ext cx="8748351" cy="2308324"/>
          </a:xfrm>
          <a:prstGeom prst="rect">
            <a:avLst/>
          </a:prstGeom>
          <a:noFill/>
        </p:spPr>
        <p:txBody>
          <a:bodyPr wrap="square" rtlCol="0">
            <a:spAutoFit/>
          </a:bodyPr>
          <a:lstStyle/>
          <a:p>
            <a:r>
              <a:rPr lang="fr-FR" dirty="0"/>
              <a:t>Voyons maintenant les restrictions :</a:t>
            </a:r>
          </a:p>
          <a:p>
            <a:r>
              <a:rPr lang="fr-FR" dirty="0"/>
              <a:t>	N’entamez jamais sous un As, vous risquez de ne plus revoir la levée qui lui était dû (Un As est fait pour prendre un Roi, le Roi la Dame etc…).</a:t>
            </a:r>
          </a:p>
          <a:p>
            <a:r>
              <a:rPr lang="fr-FR" dirty="0"/>
              <a:t>	L’entame d’un honneur second est assez dangereuse : Roi second est la plus dangereuse, As second la plus attirante.</a:t>
            </a:r>
          </a:p>
          <a:p>
            <a:r>
              <a:rPr lang="fr-FR" dirty="0"/>
              <a:t>	L’entame d’un singleton d’atout est à proscrire : elle permet souvent au déclarant de capturer une Dame troisième ou un Valet quatrième chez le partenaire.</a:t>
            </a:r>
          </a:p>
          <a:p>
            <a:endParaRPr lang="fr-FR" dirty="0"/>
          </a:p>
        </p:txBody>
      </p:sp>
      <p:sp>
        <p:nvSpPr>
          <p:cNvPr id="10" name="Rectangle 9">
            <a:extLst>
              <a:ext uri="{FF2B5EF4-FFF2-40B4-BE49-F238E27FC236}">
                <a16:creationId xmlns:a16="http://schemas.microsoft.com/office/drawing/2014/main" id="{ED0841D4-E49D-DE4B-8007-7E30F19EFFAD}"/>
              </a:ext>
            </a:extLst>
          </p:cNvPr>
          <p:cNvSpPr/>
          <p:nvPr/>
        </p:nvSpPr>
        <p:spPr>
          <a:xfrm>
            <a:off x="942150" y="3819598"/>
            <a:ext cx="947439" cy="369332"/>
          </a:xfrm>
          <a:prstGeom prst="rect">
            <a:avLst/>
          </a:prstGeom>
        </p:spPr>
        <p:txBody>
          <a:bodyPr wrap="none">
            <a:spAutoFit/>
          </a:bodyPr>
          <a:lstStyle/>
          <a:p>
            <a:r>
              <a:rPr lang="fr-FR" b="1" dirty="0">
                <a:solidFill>
                  <a:srgbClr val="FF0000"/>
                </a:solidFill>
                <a:sym typeface="Symbol" pitchFamily="2" charset="2"/>
              </a:rPr>
              <a:t></a:t>
            </a:r>
            <a:r>
              <a:rPr lang="fr-FR" b="1" dirty="0"/>
              <a:t> RX75</a:t>
            </a:r>
            <a:endParaRPr lang="fr-FR" dirty="0"/>
          </a:p>
        </p:txBody>
      </p:sp>
      <p:sp>
        <p:nvSpPr>
          <p:cNvPr id="11" name="Rectangle 10">
            <a:extLst>
              <a:ext uri="{FF2B5EF4-FFF2-40B4-BE49-F238E27FC236}">
                <a16:creationId xmlns:a16="http://schemas.microsoft.com/office/drawing/2014/main" id="{7CCA09F0-F36A-674B-B6B4-5F417E895416}"/>
              </a:ext>
            </a:extLst>
          </p:cNvPr>
          <p:cNvSpPr/>
          <p:nvPr/>
        </p:nvSpPr>
        <p:spPr>
          <a:xfrm>
            <a:off x="2002439" y="4188930"/>
            <a:ext cx="818814" cy="369332"/>
          </a:xfrm>
          <a:prstGeom prst="rect">
            <a:avLst/>
          </a:prstGeom>
        </p:spPr>
        <p:txBody>
          <a:bodyPr wrap="none">
            <a:spAutoFit/>
          </a:bodyPr>
          <a:lstStyle/>
          <a:p>
            <a:r>
              <a:rPr lang="fr-FR" b="1" dirty="0">
                <a:solidFill>
                  <a:srgbClr val="FF0000"/>
                </a:solidFill>
                <a:sym typeface="Symbol" pitchFamily="2" charset="2"/>
              </a:rPr>
              <a:t></a:t>
            </a:r>
            <a:r>
              <a:rPr lang="fr-FR" b="1" dirty="0"/>
              <a:t> D43</a:t>
            </a:r>
            <a:endParaRPr lang="fr-FR" dirty="0"/>
          </a:p>
        </p:txBody>
      </p:sp>
      <p:sp>
        <p:nvSpPr>
          <p:cNvPr id="12" name="Rectangle 11">
            <a:extLst>
              <a:ext uri="{FF2B5EF4-FFF2-40B4-BE49-F238E27FC236}">
                <a16:creationId xmlns:a16="http://schemas.microsoft.com/office/drawing/2014/main" id="{0AB4AE60-DE03-684A-A90F-BDC51DE32AD8}"/>
              </a:ext>
            </a:extLst>
          </p:cNvPr>
          <p:cNvSpPr/>
          <p:nvPr/>
        </p:nvSpPr>
        <p:spPr>
          <a:xfrm>
            <a:off x="942150" y="4692915"/>
            <a:ext cx="1053558" cy="369332"/>
          </a:xfrm>
          <a:prstGeom prst="rect">
            <a:avLst/>
          </a:prstGeom>
        </p:spPr>
        <p:txBody>
          <a:bodyPr wrap="none">
            <a:spAutoFit/>
          </a:bodyPr>
          <a:lstStyle/>
          <a:p>
            <a:r>
              <a:rPr lang="fr-FR" b="1" dirty="0">
                <a:solidFill>
                  <a:srgbClr val="FF0000"/>
                </a:solidFill>
                <a:sym typeface="Symbol" pitchFamily="2" charset="2"/>
              </a:rPr>
              <a:t></a:t>
            </a:r>
            <a:r>
              <a:rPr lang="fr-FR" b="1" dirty="0"/>
              <a:t> AV982</a:t>
            </a:r>
            <a:endParaRPr lang="fr-FR" dirty="0"/>
          </a:p>
        </p:txBody>
      </p:sp>
      <p:sp>
        <p:nvSpPr>
          <p:cNvPr id="13" name="Rectangle 12">
            <a:extLst>
              <a:ext uri="{FF2B5EF4-FFF2-40B4-BE49-F238E27FC236}">
                <a16:creationId xmlns:a16="http://schemas.microsoft.com/office/drawing/2014/main" id="{4CDF749D-ABAF-9747-9DBE-25853F330A0E}"/>
              </a:ext>
            </a:extLst>
          </p:cNvPr>
          <p:cNvSpPr/>
          <p:nvPr/>
        </p:nvSpPr>
        <p:spPr>
          <a:xfrm>
            <a:off x="308706" y="4260914"/>
            <a:ext cx="538930" cy="369332"/>
          </a:xfrm>
          <a:prstGeom prst="rect">
            <a:avLst/>
          </a:prstGeom>
        </p:spPr>
        <p:txBody>
          <a:bodyPr wrap="none">
            <a:spAutoFit/>
          </a:bodyPr>
          <a:lstStyle/>
          <a:p>
            <a:r>
              <a:rPr lang="fr-FR" b="1" dirty="0">
                <a:solidFill>
                  <a:srgbClr val="FF0000"/>
                </a:solidFill>
                <a:sym typeface="Symbol" pitchFamily="2" charset="2"/>
              </a:rPr>
              <a:t></a:t>
            </a:r>
            <a:r>
              <a:rPr lang="fr-FR" b="1" dirty="0"/>
              <a:t> 6</a:t>
            </a:r>
            <a:endParaRPr lang="fr-FR" dirty="0"/>
          </a:p>
        </p:txBody>
      </p:sp>
      <p:sp>
        <p:nvSpPr>
          <p:cNvPr id="4" name="ZoneTexte 3">
            <a:extLst>
              <a:ext uri="{FF2B5EF4-FFF2-40B4-BE49-F238E27FC236}">
                <a16:creationId xmlns:a16="http://schemas.microsoft.com/office/drawing/2014/main" id="{A813124B-87E6-FD44-8423-DE20D302189E}"/>
              </a:ext>
            </a:extLst>
          </p:cNvPr>
          <p:cNvSpPr txBox="1"/>
          <p:nvPr/>
        </p:nvSpPr>
        <p:spPr>
          <a:xfrm>
            <a:off x="3741384" y="4025153"/>
            <a:ext cx="5208407" cy="1200329"/>
          </a:xfrm>
          <a:prstGeom prst="rect">
            <a:avLst/>
          </a:prstGeom>
          <a:noFill/>
        </p:spPr>
        <p:txBody>
          <a:bodyPr wrap="square" rtlCol="0">
            <a:spAutoFit/>
          </a:bodyPr>
          <a:lstStyle/>
          <a:p>
            <a:r>
              <a:rPr lang="fr-FR" dirty="0"/>
              <a:t>Regardez les </a:t>
            </a:r>
            <a:r>
              <a:rPr lang="fr-FR" dirty="0" err="1"/>
              <a:t>dégats</a:t>
            </a:r>
            <a:r>
              <a:rPr lang="fr-FR" dirty="0"/>
              <a:t> réalisés par cette entame du 6 de Cœur. Le déclarant prend la Dame troisième de votre partenaire. Dans le cas contraire, le déclarant aurait joué en tête conformément aux probabilités.</a:t>
            </a:r>
          </a:p>
        </p:txBody>
      </p:sp>
      <p:sp>
        <p:nvSpPr>
          <p:cNvPr id="5" name="ZoneTexte 4">
            <a:extLst>
              <a:ext uri="{FF2B5EF4-FFF2-40B4-BE49-F238E27FC236}">
                <a16:creationId xmlns:a16="http://schemas.microsoft.com/office/drawing/2014/main" id="{1A7375C2-7552-514F-869C-8860C7600D10}"/>
              </a:ext>
            </a:extLst>
          </p:cNvPr>
          <p:cNvSpPr txBox="1"/>
          <p:nvPr/>
        </p:nvSpPr>
        <p:spPr>
          <a:xfrm>
            <a:off x="578171" y="5480653"/>
            <a:ext cx="7709849" cy="646331"/>
          </a:xfrm>
          <a:prstGeom prst="rect">
            <a:avLst/>
          </a:prstGeom>
          <a:noFill/>
        </p:spPr>
        <p:txBody>
          <a:bodyPr wrap="square" rtlCol="0">
            <a:spAutoFit/>
          </a:bodyPr>
          <a:lstStyle/>
          <a:p>
            <a:r>
              <a:rPr lang="fr-FR" dirty="0"/>
              <a:t>Ne pas oublier que les conseils ci dessus ne sont pas valable quand vous prévoyez un jeu d’affranchissement.</a:t>
            </a:r>
          </a:p>
        </p:txBody>
      </p:sp>
    </p:spTree>
    <p:extLst>
      <p:ext uri="{BB962C8B-B14F-4D97-AF65-F5344CB8AC3E}">
        <p14:creationId xmlns:p14="http://schemas.microsoft.com/office/powerpoint/2010/main" val="753191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1"/>
      <p:bldP spid="13" grpId="1"/>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16</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33" name="Titre 2">
            <a:extLst>
              <a:ext uri="{FF2B5EF4-FFF2-40B4-BE49-F238E27FC236}">
                <a16:creationId xmlns:a16="http://schemas.microsoft.com/office/drawing/2014/main" id="{50C9776E-0ED9-2545-B5C2-BD508C61E0E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(Choix de la carte d’entame)</a:t>
            </a:r>
            <a:endParaRPr lang="fr-FR" dirty="0"/>
          </a:p>
        </p:txBody>
      </p:sp>
      <p:sp>
        <p:nvSpPr>
          <p:cNvPr id="2" name="ZoneTexte 1">
            <a:extLst>
              <a:ext uri="{FF2B5EF4-FFF2-40B4-BE49-F238E27FC236}">
                <a16:creationId xmlns:a16="http://schemas.microsoft.com/office/drawing/2014/main" id="{47DD41B1-C58F-6346-9482-78733B9B65C6}"/>
              </a:ext>
            </a:extLst>
          </p:cNvPr>
          <p:cNvSpPr txBox="1"/>
          <p:nvPr/>
        </p:nvSpPr>
        <p:spPr>
          <a:xfrm>
            <a:off x="404495" y="1127760"/>
            <a:ext cx="8310880" cy="646331"/>
          </a:xfrm>
          <a:prstGeom prst="rect">
            <a:avLst/>
          </a:prstGeom>
          <a:noFill/>
        </p:spPr>
        <p:txBody>
          <a:bodyPr wrap="square" rtlCol="0">
            <a:spAutoFit/>
          </a:bodyPr>
          <a:lstStyle/>
          <a:p>
            <a:r>
              <a:rPr lang="fr-FR" dirty="0"/>
              <a:t>Si le choix de la couleur d’entame est plus difficile à l’atout, le choix de la carte va se révéler plus facile.</a:t>
            </a:r>
          </a:p>
        </p:txBody>
      </p:sp>
      <p:sp>
        <p:nvSpPr>
          <p:cNvPr id="4" name="ZoneTexte 3">
            <a:extLst>
              <a:ext uri="{FF2B5EF4-FFF2-40B4-BE49-F238E27FC236}">
                <a16:creationId xmlns:a16="http://schemas.microsoft.com/office/drawing/2014/main" id="{3E6C801A-42F8-B049-9179-52F8E6208AE7}"/>
              </a:ext>
            </a:extLst>
          </p:cNvPr>
          <p:cNvSpPr txBox="1"/>
          <p:nvPr/>
        </p:nvSpPr>
        <p:spPr>
          <a:xfrm>
            <a:off x="404495" y="1917877"/>
            <a:ext cx="8221345" cy="2862322"/>
          </a:xfrm>
          <a:prstGeom prst="rect">
            <a:avLst/>
          </a:prstGeom>
          <a:noFill/>
        </p:spPr>
        <p:txBody>
          <a:bodyPr wrap="square" rtlCol="0">
            <a:spAutoFit/>
          </a:bodyPr>
          <a:lstStyle/>
          <a:p>
            <a:r>
              <a:rPr lang="fr-FR" dirty="0"/>
              <a:t>Vous devez entamer d’un honneur dès que vous avez deux honneurs consécutifs. </a:t>
            </a:r>
          </a:p>
          <a:p>
            <a:r>
              <a:rPr lang="fr-FR" dirty="0"/>
              <a:t>	Tête de séquence si </a:t>
            </a:r>
            <a:r>
              <a:rPr lang="fr-FR" dirty="0" err="1"/>
              <a:t>HHx</a:t>
            </a:r>
            <a:r>
              <a:rPr lang="fr-FR" dirty="0"/>
              <a:t>(x).</a:t>
            </a:r>
          </a:p>
          <a:p>
            <a:r>
              <a:rPr lang="fr-FR" dirty="0"/>
              <a:t>	La plus faible si HH (en particulier le Roi si As Roi sec). </a:t>
            </a:r>
          </a:p>
          <a:p>
            <a:r>
              <a:rPr lang="fr-FR" dirty="0"/>
              <a:t>Avec deux ou trois petites cartes, entamez de la plus forte « </a:t>
            </a:r>
            <a:r>
              <a:rPr lang="fr-FR" dirty="0">
                <a:solidFill>
                  <a:srgbClr val="FFFF00"/>
                </a:solidFill>
              </a:rPr>
              <a:t>Refus en premier</a:t>
            </a:r>
            <a:r>
              <a:rPr lang="fr-FR" dirty="0"/>
              <a:t> », avec quatre petites cartes, la seconde.</a:t>
            </a:r>
          </a:p>
          <a:p>
            <a:r>
              <a:rPr lang="fr-FR" dirty="0"/>
              <a:t>Entamez votre plus petite dans les autres cas (Honneur au moins troisième ou deux honneurs non consécutifs)   « </a:t>
            </a:r>
            <a:r>
              <a:rPr lang="fr-FR" dirty="0">
                <a:solidFill>
                  <a:srgbClr val="FFFF00"/>
                </a:solidFill>
              </a:rPr>
              <a:t>Appel en premier</a:t>
            </a:r>
            <a:r>
              <a:rPr lang="fr-FR" dirty="0"/>
              <a:t> »</a:t>
            </a:r>
          </a:p>
          <a:p>
            <a:r>
              <a:rPr lang="fr-FR" dirty="0"/>
              <a:t>Enfin signalons une convention importante : sur l’entame de l’As qui promet le Roi, le fait de mettre la Dame indique le Valet (ou Dame sèche), le partenaire peut rejouer petit sous son Roi.</a:t>
            </a:r>
          </a:p>
        </p:txBody>
      </p:sp>
      <p:sp>
        <p:nvSpPr>
          <p:cNvPr id="5" name="ZoneTexte 4">
            <a:extLst>
              <a:ext uri="{FF2B5EF4-FFF2-40B4-BE49-F238E27FC236}">
                <a16:creationId xmlns:a16="http://schemas.microsoft.com/office/drawing/2014/main" id="{1CF6CADB-229A-0846-A74C-5A1DFA4D3DB9}"/>
              </a:ext>
            </a:extLst>
          </p:cNvPr>
          <p:cNvSpPr txBox="1"/>
          <p:nvPr/>
        </p:nvSpPr>
        <p:spPr>
          <a:xfrm>
            <a:off x="404495" y="5195938"/>
            <a:ext cx="8259838" cy="923330"/>
          </a:xfrm>
          <a:prstGeom prst="rect">
            <a:avLst/>
          </a:prstGeom>
          <a:noFill/>
        </p:spPr>
        <p:txBody>
          <a:bodyPr wrap="square" rtlCol="0">
            <a:spAutoFit/>
          </a:bodyPr>
          <a:lstStyle/>
          <a:p>
            <a:r>
              <a:rPr lang="fr-FR" dirty="0"/>
              <a:t>Nous allons voir maintenant quelques exemples de lutte contre les jeux d’affranchissements car c’est le domaine où les défenseurs refilent le plus de levées et souvent le contrat.</a:t>
            </a:r>
          </a:p>
        </p:txBody>
      </p:sp>
    </p:spTree>
    <p:extLst>
      <p:ext uri="{BB962C8B-B14F-4D97-AF65-F5344CB8AC3E}">
        <p14:creationId xmlns:p14="http://schemas.microsoft.com/office/powerpoint/2010/main" val="1731445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17</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33" name="Titre 2">
            <a:extLst>
              <a:ext uri="{FF2B5EF4-FFF2-40B4-BE49-F238E27FC236}">
                <a16:creationId xmlns:a16="http://schemas.microsoft.com/office/drawing/2014/main" id="{50C9776E-0ED9-2545-B5C2-BD508C61E0E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(Applications)</a:t>
            </a:r>
            <a:endParaRPr lang="fr-FR" dirty="0"/>
          </a:p>
        </p:txBody>
      </p:sp>
      <p:sp>
        <p:nvSpPr>
          <p:cNvPr id="9" name="Rectangle 8">
            <a:extLst>
              <a:ext uri="{FF2B5EF4-FFF2-40B4-BE49-F238E27FC236}">
                <a16:creationId xmlns:a16="http://schemas.microsoft.com/office/drawing/2014/main" id="{9CD643E0-29A4-414D-AF3C-63F3522FB740}"/>
              </a:ext>
            </a:extLst>
          </p:cNvPr>
          <p:cNvSpPr/>
          <p:nvPr/>
        </p:nvSpPr>
        <p:spPr>
          <a:xfrm>
            <a:off x="201440" y="1428443"/>
            <a:ext cx="3620878"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FF0000"/>
                </a:solidFill>
                <a:latin typeface="Times New Roman" charset="0"/>
                <a:ea typeface="ÇlÇr ñæí©" charset="0"/>
                <a:sym typeface="Symbol" charset="0"/>
              </a:rPr>
              <a:t></a:t>
            </a:r>
            <a:r>
              <a:rPr lang="en-GB" b="1" dirty="0">
                <a:solidFill>
                  <a:srgbClr val="000000"/>
                </a:solidFill>
                <a:sym typeface="Symbol"/>
              </a:rPr>
              <a:t> </a:t>
            </a:r>
            <a:r>
              <a:rPr lang="en-GB" b="1" dirty="0">
                <a:solidFill>
                  <a:srgbClr val="FF0000"/>
                </a:solidFill>
                <a:latin typeface="Times New Roman" charset="0"/>
                <a:ea typeface="ÇlÇr ñæí©" charset="0"/>
                <a:sym typeface="Symbol" charset="0"/>
              </a:rPr>
              <a:t>	</a:t>
            </a:r>
            <a:r>
              <a:rPr lang="fr-FR" b="1" dirty="0">
                <a:sym typeface="Symbol"/>
              </a:rPr>
              <a:t> passe	 1</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3</a:t>
            </a:r>
            <a:r>
              <a:rPr lang="en-GB" b="1" dirty="0">
                <a:solidFill>
                  <a:srgbClr val="FF0000"/>
                </a:solidFill>
                <a:latin typeface="Times New Roman" charset="0"/>
                <a:ea typeface="ÇlÇr ñæí©" charset="0"/>
                <a:sym typeface="Symbol" charset="0"/>
              </a:rPr>
              <a:t></a:t>
            </a:r>
            <a:r>
              <a:rPr lang="en-GB" b="1" dirty="0">
                <a:solidFill>
                  <a:srgbClr val="000000"/>
                </a:solidFill>
                <a:sym typeface="Symbol"/>
              </a:rPr>
              <a:t> 	</a:t>
            </a:r>
            <a:r>
              <a:rPr lang="fr-FR" b="1" dirty="0">
                <a:sym typeface="Symbol"/>
              </a:rPr>
              <a:t> passe	 4</a:t>
            </a:r>
            <a:r>
              <a:rPr lang="en-GB" b="1" dirty="0">
                <a:solidFill>
                  <a:srgbClr val="FF0000"/>
                </a:solidFill>
                <a:latin typeface="Times New Roman" charset="0"/>
                <a:ea typeface="ÇlÇr ñæí©" charset="0"/>
                <a:sym typeface="Symbol" charset="0"/>
              </a:rPr>
              <a:t> </a:t>
            </a:r>
            <a:r>
              <a:rPr lang="en-GB" b="1" dirty="0">
                <a:solidFill>
                  <a:srgbClr val="000000"/>
                </a:solidFill>
                <a:sym typeface="Symbol"/>
              </a:rPr>
              <a:t>	</a:t>
            </a:r>
            <a:r>
              <a:rPr lang="en-GB" b="1" dirty="0">
                <a:sym typeface="Symbol"/>
              </a:rPr>
              <a:t>Fin</a:t>
            </a:r>
            <a:endParaRPr lang="fr-FR" dirty="0"/>
          </a:p>
        </p:txBody>
      </p:sp>
      <p:sp>
        <p:nvSpPr>
          <p:cNvPr id="10" name="ZoneTexte 9">
            <a:extLst>
              <a:ext uri="{FF2B5EF4-FFF2-40B4-BE49-F238E27FC236}">
                <a16:creationId xmlns:a16="http://schemas.microsoft.com/office/drawing/2014/main" id="{3278CECC-445E-A14F-98ED-6915E9270379}"/>
              </a:ext>
            </a:extLst>
          </p:cNvPr>
          <p:cNvSpPr txBox="1"/>
          <p:nvPr/>
        </p:nvSpPr>
        <p:spPr>
          <a:xfrm>
            <a:off x="201440" y="983974"/>
            <a:ext cx="1321131" cy="369332"/>
          </a:xfrm>
          <a:prstGeom prst="rect">
            <a:avLst/>
          </a:prstGeom>
          <a:noFill/>
        </p:spPr>
        <p:txBody>
          <a:bodyPr wrap="none" rtlCol="0">
            <a:spAutoFit/>
          </a:bodyPr>
          <a:lstStyle/>
          <a:p>
            <a:r>
              <a:rPr lang="fr-FR" u="sng" dirty="0">
                <a:solidFill>
                  <a:srgbClr val="FFFF00"/>
                </a:solidFill>
              </a:rPr>
              <a:t>Exemple 1 :</a:t>
            </a:r>
          </a:p>
        </p:txBody>
      </p:sp>
      <p:sp>
        <p:nvSpPr>
          <p:cNvPr id="2" name="ZoneTexte 1">
            <a:extLst>
              <a:ext uri="{FF2B5EF4-FFF2-40B4-BE49-F238E27FC236}">
                <a16:creationId xmlns:a16="http://schemas.microsoft.com/office/drawing/2014/main" id="{BE5D52B0-F015-AB4B-A449-571483D0C39A}"/>
              </a:ext>
            </a:extLst>
          </p:cNvPr>
          <p:cNvSpPr txBox="1"/>
          <p:nvPr/>
        </p:nvSpPr>
        <p:spPr>
          <a:xfrm>
            <a:off x="4441371" y="1428443"/>
            <a:ext cx="3698422" cy="646331"/>
          </a:xfrm>
          <a:prstGeom prst="rect">
            <a:avLst/>
          </a:prstGeom>
          <a:noFill/>
        </p:spPr>
        <p:txBody>
          <a:bodyPr wrap="square" rtlCol="0">
            <a:spAutoFit/>
          </a:bodyPr>
          <a:lstStyle/>
          <a:p>
            <a:r>
              <a:rPr lang="fr-FR" dirty="0"/>
              <a:t>Votre partenaire entame du deux de Trèfle et le mort s’étale. A vous! </a:t>
            </a:r>
          </a:p>
        </p:txBody>
      </p:sp>
      <p:pic>
        <p:nvPicPr>
          <p:cNvPr id="12" name="Image 11">
            <a:extLst>
              <a:ext uri="{FF2B5EF4-FFF2-40B4-BE49-F238E27FC236}">
                <a16:creationId xmlns:a16="http://schemas.microsoft.com/office/drawing/2014/main" id="{9A408822-8AF9-0046-B615-6179D4DD2F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4428" y="3479400"/>
            <a:ext cx="1016000" cy="1016000"/>
          </a:xfrm>
          <a:prstGeom prst="rect">
            <a:avLst/>
          </a:prstGeom>
        </p:spPr>
      </p:pic>
      <p:sp>
        <p:nvSpPr>
          <p:cNvPr id="13" name="Text Box 1">
            <a:extLst>
              <a:ext uri="{FF2B5EF4-FFF2-40B4-BE49-F238E27FC236}">
                <a16:creationId xmlns:a16="http://schemas.microsoft.com/office/drawing/2014/main" id="{BE85B339-2B4E-3B48-B874-4F3FD5ACB8D7}"/>
              </a:ext>
            </a:extLst>
          </p:cNvPr>
          <p:cNvSpPr txBox="1">
            <a:spLocks noChangeArrowheads="1"/>
          </p:cNvSpPr>
          <p:nvPr/>
        </p:nvSpPr>
        <p:spPr bwMode="auto">
          <a:xfrm>
            <a:off x="1844211" y="2457968"/>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V764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R83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95</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5792A5F2-F605-DA4B-ABFA-B1E90712034A}"/>
              </a:ext>
            </a:extLst>
          </p:cNvPr>
          <p:cNvSpPr txBox="1">
            <a:spLocks noChangeArrowheads="1"/>
          </p:cNvSpPr>
          <p:nvPr/>
        </p:nvSpPr>
        <p:spPr bwMode="auto">
          <a:xfrm>
            <a:off x="3058006" y="3568300"/>
            <a:ext cx="965200"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9832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X6</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862</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AX84</a:t>
            </a:r>
            <a:endParaRPr kumimoji="0" lang="fr-FR" sz="2400" b="0" i="0" u="none" strike="noStrike" cap="none" normalizeH="0" baseline="0" dirty="0">
              <a:ln>
                <a:noFill/>
              </a:ln>
              <a:solidFill>
                <a:srgbClr val="000000"/>
              </a:solidFill>
              <a:effectLst/>
              <a:latin typeface="Arial" charset="0"/>
            </a:endParaRPr>
          </a:p>
        </p:txBody>
      </p:sp>
      <p:sp>
        <p:nvSpPr>
          <p:cNvPr id="4" name="ZoneTexte 3">
            <a:extLst>
              <a:ext uri="{FF2B5EF4-FFF2-40B4-BE49-F238E27FC236}">
                <a16:creationId xmlns:a16="http://schemas.microsoft.com/office/drawing/2014/main" id="{4628DFA5-4DA7-5241-99A8-CCF7ACE67C0F}"/>
              </a:ext>
            </a:extLst>
          </p:cNvPr>
          <p:cNvSpPr txBox="1"/>
          <p:nvPr/>
        </p:nvSpPr>
        <p:spPr>
          <a:xfrm>
            <a:off x="4156240" y="2457968"/>
            <a:ext cx="4863935" cy="2308324"/>
          </a:xfrm>
          <a:prstGeom prst="rect">
            <a:avLst/>
          </a:prstGeom>
          <a:noFill/>
        </p:spPr>
        <p:txBody>
          <a:bodyPr wrap="square" rtlCol="0">
            <a:spAutoFit/>
          </a:bodyPr>
          <a:lstStyle/>
          <a:p>
            <a:r>
              <a:rPr lang="fr-FR" dirty="0"/>
              <a:t>La vue du mort vous fait penser à un jeu d’affranchissement. Vous prenez de l’As et vous devez penser immédiatement au retour et surtout au déroulement probable du coup. La couleur Carreau du mort est inquiétante, les honneurs du partenaire sont soumis. Les seules levées possibles sont à prendre à Pique et à Trèfle. Que rejouez vous?</a:t>
            </a:r>
          </a:p>
        </p:txBody>
      </p:sp>
      <p:sp>
        <p:nvSpPr>
          <p:cNvPr id="5" name="ZoneTexte 4">
            <a:extLst>
              <a:ext uri="{FF2B5EF4-FFF2-40B4-BE49-F238E27FC236}">
                <a16:creationId xmlns:a16="http://schemas.microsoft.com/office/drawing/2014/main" id="{25172A5F-3AFE-8140-8404-D230AEEC2DDA}"/>
              </a:ext>
            </a:extLst>
          </p:cNvPr>
          <p:cNvSpPr txBox="1"/>
          <p:nvPr/>
        </p:nvSpPr>
        <p:spPr>
          <a:xfrm>
            <a:off x="4164078" y="4834436"/>
            <a:ext cx="4253007" cy="1477328"/>
          </a:xfrm>
          <a:prstGeom prst="rect">
            <a:avLst/>
          </a:prstGeom>
          <a:noFill/>
        </p:spPr>
        <p:txBody>
          <a:bodyPr wrap="square" rtlCol="0">
            <a:spAutoFit/>
          </a:bodyPr>
          <a:lstStyle/>
          <a:p>
            <a:r>
              <a:rPr lang="fr-FR" dirty="0"/>
              <a:t>Si vous rejouez Trèfle c’est votre partenaire qui va attaquer les Piques. Le déclarant possédant le Roi le fera . Si c’est vous, vous pouvez prendre un Roi second. Donc il faut rejouer Pique.</a:t>
            </a:r>
          </a:p>
        </p:txBody>
      </p:sp>
      <p:sp>
        <p:nvSpPr>
          <p:cNvPr id="17" name="Text Box 1">
            <a:extLst>
              <a:ext uri="{FF2B5EF4-FFF2-40B4-BE49-F238E27FC236}">
                <a16:creationId xmlns:a16="http://schemas.microsoft.com/office/drawing/2014/main" id="{E844524A-B066-714F-AF3C-B61BD20F8E3D}"/>
              </a:ext>
            </a:extLst>
          </p:cNvPr>
          <p:cNvSpPr txBox="1">
            <a:spLocks noChangeArrowheads="1"/>
          </p:cNvSpPr>
          <p:nvPr/>
        </p:nvSpPr>
        <p:spPr bwMode="auto">
          <a:xfrm>
            <a:off x="1883557" y="4679742"/>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ADV952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RV5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D6</a:t>
            </a:r>
            <a:endParaRPr kumimoji="0" lang="fr-FR" sz="2400" b="0" i="0" u="none" strike="noStrike" cap="none" normalizeH="0" baseline="0" dirty="0">
              <a:ln>
                <a:noFill/>
              </a:ln>
              <a:solidFill>
                <a:srgbClr val="000000"/>
              </a:solidFill>
              <a:effectLst/>
              <a:latin typeface="Arial" charset="0"/>
            </a:endParaRPr>
          </a:p>
        </p:txBody>
      </p:sp>
      <p:sp>
        <p:nvSpPr>
          <p:cNvPr id="18" name="Text Box 1">
            <a:extLst>
              <a:ext uri="{FF2B5EF4-FFF2-40B4-BE49-F238E27FC236}">
                <a16:creationId xmlns:a16="http://schemas.microsoft.com/office/drawing/2014/main" id="{79903C9B-1866-4F4F-A6BE-95E7E65E7B50}"/>
              </a:ext>
            </a:extLst>
          </p:cNvPr>
          <p:cNvSpPr txBox="1">
            <a:spLocks noChangeArrowheads="1"/>
          </p:cNvSpPr>
          <p:nvPr/>
        </p:nvSpPr>
        <p:spPr bwMode="auto">
          <a:xfrm>
            <a:off x="706548" y="3523835"/>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AD5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74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743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RV732</a:t>
            </a:r>
            <a:endParaRPr kumimoji="0" lang="fr-FR" sz="2400" b="0" i="0" u="none" strike="noStrike" cap="none" normalizeH="0" baseline="0" dirty="0">
              <a:ln>
                <a:noFill/>
              </a:ln>
              <a:solidFill>
                <a:srgbClr val="000000"/>
              </a:solidFill>
              <a:effectLst/>
              <a:latin typeface="Arial" charset="0"/>
            </a:endParaRPr>
          </a:p>
        </p:txBody>
      </p:sp>
      <p:sp>
        <p:nvSpPr>
          <p:cNvPr id="16" name="ZoneTexte 15">
            <a:extLst>
              <a:ext uri="{FF2B5EF4-FFF2-40B4-BE49-F238E27FC236}">
                <a16:creationId xmlns:a16="http://schemas.microsoft.com/office/drawing/2014/main" id="{AA348AAD-9E49-264A-858A-8B97BFDF2D4D}"/>
              </a:ext>
            </a:extLst>
          </p:cNvPr>
          <p:cNvSpPr txBox="1"/>
          <p:nvPr/>
        </p:nvSpPr>
        <p:spPr>
          <a:xfrm>
            <a:off x="201440" y="5623027"/>
            <a:ext cx="2856566" cy="646331"/>
          </a:xfrm>
          <a:prstGeom prst="rect">
            <a:avLst/>
          </a:prstGeom>
          <a:noFill/>
        </p:spPr>
        <p:txBody>
          <a:bodyPr wrap="square" rtlCol="0">
            <a:spAutoFit/>
          </a:bodyPr>
          <a:lstStyle/>
          <a:p>
            <a:r>
              <a:rPr lang="fr-FR" dirty="0"/>
              <a:t>Une main qui récompense votre raisonnement</a:t>
            </a:r>
          </a:p>
        </p:txBody>
      </p:sp>
    </p:spTree>
    <p:extLst>
      <p:ext uri="{BB962C8B-B14F-4D97-AF65-F5344CB8AC3E}">
        <p14:creationId xmlns:p14="http://schemas.microsoft.com/office/powerpoint/2010/main" val="1651722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4" grpId="0"/>
      <p:bldP spid="5" grpId="0"/>
      <p:bldP spid="17" grpId="0" animBg="1"/>
      <p:bldP spid="18" grpId="0" animBg="1"/>
      <p:bldP spid="1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B5E34495-2B8C-574B-9A39-40D2DDF153C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18</a:t>
            </a:fld>
            <a:endParaRPr kumimoji="0" lang="en-US"/>
          </a:p>
        </p:txBody>
      </p:sp>
      <p:sp>
        <p:nvSpPr>
          <p:cNvPr id="6" name="Rectangle 5">
            <a:extLst>
              <a:ext uri="{FF2B5EF4-FFF2-40B4-BE49-F238E27FC236}">
                <a16:creationId xmlns:a16="http://schemas.microsoft.com/office/drawing/2014/main" id="{F4387FC7-DF6C-D54B-818B-391E8EC32087}"/>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7" name="ZoneTexte 6">
            <a:extLst>
              <a:ext uri="{FF2B5EF4-FFF2-40B4-BE49-F238E27FC236}">
                <a16:creationId xmlns:a16="http://schemas.microsoft.com/office/drawing/2014/main" id="{5D0C90D9-86CF-7845-A2E4-D9D5E236AEAC}"/>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8" name="ZoneTexte 7">
            <a:extLst>
              <a:ext uri="{FF2B5EF4-FFF2-40B4-BE49-F238E27FC236}">
                <a16:creationId xmlns:a16="http://schemas.microsoft.com/office/drawing/2014/main" id="{6B67DC1E-4254-5C42-BA60-84B1E7E7508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33" name="Titre 2">
            <a:extLst>
              <a:ext uri="{FF2B5EF4-FFF2-40B4-BE49-F238E27FC236}">
                <a16:creationId xmlns:a16="http://schemas.microsoft.com/office/drawing/2014/main" id="{50C9776E-0ED9-2545-B5C2-BD508C61E0E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l’Atout</a:t>
            </a:r>
            <a:r>
              <a:rPr lang="fr-FR" sz="2400" dirty="0"/>
              <a:t>(Applications)</a:t>
            </a:r>
            <a:endParaRPr lang="fr-FR" dirty="0"/>
          </a:p>
        </p:txBody>
      </p:sp>
      <p:sp>
        <p:nvSpPr>
          <p:cNvPr id="9" name="Rectangle 8">
            <a:extLst>
              <a:ext uri="{FF2B5EF4-FFF2-40B4-BE49-F238E27FC236}">
                <a16:creationId xmlns:a16="http://schemas.microsoft.com/office/drawing/2014/main" id="{9CD643E0-29A4-414D-AF3C-63F3522FB740}"/>
              </a:ext>
            </a:extLst>
          </p:cNvPr>
          <p:cNvSpPr/>
          <p:nvPr/>
        </p:nvSpPr>
        <p:spPr>
          <a:xfrm>
            <a:off x="201440" y="1206879"/>
            <a:ext cx="3620878" cy="1477328"/>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1</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fr-FR" b="1" dirty="0">
                <a:sym typeface="Symbol"/>
              </a:rPr>
              <a:t>	passe</a:t>
            </a:r>
          </a:p>
          <a:p>
            <a:r>
              <a:rPr lang="fr-FR" b="1" dirty="0">
                <a:sym typeface="Symbol"/>
              </a:rPr>
              <a:t>2</a:t>
            </a:r>
            <a:r>
              <a:rPr lang="en-GB" b="1" dirty="0">
                <a:solidFill>
                  <a:srgbClr val="000000"/>
                </a:solidFill>
                <a:latin typeface="Times New Roman" charset="0"/>
                <a:ea typeface="ÇlÇr ñæí©" charset="0"/>
                <a:sym typeface="Symbol" charset="0"/>
              </a:rPr>
              <a:t> </a:t>
            </a:r>
            <a:r>
              <a:rPr lang="en-GB" b="1" dirty="0">
                <a:solidFill>
                  <a:srgbClr val="000000"/>
                </a:solidFill>
                <a:sym typeface="Symbol"/>
              </a:rPr>
              <a:t> 	</a:t>
            </a:r>
            <a:r>
              <a:rPr lang="fr-FR" b="1" dirty="0">
                <a:sym typeface="Symbol"/>
              </a:rPr>
              <a:t> passe	 2</a:t>
            </a:r>
            <a:r>
              <a:rPr lang="en-GB" b="1" dirty="0">
                <a:solidFill>
                  <a:srgbClr val="000000"/>
                </a:solidFill>
                <a:sym typeface="Symbol"/>
              </a:rPr>
              <a:t></a:t>
            </a:r>
            <a:r>
              <a:rPr lang="en-GB" b="1" dirty="0">
                <a:solidFill>
                  <a:srgbClr val="FF0000"/>
                </a:solidFill>
                <a:latin typeface="Times New Roman" charset="0"/>
                <a:ea typeface="ÇlÇr ñæí©" charset="0"/>
                <a:sym typeface="Symbol" charset="0"/>
              </a:rPr>
              <a:t> </a:t>
            </a:r>
            <a:r>
              <a:rPr lang="en-GB" b="1" dirty="0">
                <a:solidFill>
                  <a:srgbClr val="000000"/>
                </a:solidFill>
                <a:sym typeface="Symbol"/>
              </a:rPr>
              <a:t>	</a:t>
            </a:r>
            <a:r>
              <a:rPr lang="en-GB" b="1" dirty="0" err="1">
                <a:sym typeface="Symbol"/>
              </a:rPr>
              <a:t>passe</a:t>
            </a:r>
            <a:endParaRPr lang="en-GB" b="1" dirty="0">
              <a:sym typeface="Symbol"/>
            </a:endParaRPr>
          </a:p>
          <a:p>
            <a:r>
              <a:rPr lang="en-GB" b="1" dirty="0">
                <a:sym typeface="Symbol"/>
              </a:rPr>
              <a:t>3</a:t>
            </a:r>
            <a:r>
              <a:rPr lang="en-GB" b="1" dirty="0">
                <a:solidFill>
                  <a:srgbClr val="000000"/>
                </a:solidFill>
                <a:latin typeface="Times New Roman" charset="0"/>
                <a:ea typeface="ÇlÇr ñæí©" charset="0"/>
                <a:sym typeface="Symbol" charset="0"/>
              </a:rPr>
              <a:t> 	</a:t>
            </a:r>
            <a:r>
              <a:rPr lang="fr-FR" b="1" dirty="0">
                <a:sym typeface="Symbol"/>
              </a:rPr>
              <a:t> passe	</a:t>
            </a:r>
            <a:r>
              <a:rPr lang="en-GB" b="1" dirty="0">
                <a:sym typeface="Symbol"/>
              </a:rPr>
              <a:t> 4</a:t>
            </a:r>
            <a:r>
              <a:rPr lang="en-GB" b="1" dirty="0">
                <a:solidFill>
                  <a:srgbClr val="000000"/>
                </a:solidFill>
                <a:latin typeface="Times New Roman" charset="0"/>
                <a:ea typeface="ÇlÇr ñæí©" charset="0"/>
                <a:sym typeface="Symbol" charset="0"/>
              </a:rPr>
              <a:t>	</a:t>
            </a:r>
            <a:r>
              <a:rPr lang="en-GB" b="1" dirty="0">
                <a:sym typeface="Symbol"/>
              </a:rPr>
              <a:t> </a:t>
            </a:r>
            <a:r>
              <a:rPr lang="en-GB" b="1" dirty="0" err="1">
                <a:sym typeface="Symbol"/>
              </a:rPr>
              <a:t>passe</a:t>
            </a:r>
            <a:endParaRPr lang="en-GB" b="1" dirty="0">
              <a:sym typeface="Symbol"/>
            </a:endParaRPr>
          </a:p>
          <a:p>
            <a:r>
              <a:rPr lang="en-GB" b="1" dirty="0">
                <a:sym typeface="Symbol"/>
              </a:rPr>
              <a:t>5</a:t>
            </a:r>
            <a:r>
              <a:rPr lang="en-GB" b="1" dirty="0">
                <a:solidFill>
                  <a:srgbClr val="000000"/>
                </a:solidFill>
                <a:latin typeface="Times New Roman" charset="0"/>
                <a:ea typeface="ÇlÇr ñæí©" charset="0"/>
                <a:sym typeface="Symbol" charset="0"/>
              </a:rPr>
              <a:t> </a:t>
            </a:r>
            <a:endParaRPr lang="fr-FR" dirty="0"/>
          </a:p>
        </p:txBody>
      </p:sp>
      <p:sp>
        <p:nvSpPr>
          <p:cNvPr id="10" name="ZoneTexte 9">
            <a:extLst>
              <a:ext uri="{FF2B5EF4-FFF2-40B4-BE49-F238E27FC236}">
                <a16:creationId xmlns:a16="http://schemas.microsoft.com/office/drawing/2014/main" id="{3278CECC-445E-A14F-98ED-6915E9270379}"/>
              </a:ext>
            </a:extLst>
          </p:cNvPr>
          <p:cNvSpPr txBox="1"/>
          <p:nvPr/>
        </p:nvSpPr>
        <p:spPr>
          <a:xfrm>
            <a:off x="201440" y="847029"/>
            <a:ext cx="1321131" cy="369332"/>
          </a:xfrm>
          <a:prstGeom prst="rect">
            <a:avLst/>
          </a:prstGeom>
          <a:noFill/>
        </p:spPr>
        <p:txBody>
          <a:bodyPr wrap="none" rtlCol="0">
            <a:spAutoFit/>
          </a:bodyPr>
          <a:lstStyle/>
          <a:p>
            <a:r>
              <a:rPr lang="fr-FR" u="sng" dirty="0">
                <a:solidFill>
                  <a:srgbClr val="FFFF00"/>
                </a:solidFill>
              </a:rPr>
              <a:t>Exemple 2 :</a:t>
            </a:r>
          </a:p>
        </p:txBody>
      </p:sp>
      <p:sp>
        <p:nvSpPr>
          <p:cNvPr id="2" name="ZoneTexte 1">
            <a:extLst>
              <a:ext uri="{FF2B5EF4-FFF2-40B4-BE49-F238E27FC236}">
                <a16:creationId xmlns:a16="http://schemas.microsoft.com/office/drawing/2014/main" id="{BE5D52B0-F015-AB4B-A449-571483D0C39A}"/>
              </a:ext>
            </a:extLst>
          </p:cNvPr>
          <p:cNvSpPr txBox="1"/>
          <p:nvPr/>
        </p:nvSpPr>
        <p:spPr>
          <a:xfrm>
            <a:off x="4441371" y="1428443"/>
            <a:ext cx="3698422" cy="646331"/>
          </a:xfrm>
          <a:prstGeom prst="rect">
            <a:avLst/>
          </a:prstGeom>
          <a:noFill/>
        </p:spPr>
        <p:txBody>
          <a:bodyPr wrap="square" rtlCol="0">
            <a:spAutoFit/>
          </a:bodyPr>
          <a:lstStyle/>
          <a:p>
            <a:r>
              <a:rPr lang="fr-FR" dirty="0"/>
              <a:t>Votre partenaire entame d’un petit Cœur. A vous! </a:t>
            </a:r>
          </a:p>
        </p:txBody>
      </p:sp>
      <p:pic>
        <p:nvPicPr>
          <p:cNvPr id="12" name="Image 11">
            <a:extLst>
              <a:ext uri="{FF2B5EF4-FFF2-40B4-BE49-F238E27FC236}">
                <a16:creationId xmlns:a16="http://schemas.microsoft.com/office/drawing/2014/main" id="{9A408822-8AF9-0046-B615-6179D4DD2F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4428" y="3479400"/>
            <a:ext cx="1016000" cy="1016000"/>
          </a:xfrm>
          <a:prstGeom prst="rect">
            <a:avLst/>
          </a:prstGeom>
        </p:spPr>
      </p:pic>
      <p:sp>
        <p:nvSpPr>
          <p:cNvPr id="13" name="Text Box 1">
            <a:extLst>
              <a:ext uri="{FF2B5EF4-FFF2-40B4-BE49-F238E27FC236}">
                <a16:creationId xmlns:a16="http://schemas.microsoft.com/office/drawing/2014/main" id="{BE85B339-2B4E-3B48-B874-4F3FD5ACB8D7}"/>
              </a:ext>
            </a:extLst>
          </p:cNvPr>
          <p:cNvSpPr txBox="1">
            <a:spLocks noChangeArrowheads="1"/>
          </p:cNvSpPr>
          <p:nvPr/>
        </p:nvSpPr>
        <p:spPr bwMode="auto">
          <a:xfrm>
            <a:off x="1844211" y="2457968"/>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ARDV3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D72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DV5</a:t>
            </a:r>
            <a:endParaRPr kumimoji="0" lang="fr-FR" sz="2400" b="0" i="0" u="none" strike="noStrike" cap="none" normalizeH="0" baseline="0" dirty="0">
              <a:ln>
                <a:noFill/>
              </a:ln>
              <a:solidFill>
                <a:srgbClr val="000000"/>
              </a:solidFill>
              <a:effectLst/>
              <a:latin typeface="Arial" charset="0"/>
            </a:endParaRPr>
          </a:p>
        </p:txBody>
      </p:sp>
      <p:sp>
        <p:nvSpPr>
          <p:cNvPr id="14" name="Text Box 1">
            <a:extLst>
              <a:ext uri="{FF2B5EF4-FFF2-40B4-BE49-F238E27FC236}">
                <a16:creationId xmlns:a16="http://schemas.microsoft.com/office/drawing/2014/main" id="{5792A5F2-F605-DA4B-ABFA-B1E90712034A}"/>
              </a:ext>
            </a:extLst>
          </p:cNvPr>
          <p:cNvSpPr txBox="1">
            <a:spLocks noChangeArrowheads="1"/>
          </p:cNvSpPr>
          <p:nvPr/>
        </p:nvSpPr>
        <p:spPr bwMode="auto">
          <a:xfrm>
            <a:off x="3006496" y="3560828"/>
            <a:ext cx="965200" cy="838200"/>
          </a:xfrm>
          <a:prstGeom prst="rect">
            <a:avLst/>
          </a:prstGeom>
          <a:solidFill>
            <a:schemeClr val="tx2"/>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AD85</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A64</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862</a:t>
            </a:r>
            <a:endParaRPr kumimoji="0" lang="fr-FR" sz="2400" b="0" i="0" u="none" strike="noStrike" cap="none" normalizeH="0" baseline="0" dirty="0">
              <a:ln>
                <a:noFill/>
              </a:ln>
              <a:solidFill>
                <a:srgbClr val="000000"/>
              </a:solidFill>
              <a:effectLst/>
              <a:latin typeface="Arial" charset="0"/>
            </a:endParaRPr>
          </a:p>
        </p:txBody>
      </p:sp>
      <p:sp>
        <p:nvSpPr>
          <p:cNvPr id="4" name="ZoneTexte 3">
            <a:extLst>
              <a:ext uri="{FF2B5EF4-FFF2-40B4-BE49-F238E27FC236}">
                <a16:creationId xmlns:a16="http://schemas.microsoft.com/office/drawing/2014/main" id="{4628DFA5-4DA7-5241-99A8-CCF7ACE67C0F}"/>
              </a:ext>
            </a:extLst>
          </p:cNvPr>
          <p:cNvSpPr txBox="1"/>
          <p:nvPr/>
        </p:nvSpPr>
        <p:spPr>
          <a:xfrm>
            <a:off x="4156240" y="2457968"/>
            <a:ext cx="4863935" cy="1754326"/>
          </a:xfrm>
          <a:prstGeom prst="rect">
            <a:avLst/>
          </a:prstGeom>
          <a:noFill/>
        </p:spPr>
        <p:txBody>
          <a:bodyPr wrap="square" rtlCol="0">
            <a:spAutoFit/>
          </a:bodyPr>
          <a:lstStyle/>
          <a:p>
            <a:r>
              <a:rPr lang="fr-FR" dirty="0"/>
              <a:t>La vue du mort vous fait penser à un jeu d’affranchissement. Vous prenez de l’As. Le déclarant a certainement As et Roi de Trèfle. Votre partenaire a soit le Roi de Cœur, soit le Roi de Carreau (</a:t>
            </a:r>
            <a:r>
              <a:rPr lang="fr-FR" dirty="0" err="1"/>
              <a:t>Cf</a:t>
            </a:r>
            <a:r>
              <a:rPr lang="fr-FR" dirty="0"/>
              <a:t> compte des points). Que rejouez vous?</a:t>
            </a:r>
          </a:p>
        </p:txBody>
      </p:sp>
      <p:sp>
        <p:nvSpPr>
          <p:cNvPr id="5" name="ZoneTexte 4">
            <a:extLst>
              <a:ext uri="{FF2B5EF4-FFF2-40B4-BE49-F238E27FC236}">
                <a16:creationId xmlns:a16="http://schemas.microsoft.com/office/drawing/2014/main" id="{25172A5F-3AFE-8140-8404-D230AEEC2DDA}"/>
              </a:ext>
            </a:extLst>
          </p:cNvPr>
          <p:cNvSpPr txBox="1"/>
          <p:nvPr/>
        </p:nvSpPr>
        <p:spPr>
          <a:xfrm>
            <a:off x="4157568" y="4495400"/>
            <a:ext cx="4253007" cy="923330"/>
          </a:xfrm>
          <a:prstGeom prst="rect">
            <a:avLst/>
          </a:prstGeom>
          <a:noFill/>
        </p:spPr>
        <p:txBody>
          <a:bodyPr wrap="square" rtlCol="0">
            <a:spAutoFit/>
          </a:bodyPr>
          <a:lstStyle/>
          <a:p>
            <a:r>
              <a:rPr lang="fr-FR" dirty="0"/>
              <a:t>Pour le savoir, jouez l’As de Carreau, si le partenaire met une grosse carte, il a le Roi.</a:t>
            </a:r>
          </a:p>
        </p:txBody>
      </p:sp>
      <p:sp>
        <p:nvSpPr>
          <p:cNvPr id="19" name="ZoneTexte 18">
            <a:extLst>
              <a:ext uri="{FF2B5EF4-FFF2-40B4-BE49-F238E27FC236}">
                <a16:creationId xmlns:a16="http://schemas.microsoft.com/office/drawing/2014/main" id="{FBD5AFCD-0055-2E47-9F85-C09C15005B03}"/>
              </a:ext>
            </a:extLst>
          </p:cNvPr>
          <p:cNvSpPr txBox="1"/>
          <p:nvPr/>
        </p:nvSpPr>
        <p:spPr>
          <a:xfrm>
            <a:off x="358557" y="5712744"/>
            <a:ext cx="8385675" cy="369332"/>
          </a:xfrm>
          <a:prstGeom prst="rect">
            <a:avLst/>
          </a:prstGeom>
          <a:noFill/>
        </p:spPr>
        <p:txBody>
          <a:bodyPr wrap="square" rtlCol="0">
            <a:spAutoFit/>
          </a:bodyPr>
          <a:lstStyle/>
          <a:p>
            <a:pPr algn="ctr"/>
            <a:r>
              <a:rPr lang="fr-FR" b="1" dirty="0">
                <a:solidFill>
                  <a:srgbClr val="FFFF00"/>
                </a:solidFill>
              </a:rPr>
              <a:t>Faites des hypothèses de nécessité</a:t>
            </a:r>
          </a:p>
        </p:txBody>
      </p:sp>
    </p:spTree>
    <p:extLst>
      <p:ext uri="{BB962C8B-B14F-4D97-AF65-F5344CB8AC3E}">
        <p14:creationId xmlns:p14="http://schemas.microsoft.com/office/powerpoint/2010/main" val="346069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4" grpId="0"/>
      <p:bldP spid="5"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CBE2255E-59A9-F749-981D-C70B33F7892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19</a:t>
            </a:fld>
            <a:endParaRPr kumimoji="0" lang="en-US"/>
          </a:p>
        </p:txBody>
      </p:sp>
      <p:sp>
        <p:nvSpPr>
          <p:cNvPr id="5" name="ZoneTexte 4">
            <a:extLst>
              <a:ext uri="{FF2B5EF4-FFF2-40B4-BE49-F238E27FC236}">
                <a16:creationId xmlns:a16="http://schemas.microsoft.com/office/drawing/2014/main" id="{ABFDCFAC-9BF3-5144-BADC-4BD9936B2E41}"/>
              </a:ext>
            </a:extLst>
          </p:cNvPr>
          <p:cNvSpPr txBox="1"/>
          <p:nvPr/>
        </p:nvSpPr>
        <p:spPr>
          <a:xfrm>
            <a:off x="343302" y="460046"/>
            <a:ext cx="1177823" cy="369332"/>
          </a:xfrm>
          <a:prstGeom prst="rect">
            <a:avLst/>
          </a:prstGeom>
          <a:noFill/>
        </p:spPr>
        <p:txBody>
          <a:bodyPr wrap="none" rtlCol="0">
            <a:spAutoFit/>
          </a:bodyPr>
          <a:lstStyle/>
          <a:p>
            <a:r>
              <a:rPr lang="fr-FR" b="1" u="sng" dirty="0"/>
              <a:t>Donne 1 :</a:t>
            </a:r>
            <a:endParaRPr lang="fr-FR" dirty="0"/>
          </a:p>
        </p:txBody>
      </p:sp>
      <p:sp>
        <p:nvSpPr>
          <p:cNvPr id="6" name="ZoneTexte 5">
            <a:extLst>
              <a:ext uri="{FF2B5EF4-FFF2-40B4-BE49-F238E27FC236}">
                <a16:creationId xmlns:a16="http://schemas.microsoft.com/office/drawing/2014/main" id="{9B3C0DFC-777D-6F4B-A456-80B4DF22679B}"/>
              </a:ext>
            </a:extLst>
          </p:cNvPr>
          <p:cNvSpPr txBox="1"/>
          <p:nvPr/>
        </p:nvSpPr>
        <p:spPr>
          <a:xfrm>
            <a:off x="326725" y="3902864"/>
            <a:ext cx="1205073" cy="369332"/>
          </a:xfrm>
          <a:prstGeom prst="rect">
            <a:avLst/>
          </a:prstGeom>
          <a:noFill/>
        </p:spPr>
        <p:txBody>
          <a:bodyPr wrap="none" rtlCol="0">
            <a:spAutoFit/>
          </a:bodyPr>
          <a:lstStyle/>
          <a:p>
            <a:r>
              <a:rPr lang="fr-FR" b="1" u="sng" dirty="0"/>
              <a:t>Donne 2 :</a:t>
            </a:r>
            <a:endParaRPr lang="fr-FR" dirty="0"/>
          </a:p>
        </p:txBody>
      </p:sp>
      <p:pic>
        <p:nvPicPr>
          <p:cNvPr id="7" name="Image 6">
            <a:extLst>
              <a:ext uri="{FF2B5EF4-FFF2-40B4-BE49-F238E27FC236}">
                <a16:creationId xmlns:a16="http://schemas.microsoft.com/office/drawing/2014/main" id="{5795A680-338A-9849-AAE4-D84C74E4EE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60891" y="1309839"/>
            <a:ext cx="1016000" cy="1016000"/>
          </a:xfrm>
          <a:prstGeom prst="rect">
            <a:avLst/>
          </a:prstGeom>
        </p:spPr>
      </p:pic>
      <p:sp>
        <p:nvSpPr>
          <p:cNvPr id="8" name="Text Box 1">
            <a:extLst>
              <a:ext uri="{FF2B5EF4-FFF2-40B4-BE49-F238E27FC236}">
                <a16:creationId xmlns:a16="http://schemas.microsoft.com/office/drawing/2014/main" id="{65A4162E-F2D0-E240-A978-30B61E0C1A78}"/>
              </a:ext>
            </a:extLst>
          </p:cNvPr>
          <p:cNvSpPr txBox="1">
            <a:spLocks noChangeArrowheads="1"/>
          </p:cNvSpPr>
          <p:nvPr/>
        </p:nvSpPr>
        <p:spPr bwMode="auto">
          <a:xfrm>
            <a:off x="6260891" y="345496"/>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ea typeface="ÇlÇr ñæí©" charset="0"/>
              </a:rPr>
              <a:t>RD63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843</a:t>
            </a:r>
          </a:p>
          <a:p>
            <a:pPr lvl="0"/>
            <a:r>
              <a:rPr lang="en-GB" sz="1100" b="1" dirty="0">
                <a:solidFill>
                  <a:srgbClr val="FF0000"/>
                </a:solidFill>
                <a:latin typeface="Times New Roman" charset="0"/>
                <a:ea typeface="ÇlÇr ñæí©" charset="0"/>
                <a:sym typeface="Symbol" charset="0"/>
              </a:rPr>
              <a:t></a:t>
            </a:r>
            <a:r>
              <a:rPr lang="en-GB" sz="1100" b="1" dirty="0">
                <a:solidFill>
                  <a:srgbClr val="FF0000"/>
                </a:solidFill>
                <a:latin typeface="Cambria" charset="0"/>
                <a:ea typeface="ÇlÇr ñæí©" charset="0"/>
              </a:rPr>
              <a:t> </a:t>
            </a:r>
            <a:r>
              <a:rPr lang="en-GB" sz="1100" dirty="0">
                <a:solidFill>
                  <a:srgbClr val="FF0000"/>
                </a:solidFill>
                <a:ea typeface="ÇlÇr ñæí©" charset="0"/>
              </a:rPr>
              <a:t>6</a:t>
            </a:r>
            <a:endParaRPr lang="en-GB" sz="1100" dirty="0">
              <a:solidFill>
                <a:srgbClr val="FF0000"/>
              </a:solidFill>
              <a:latin typeface="Times New Roman" charset="0"/>
              <a:ea typeface="ÇlÇr ñæí©" charset="0"/>
            </a:endParaRPr>
          </a:p>
          <a:p>
            <a:pPr lvl="0"/>
            <a:r>
              <a:rPr lang="en-GB" sz="1100" b="1" dirty="0">
                <a:solidFill>
                  <a:srgbClr val="000000"/>
                </a:solidFill>
                <a:latin typeface="Times New Roman" charset="0"/>
                <a:ea typeface="ÇlÇr ñæí©" charset="0"/>
                <a:sym typeface="Symbol" charset="0"/>
              </a:rPr>
              <a:t></a:t>
            </a:r>
            <a:r>
              <a:rPr lang="en-GB" sz="1100" b="1" dirty="0">
                <a:solidFill>
                  <a:srgbClr val="000000"/>
                </a:solidFill>
                <a:latin typeface="Cambria" charset="0"/>
                <a:ea typeface="ÇlÇr ñæí©" charset="0"/>
              </a:rPr>
              <a:t> </a:t>
            </a:r>
            <a:r>
              <a:rPr lang="en-GB" sz="1100" dirty="0">
                <a:solidFill>
                  <a:srgbClr val="000000"/>
                </a:solidFill>
                <a:ea typeface="ÇlÇr ñæí©" charset="0"/>
              </a:rPr>
              <a:t>ADV85</a:t>
            </a:r>
            <a:endParaRPr kumimoji="0" lang="fr-FR" sz="2400" b="0" i="0" u="none" strike="noStrike" cap="none" normalizeH="0" baseline="0" dirty="0">
              <a:ln>
                <a:noFill/>
              </a:ln>
              <a:solidFill>
                <a:srgbClr val="000000"/>
              </a:solidFill>
              <a:effectLst/>
              <a:latin typeface="Arial" charset="0"/>
            </a:endParaRPr>
          </a:p>
        </p:txBody>
      </p:sp>
      <p:sp>
        <p:nvSpPr>
          <p:cNvPr id="12" name="Text Box 1">
            <a:extLst>
              <a:ext uri="{FF2B5EF4-FFF2-40B4-BE49-F238E27FC236}">
                <a16:creationId xmlns:a16="http://schemas.microsoft.com/office/drawing/2014/main" id="{E10C912A-5A2A-744C-A697-732E5C0DD1AE}"/>
              </a:ext>
            </a:extLst>
          </p:cNvPr>
          <p:cNvSpPr txBox="1">
            <a:spLocks noChangeArrowheads="1"/>
          </p:cNvSpPr>
          <p:nvPr/>
        </p:nvSpPr>
        <p:spPr bwMode="auto">
          <a:xfrm>
            <a:off x="6229220" y="4832800"/>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9753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VX9</a:t>
            </a:r>
            <a:endParaRPr kumimoji="0" lang="fr-FR" sz="2400" b="0" i="0" u="none" strike="noStrike" cap="none" normalizeH="0" baseline="0" dirty="0">
              <a:ln>
                <a:noFill/>
              </a:ln>
              <a:solidFill>
                <a:srgbClr val="000000"/>
              </a:solidFill>
              <a:effectLst/>
              <a:latin typeface="Arial" charset="0"/>
            </a:endParaRPr>
          </a:p>
        </p:txBody>
      </p:sp>
      <p:sp>
        <p:nvSpPr>
          <p:cNvPr id="15" name="Rectangle 14">
            <a:extLst>
              <a:ext uri="{FF2B5EF4-FFF2-40B4-BE49-F238E27FC236}">
                <a16:creationId xmlns:a16="http://schemas.microsoft.com/office/drawing/2014/main" id="{7226C9F2-E43E-0F43-97B0-EC1D278FE4FB}"/>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16" name="Espace réservé du numéro de diapositive 1">
            <a:extLst>
              <a:ext uri="{FF2B5EF4-FFF2-40B4-BE49-F238E27FC236}">
                <a16:creationId xmlns:a16="http://schemas.microsoft.com/office/drawing/2014/main" id="{3D63E336-C1AF-8E46-9EB2-EFE263173ED5}"/>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19</a:t>
            </a:fld>
            <a:endParaRPr lang="en-US"/>
          </a:p>
        </p:txBody>
      </p:sp>
      <p:sp>
        <p:nvSpPr>
          <p:cNvPr id="17" name="ZoneTexte 16">
            <a:extLst>
              <a:ext uri="{FF2B5EF4-FFF2-40B4-BE49-F238E27FC236}">
                <a16:creationId xmlns:a16="http://schemas.microsoft.com/office/drawing/2014/main" id="{2C35CF5B-BF0D-C64D-8DCB-59BDB86EA4CB}"/>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18" name="ZoneTexte 17">
            <a:extLst>
              <a:ext uri="{FF2B5EF4-FFF2-40B4-BE49-F238E27FC236}">
                <a16:creationId xmlns:a16="http://schemas.microsoft.com/office/drawing/2014/main" id="{82AF665F-A03E-DA4F-9387-4CF388B477F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19" name="Rectangle 18">
            <a:extLst>
              <a:ext uri="{FF2B5EF4-FFF2-40B4-BE49-F238E27FC236}">
                <a16:creationId xmlns:a16="http://schemas.microsoft.com/office/drawing/2014/main" id="{41429752-AD9C-BF40-8668-6CC286D86E8D}"/>
              </a:ext>
            </a:extLst>
          </p:cNvPr>
          <p:cNvSpPr/>
          <p:nvPr/>
        </p:nvSpPr>
        <p:spPr>
          <a:xfrm>
            <a:off x="2362560" y="328879"/>
            <a:ext cx="3804216" cy="1200329"/>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1</a:t>
            </a:r>
            <a:r>
              <a:rPr lang="en-GB" b="1" dirty="0">
                <a:solidFill>
                  <a:srgbClr val="000000"/>
                </a:solidFill>
                <a:latin typeface="Times New Roman" charset="0"/>
                <a:ea typeface="ÇlÇr ñæí©" charset="0"/>
                <a:sym typeface="Symbol" charset="0"/>
              </a:rPr>
              <a:t> </a:t>
            </a:r>
            <a:r>
              <a:rPr lang="fr-FR" b="1" dirty="0">
                <a:sym typeface="Symbol"/>
              </a:rPr>
              <a:t>	 passe</a:t>
            </a:r>
          </a:p>
          <a:p>
            <a:r>
              <a:rPr lang="fr-FR" b="1" dirty="0">
                <a:sym typeface="Symbol"/>
              </a:rPr>
              <a:t>1</a:t>
            </a:r>
            <a:r>
              <a:rPr lang="fr-FR" b="1" dirty="0">
                <a:solidFill>
                  <a:srgbClr val="000000"/>
                </a:solidFill>
                <a:sym typeface="Symbol"/>
              </a:rPr>
              <a:t> </a:t>
            </a:r>
            <a:r>
              <a:rPr lang="fr-FR" b="1" dirty="0">
                <a:sym typeface="Symbol"/>
              </a:rPr>
              <a:t>	 passe 	 2</a:t>
            </a:r>
            <a:r>
              <a:rPr lang="fr-FR" b="1" dirty="0">
                <a:solidFill>
                  <a:srgbClr val="000000"/>
                </a:solidFill>
                <a:sym typeface="Symbol"/>
              </a:rPr>
              <a:t>	</a:t>
            </a:r>
            <a:r>
              <a:rPr lang="fr-FR" b="1" dirty="0">
                <a:sym typeface="Symbol"/>
              </a:rPr>
              <a:t> passe</a:t>
            </a:r>
          </a:p>
          <a:p>
            <a:r>
              <a:rPr lang="fr-FR" b="1" dirty="0">
                <a:sym typeface="Symbol"/>
              </a:rPr>
              <a:t>4</a:t>
            </a:r>
            <a:r>
              <a:rPr lang="fr-FR" b="1" dirty="0">
                <a:solidFill>
                  <a:srgbClr val="000000"/>
                </a:solidFill>
                <a:sym typeface="Symbol"/>
              </a:rPr>
              <a:t>	 </a:t>
            </a:r>
            <a:r>
              <a:rPr lang="fr-FR" b="1" dirty="0">
                <a:sym typeface="Symbol"/>
              </a:rPr>
              <a:t>Fin</a:t>
            </a:r>
          </a:p>
        </p:txBody>
      </p:sp>
      <p:sp>
        <p:nvSpPr>
          <p:cNvPr id="20" name="ZoneTexte 19">
            <a:extLst>
              <a:ext uri="{FF2B5EF4-FFF2-40B4-BE49-F238E27FC236}">
                <a16:creationId xmlns:a16="http://schemas.microsoft.com/office/drawing/2014/main" id="{E938F419-58D6-1C4B-9175-82CB6852F068}"/>
              </a:ext>
            </a:extLst>
          </p:cNvPr>
          <p:cNvSpPr txBox="1"/>
          <p:nvPr/>
        </p:nvSpPr>
        <p:spPr>
          <a:xfrm>
            <a:off x="483971" y="1674737"/>
            <a:ext cx="5241628" cy="369332"/>
          </a:xfrm>
          <a:prstGeom prst="rect">
            <a:avLst/>
          </a:prstGeom>
          <a:noFill/>
        </p:spPr>
        <p:txBody>
          <a:bodyPr wrap="none" rtlCol="0">
            <a:spAutoFit/>
          </a:bodyPr>
          <a:lstStyle/>
          <a:p>
            <a:r>
              <a:rPr lang="fr-FR" dirty="0"/>
              <a:t>Votre partenaire entame de l’As de Carreau. A vous!</a:t>
            </a:r>
          </a:p>
        </p:txBody>
      </p:sp>
      <p:sp>
        <p:nvSpPr>
          <p:cNvPr id="2" name="ZoneTexte 1">
            <a:extLst>
              <a:ext uri="{FF2B5EF4-FFF2-40B4-BE49-F238E27FC236}">
                <a16:creationId xmlns:a16="http://schemas.microsoft.com/office/drawing/2014/main" id="{E7EA2472-F449-5F4D-BC98-F764D9B28D5C}"/>
              </a:ext>
            </a:extLst>
          </p:cNvPr>
          <p:cNvSpPr txBox="1"/>
          <p:nvPr/>
        </p:nvSpPr>
        <p:spPr>
          <a:xfrm>
            <a:off x="183120" y="2337266"/>
            <a:ext cx="6992171" cy="369332"/>
          </a:xfrm>
          <a:prstGeom prst="rect">
            <a:avLst/>
          </a:prstGeom>
          <a:noFill/>
        </p:spPr>
        <p:txBody>
          <a:bodyPr wrap="none" rtlCol="0">
            <a:spAutoFit/>
          </a:bodyPr>
          <a:lstStyle/>
          <a:p>
            <a:r>
              <a:rPr lang="fr-FR" dirty="0"/>
              <a:t>Que jouez vous avec ces trois mains et quel est votre plan de défense?</a:t>
            </a:r>
          </a:p>
        </p:txBody>
      </p:sp>
      <p:sp>
        <p:nvSpPr>
          <p:cNvPr id="21" name="Text Box 1">
            <a:extLst>
              <a:ext uri="{FF2B5EF4-FFF2-40B4-BE49-F238E27FC236}">
                <a16:creationId xmlns:a16="http://schemas.microsoft.com/office/drawing/2014/main" id="{9BD9CE4B-BF62-9744-ABA9-BCB14A3D8B45}"/>
              </a:ext>
            </a:extLst>
          </p:cNvPr>
          <p:cNvSpPr txBox="1">
            <a:spLocks noChangeArrowheads="1"/>
          </p:cNvSpPr>
          <p:nvPr/>
        </p:nvSpPr>
        <p:spPr bwMode="auto">
          <a:xfrm>
            <a:off x="3877307" y="2847602"/>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D75</a:t>
            </a:r>
          </a:p>
          <a:p>
            <a:pPr lvl="0"/>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VX742</a:t>
            </a:r>
            <a:endParaRPr kumimoji="0" lang="en-GB" sz="1100" b="0" i="0" u="none" strike="noStrike" cap="none" normalizeH="0" baseline="0" dirty="0">
              <a:ln>
                <a:noFill/>
              </a:ln>
              <a:solidFill>
                <a:srgbClr val="FF0000"/>
              </a:solidFill>
              <a:effectLst/>
              <a:latin typeface="Times New Roman" charset="0"/>
              <a:ea typeface="ÇlÇr ñæí©" charset="0"/>
            </a:endParaRPr>
          </a:p>
          <a:p>
            <a:pPr lvl="0"/>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R92</a:t>
            </a:r>
            <a:endParaRPr kumimoji="0" lang="fr-FR" sz="2400" b="0" i="0" u="none" strike="noStrike" cap="none" normalizeH="0" baseline="0" dirty="0">
              <a:ln>
                <a:noFill/>
              </a:ln>
              <a:solidFill>
                <a:srgbClr val="000000"/>
              </a:solidFill>
              <a:effectLst/>
              <a:latin typeface="Arial" charset="0"/>
            </a:endParaRPr>
          </a:p>
        </p:txBody>
      </p:sp>
      <p:sp>
        <p:nvSpPr>
          <p:cNvPr id="22" name="Text Box 1">
            <a:extLst>
              <a:ext uri="{FF2B5EF4-FFF2-40B4-BE49-F238E27FC236}">
                <a16:creationId xmlns:a16="http://schemas.microsoft.com/office/drawing/2014/main" id="{907F1DA9-AA2E-8C4E-BA6D-553B10438C47}"/>
              </a:ext>
            </a:extLst>
          </p:cNvPr>
          <p:cNvSpPr txBox="1">
            <a:spLocks noChangeArrowheads="1"/>
          </p:cNvSpPr>
          <p:nvPr/>
        </p:nvSpPr>
        <p:spPr bwMode="auto">
          <a:xfrm>
            <a:off x="2190385" y="2847602"/>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VX742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R92</a:t>
            </a:r>
            <a:endParaRPr kumimoji="0" lang="fr-FR" sz="2400" b="0" i="0" u="none" strike="noStrike" cap="none" normalizeH="0" baseline="0" dirty="0">
              <a:ln>
                <a:noFill/>
              </a:ln>
              <a:solidFill>
                <a:srgbClr val="000000"/>
              </a:solidFill>
              <a:effectLst/>
              <a:latin typeface="Arial" charset="0"/>
            </a:endParaRPr>
          </a:p>
        </p:txBody>
      </p:sp>
      <p:sp>
        <p:nvSpPr>
          <p:cNvPr id="23" name="Text Box 1">
            <a:extLst>
              <a:ext uri="{FF2B5EF4-FFF2-40B4-BE49-F238E27FC236}">
                <a16:creationId xmlns:a16="http://schemas.microsoft.com/office/drawing/2014/main" id="{ACF2BF96-522A-1C47-A31D-6D688F8A09A3}"/>
              </a:ext>
            </a:extLst>
          </p:cNvPr>
          <p:cNvSpPr txBox="1">
            <a:spLocks noChangeArrowheads="1"/>
          </p:cNvSpPr>
          <p:nvPr/>
        </p:nvSpPr>
        <p:spPr bwMode="auto">
          <a:xfrm>
            <a:off x="617395" y="2833301"/>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72</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X75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VX742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R92</a:t>
            </a:r>
            <a:endParaRPr kumimoji="0" lang="fr-FR" sz="2400" b="0" i="0" u="none" strike="noStrike" cap="none" normalizeH="0" baseline="0" dirty="0">
              <a:ln>
                <a:noFill/>
              </a:ln>
              <a:solidFill>
                <a:srgbClr val="000000"/>
              </a:solidFill>
              <a:effectLst/>
              <a:latin typeface="Arial" charset="0"/>
            </a:endParaRPr>
          </a:p>
        </p:txBody>
      </p:sp>
      <p:sp>
        <p:nvSpPr>
          <p:cNvPr id="24" name="Rectangle 23">
            <a:extLst>
              <a:ext uri="{FF2B5EF4-FFF2-40B4-BE49-F238E27FC236}">
                <a16:creationId xmlns:a16="http://schemas.microsoft.com/office/drawing/2014/main" id="{2F56784A-D1ED-4946-9C25-3821BE5BF577}"/>
              </a:ext>
            </a:extLst>
          </p:cNvPr>
          <p:cNvSpPr/>
          <p:nvPr/>
        </p:nvSpPr>
        <p:spPr>
          <a:xfrm>
            <a:off x="460452" y="4281903"/>
            <a:ext cx="3804216" cy="1477328"/>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1</a:t>
            </a:r>
            <a:r>
              <a:rPr lang="en-GB" b="1" dirty="0">
                <a:solidFill>
                  <a:srgbClr val="FF0000"/>
                </a:solidFill>
                <a:latin typeface="Times New Roman" charset="0"/>
                <a:ea typeface="ÇlÇr ñæí©" charset="0"/>
                <a:sym typeface="Symbol" charset="0"/>
              </a:rPr>
              <a:t></a:t>
            </a:r>
            <a:r>
              <a:rPr lang="en-GB" b="1" dirty="0">
                <a:solidFill>
                  <a:srgbClr val="000000"/>
                </a:solidFill>
                <a:latin typeface="Times New Roman" charset="0"/>
                <a:ea typeface="ÇlÇr ñæí©" charset="0"/>
                <a:sym typeface="Symbol" charset="0"/>
              </a:rPr>
              <a:t> </a:t>
            </a:r>
            <a:r>
              <a:rPr lang="fr-FR" b="1" dirty="0">
                <a:sym typeface="Symbol"/>
              </a:rPr>
              <a:t>	 passe</a:t>
            </a:r>
          </a:p>
          <a:p>
            <a:r>
              <a:rPr lang="fr-FR" b="1" dirty="0">
                <a:sym typeface="Symbol"/>
              </a:rPr>
              <a:t>1</a:t>
            </a:r>
            <a:r>
              <a:rPr lang="fr-FR" b="1" dirty="0">
                <a:solidFill>
                  <a:srgbClr val="000000"/>
                </a:solidFill>
                <a:sym typeface="Symbol"/>
              </a:rPr>
              <a:t> </a:t>
            </a:r>
            <a:r>
              <a:rPr lang="fr-FR" b="1" dirty="0">
                <a:sym typeface="Symbol"/>
              </a:rPr>
              <a:t>	 passe 	 2</a:t>
            </a:r>
            <a:r>
              <a:rPr lang="fr-FR" b="1" dirty="0">
                <a:solidFill>
                  <a:srgbClr val="000000"/>
                </a:solidFill>
                <a:sym typeface="Symbol"/>
              </a:rPr>
              <a:t>	</a:t>
            </a:r>
            <a:r>
              <a:rPr lang="fr-FR" b="1" dirty="0">
                <a:sym typeface="Symbol"/>
              </a:rPr>
              <a:t> passe</a:t>
            </a:r>
          </a:p>
          <a:p>
            <a:r>
              <a:rPr lang="fr-FR" b="1" dirty="0">
                <a:sym typeface="Symbol"/>
              </a:rPr>
              <a:t>4</a:t>
            </a:r>
            <a:r>
              <a:rPr lang="en-GB" b="1" dirty="0">
                <a:solidFill>
                  <a:srgbClr val="FF0000"/>
                </a:solidFill>
                <a:latin typeface="Times New Roman" charset="0"/>
                <a:ea typeface="ÇlÇr ñæí©" charset="0"/>
                <a:sym typeface="Symbol" charset="0"/>
              </a:rPr>
              <a:t> </a:t>
            </a:r>
            <a:r>
              <a:rPr lang="fr-FR" b="1" dirty="0">
                <a:solidFill>
                  <a:srgbClr val="000000"/>
                </a:solidFill>
                <a:sym typeface="Symbol"/>
              </a:rPr>
              <a:t>	 </a:t>
            </a:r>
            <a:r>
              <a:rPr lang="fr-FR" b="1" dirty="0">
                <a:sym typeface="Symbol"/>
              </a:rPr>
              <a:t>passe	 4</a:t>
            </a:r>
            <a:r>
              <a:rPr lang="fr-FR" b="1" dirty="0">
                <a:solidFill>
                  <a:srgbClr val="000000"/>
                </a:solidFill>
                <a:sym typeface="Symbol"/>
              </a:rPr>
              <a:t>	</a:t>
            </a:r>
            <a:r>
              <a:rPr lang="fr-FR" b="1" dirty="0">
                <a:sym typeface="Symbol"/>
              </a:rPr>
              <a:t> passe</a:t>
            </a:r>
          </a:p>
          <a:p>
            <a:r>
              <a:rPr lang="fr-FR" b="1" dirty="0">
                <a:sym typeface="Symbol"/>
              </a:rPr>
              <a:t>5</a:t>
            </a:r>
            <a:r>
              <a:rPr lang="en-GB" b="1" dirty="0">
                <a:solidFill>
                  <a:srgbClr val="000000"/>
                </a:solidFill>
                <a:latin typeface="Times New Roman" charset="0"/>
                <a:ea typeface="ÇlÇr ñæí©" charset="0"/>
                <a:sym typeface="Symbol" charset="0"/>
              </a:rPr>
              <a:t>	</a:t>
            </a:r>
            <a:r>
              <a:rPr lang="fr-FR" b="1" dirty="0">
                <a:sym typeface="Symbol"/>
              </a:rPr>
              <a:t> passe	 6</a:t>
            </a:r>
            <a:r>
              <a:rPr lang="fr-FR" b="1" dirty="0">
                <a:solidFill>
                  <a:srgbClr val="000000"/>
                </a:solidFill>
                <a:sym typeface="Symbol"/>
              </a:rPr>
              <a:t>	</a:t>
            </a:r>
            <a:r>
              <a:rPr lang="fr-FR" b="1" dirty="0">
                <a:sym typeface="Symbol"/>
              </a:rPr>
              <a:t> Fin</a:t>
            </a:r>
          </a:p>
        </p:txBody>
      </p:sp>
      <p:sp>
        <p:nvSpPr>
          <p:cNvPr id="4" name="ZoneTexte 3">
            <a:extLst>
              <a:ext uri="{FF2B5EF4-FFF2-40B4-BE49-F238E27FC236}">
                <a16:creationId xmlns:a16="http://schemas.microsoft.com/office/drawing/2014/main" id="{05F748C0-2CB9-744F-B75F-372821FE048F}"/>
              </a:ext>
            </a:extLst>
          </p:cNvPr>
          <p:cNvSpPr txBox="1"/>
          <p:nvPr/>
        </p:nvSpPr>
        <p:spPr>
          <a:xfrm>
            <a:off x="4572353" y="4214486"/>
            <a:ext cx="4263218" cy="369332"/>
          </a:xfrm>
          <a:prstGeom prst="rect">
            <a:avLst/>
          </a:prstGeom>
          <a:noFill/>
        </p:spPr>
        <p:txBody>
          <a:bodyPr wrap="none" rtlCol="0">
            <a:spAutoFit/>
          </a:bodyPr>
          <a:lstStyle/>
          <a:p>
            <a:r>
              <a:rPr lang="fr-FR" dirty="0"/>
              <a:t>Que doit entamer Ouest avec cette main?</a:t>
            </a:r>
          </a:p>
        </p:txBody>
      </p:sp>
    </p:spTree>
    <p:extLst>
      <p:ext uri="{BB962C8B-B14F-4D97-AF65-F5344CB8AC3E}">
        <p14:creationId xmlns:p14="http://schemas.microsoft.com/office/powerpoint/2010/main" val="2544576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32DA172-70A8-3443-8B82-A93E6FBEB986}"/>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a:t>
            </a:fld>
            <a:endParaRPr kumimoji="0" lang="en-US"/>
          </a:p>
        </p:txBody>
      </p:sp>
      <p:sp>
        <p:nvSpPr>
          <p:cNvPr id="4" name="Titre 3">
            <a:extLst>
              <a:ext uri="{FF2B5EF4-FFF2-40B4-BE49-F238E27FC236}">
                <a16:creationId xmlns:a16="http://schemas.microsoft.com/office/drawing/2014/main" id="{50528F48-DF6D-3E4E-B4F8-1E90A8251EE9}"/>
              </a:ext>
            </a:extLst>
          </p:cNvPr>
          <p:cNvSpPr>
            <a:spLocks noGrp="1"/>
          </p:cNvSpPr>
          <p:nvPr>
            <p:ph type="title"/>
          </p:nvPr>
        </p:nvSpPr>
        <p:spPr>
          <a:xfrm>
            <a:off x="267290" y="-246659"/>
            <a:ext cx="8229600" cy="1219200"/>
          </a:xfrm>
        </p:spPr>
        <p:txBody>
          <a:bodyPr/>
          <a:lstStyle/>
          <a:p>
            <a:r>
              <a:rPr lang="fr-FR" dirty="0"/>
              <a:t>Le Flanc à l’initiative</a:t>
            </a:r>
          </a:p>
        </p:txBody>
      </p:sp>
      <p:sp>
        <p:nvSpPr>
          <p:cNvPr id="5" name="Rectangle 4">
            <a:extLst>
              <a:ext uri="{FF2B5EF4-FFF2-40B4-BE49-F238E27FC236}">
                <a16:creationId xmlns:a16="http://schemas.microsoft.com/office/drawing/2014/main" id="{FFFE70D2-082E-A84E-A375-7485B177EAB9}"/>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6" name="ZoneTexte 5">
            <a:extLst>
              <a:ext uri="{FF2B5EF4-FFF2-40B4-BE49-F238E27FC236}">
                <a16:creationId xmlns:a16="http://schemas.microsoft.com/office/drawing/2014/main" id="{530B5659-A0AE-5345-8F65-DC6665661F6D}"/>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Espace réservé du numéro de diapositive 1">
            <a:extLst>
              <a:ext uri="{FF2B5EF4-FFF2-40B4-BE49-F238E27FC236}">
                <a16:creationId xmlns:a16="http://schemas.microsoft.com/office/drawing/2014/main" id="{09F2A890-AA0E-2247-9CFC-F22924E3A7A6}"/>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2</a:t>
            </a:fld>
            <a:endParaRPr lang="en-US"/>
          </a:p>
        </p:txBody>
      </p:sp>
      <p:sp>
        <p:nvSpPr>
          <p:cNvPr id="8" name="ZoneTexte 7">
            <a:extLst>
              <a:ext uri="{FF2B5EF4-FFF2-40B4-BE49-F238E27FC236}">
                <a16:creationId xmlns:a16="http://schemas.microsoft.com/office/drawing/2014/main" id="{F5528B22-5A06-9247-A792-70F815B1BD92}"/>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9" name="ZoneTexte 8">
            <a:extLst>
              <a:ext uri="{FF2B5EF4-FFF2-40B4-BE49-F238E27FC236}">
                <a16:creationId xmlns:a16="http://schemas.microsoft.com/office/drawing/2014/main" id="{B7A7F87C-814B-A345-BD05-93A6D3DD1DA9}"/>
              </a:ext>
            </a:extLst>
          </p:cNvPr>
          <p:cNvSpPr txBox="1"/>
          <p:nvPr/>
        </p:nvSpPr>
        <p:spPr>
          <a:xfrm>
            <a:off x="99216" y="1067988"/>
            <a:ext cx="8985517" cy="2031325"/>
          </a:xfrm>
          <a:prstGeom prst="rect">
            <a:avLst/>
          </a:prstGeom>
          <a:noFill/>
        </p:spPr>
        <p:txBody>
          <a:bodyPr wrap="square" rtlCol="0">
            <a:spAutoFit/>
          </a:bodyPr>
          <a:lstStyle/>
          <a:p>
            <a:r>
              <a:rPr lang="fr-FR" u="sng" dirty="0">
                <a:solidFill>
                  <a:srgbClr val="FFFF00"/>
                </a:solidFill>
              </a:rPr>
              <a:t>Introduction :</a:t>
            </a:r>
          </a:p>
          <a:p>
            <a:r>
              <a:rPr lang="fr-FR" dirty="0">
                <a:solidFill>
                  <a:srgbClr val="FFFF00"/>
                </a:solidFill>
              </a:rPr>
              <a:t>	</a:t>
            </a:r>
            <a:r>
              <a:rPr lang="fr-FR" dirty="0"/>
              <a:t>Le jeu en flanc n’est en rien un jeu passif. Les défenseurs ont au moins l’initiative une fois lors de chaque donne, </a:t>
            </a:r>
            <a:r>
              <a:rPr lang="fr-FR" b="1" dirty="0">
                <a:solidFill>
                  <a:srgbClr val="FFFF00"/>
                </a:solidFill>
              </a:rPr>
              <a:t>à l’entame.</a:t>
            </a:r>
          </a:p>
          <a:p>
            <a:r>
              <a:rPr lang="fr-FR" dirty="0"/>
              <a:t>De plus à chaque fois qu’ils reprendront la main, ils auront l’initiative et c’est dans ces moments qu’il faudra utiliser correctement le retour.</a:t>
            </a:r>
          </a:p>
          <a:p>
            <a:r>
              <a:rPr lang="fr-FR" dirty="0"/>
              <a:t>Les défenseurs doivent toujours garder à l’esprit la nécessité de faire chuter.</a:t>
            </a:r>
          </a:p>
          <a:p>
            <a:r>
              <a:rPr lang="fr-FR" dirty="0"/>
              <a:t>Conserver en tête les principes suivants :</a:t>
            </a:r>
          </a:p>
        </p:txBody>
      </p:sp>
      <p:sp>
        <p:nvSpPr>
          <p:cNvPr id="10" name="ZoneTexte 9">
            <a:extLst>
              <a:ext uri="{FF2B5EF4-FFF2-40B4-BE49-F238E27FC236}">
                <a16:creationId xmlns:a16="http://schemas.microsoft.com/office/drawing/2014/main" id="{6C5E2D24-E1DF-B24E-A51B-FE06B01614D1}"/>
              </a:ext>
            </a:extLst>
          </p:cNvPr>
          <p:cNvSpPr txBox="1"/>
          <p:nvPr/>
        </p:nvSpPr>
        <p:spPr>
          <a:xfrm>
            <a:off x="158484" y="3219098"/>
            <a:ext cx="8861692" cy="646331"/>
          </a:xfrm>
          <a:prstGeom prst="rect">
            <a:avLst/>
          </a:prstGeom>
          <a:noFill/>
        </p:spPr>
        <p:txBody>
          <a:bodyPr wrap="square" rtlCol="0">
            <a:spAutoFit/>
          </a:bodyPr>
          <a:lstStyle/>
          <a:p>
            <a:pPr algn="ctr"/>
            <a:r>
              <a:rPr lang="fr-FR" dirty="0">
                <a:solidFill>
                  <a:srgbClr val="FFFF00"/>
                </a:solidFill>
              </a:rPr>
              <a:t>Assurer la chute dès que vous en avez l’occasion</a:t>
            </a:r>
          </a:p>
          <a:p>
            <a:pPr algn="ctr"/>
            <a:r>
              <a:rPr lang="fr-FR" dirty="0">
                <a:solidFill>
                  <a:srgbClr val="FFFF00"/>
                </a:solidFill>
              </a:rPr>
              <a:t>Renoncer aux levées de chute supplémentaires pour être plus sûre de la chute elle même.</a:t>
            </a:r>
          </a:p>
        </p:txBody>
      </p:sp>
      <p:sp>
        <p:nvSpPr>
          <p:cNvPr id="11" name="ZoneTexte 10">
            <a:extLst>
              <a:ext uri="{FF2B5EF4-FFF2-40B4-BE49-F238E27FC236}">
                <a16:creationId xmlns:a16="http://schemas.microsoft.com/office/drawing/2014/main" id="{D9021301-048E-B24A-A937-44D3430B8E2D}"/>
              </a:ext>
            </a:extLst>
          </p:cNvPr>
          <p:cNvSpPr txBox="1"/>
          <p:nvPr/>
        </p:nvSpPr>
        <p:spPr>
          <a:xfrm>
            <a:off x="158483" y="3929247"/>
            <a:ext cx="8985517" cy="1477328"/>
          </a:xfrm>
          <a:prstGeom prst="rect">
            <a:avLst/>
          </a:prstGeom>
          <a:noFill/>
        </p:spPr>
        <p:txBody>
          <a:bodyPr wrap="square" rtlCol="0">
            <a:spAutoFit/>
          </a:bodyPr>
          <a:lstStyle/>
          <a:p>
            <a:r>
              <a:rPr lang="fr-FR" dirty="0"/>
              <a:t>	Souvent un défenseur se rendra compte qu’un coup est </a:t>
            </a:r>
            <a:r>
              <a:rPr lang="fr-FR" dirty="0" err="1"/>
              <a:t>inchutable</a:t>
            </a:r>
            <a:r>
              <a:rPr lang="fr-FR" dirty="0"/>
              <a:t> si telle ou telle carte importante est dans la main du déclarant.</a:t>
            </a:r>
            <a:endParaRPr lang="fr-FR" b="1" dirty="0">
              <a:solidFill>
                <a:srgbClr val="FFFF00"/>
              </a:solidFill>
            </a:endParaRPr>
          </a:p>
          <a:p>
            <a:r>
              <a:rPr lang="fr-FR" dirty="0"/>
              <a:t>Il doit alors faire </a:t>
            </a:r>
            <a:r>
              <a:rPr lang="fr-FR" dirty="0">
                <a:solidFill>
                  <a:srgbClr val="FFFF00"/>
                </a:solidFill>
              </a:rPr>
              <a:t>l’hypothèse de nécessité </a:t>
            </a:r>
            <a:r>
              <a:rPr lang="fr-FR" dirty="0"/>
              <a:t>quelle est chez son partenaire.</a:t>
            </a:r>
          </a:p>
          <a:p>
            <a:r>
              <a:rPr lang="fr-FR" dirty="0"/>
              <a:t>Tant pis si la carte était en définitive chez le déclarant et que la défense choisie a permis une ou deux levées de mieux pour le déclarant.</a:t>
            </a:r>
          </a:p>
        </p:txBody>
      </p:sp>
      <p:sp>
        <p:nvSpPr>
          <p:cNvPr id="12" name="ZoneTexte 11">
            <a:extLst>
              <a:ext uri="{FF2B5EF4-FFF2-40B4-BE49-F238E27FC236}">
                <a16:creationId xmlns:a16="http://schemas.microsoft.com/office/drawing/2014/main" id="{C580D330-13C5-474B-A5CE-60C1EDAC470C}"/>
              </a:ext>
            </a:extLst>
          </p:cNvPr>
          <p:cNvSpPr txBox="1"/>
          <p:nvPr/>
        </p:nvSpPr>
        <p:spPr>
          <a:xfrm>
            <a:off x="458403" y="5366510"/>
            <a:ext cx="8385675" cy="369332"/>
          </a:xfrm>
          <a:prstGeom prst="rect">
            <a:avLst/>
          </a:prstGeom>
          <a:noFill/>
        </p:spPr>
        <p:txBody>
          <a:bodyPr wrap="square" rtlCol="0">
            <a:spAutoFit/>
          </a:bodyPr>
          <a:lstStyle/>
          <a:p>
            <a:pPr algn="ctr"/>
            <a:r>
              <a:rPr lang="fr-FR" dirty="0">
                <a:solidFill>
                  <a:srgbClr val="FFFF00"/>
                </a:solidFill>
              </a:rPr>
              <a:t>Faites des hypothèses de nécessité</a:t>
            </a:r>
          </a:p>
        </p:txBody>
      </p:sp>
      <p:sp>
        <p:nvSpPr>
          <p:cNvPr id="13" name="ZoneTexte 12">
            <a:extLst>
              <a:ext uri="{FF2B5EF4-FFF2-40B4-BE49-F238E27FC236}">
                <a16:creationId xmlns:a16="http://schemas.microsoft.com/office/drawing/2014/main" id="{EDB545EA-6EED-2543-87B6-A6C43C054C19}"/>
              </a:ext>
            </a:extLst>
          </p:cNvPr>
          <p:cNvSpPr txBox="1"/>
          <p:nvPr/>
        </p:nvSpPr>
        <p:spPr>
          <a:xfrm>
            <a:off x="1025696" y="5949114"/>
            <a:ext cx="7251088" cy="369332"/>
          </a:xfrm>
          <a:prstGeom prst="rect">
            <a:avLst/>
          </a:prstGeom>
          <a:noFill/>
        </p:spPr>
        <p:txBody>
          <a:bodyPr wrap="none" rtlCol="0">
            <a:spAutoFit/>
          </a:bodyPr>
          <a:lstStyle/>
          <a:p>
            <a:r>
              <a:rPr lang="fr-FR" b="1" dirty="0">
                <a:solidFill>
                  <a:srgbClr val="FFFF00"/>
                </a:solidFill>
              </a:rPr>
              <a:t>Jouez un bridge gagnant vous sera plus rémunérateur sur la durée</a:t>
            </a:r>
          </a:p>
        </p:txBody>
      </p:sp>
    </p:spTree>
    <p:extLst>
      <p:ext uri="{BB962C8B-B14F-4D97-AF65-F5344CB8AC3E}">
        <p14:creationId xmlns:p14="http://schemas.microsoft.com/office/powerpoint/2010/main" val="868470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CBE2255E-59A9-F749-981D-C70B33F78921}"/>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20</a:t>
            </a:fld>
            <a:endParaRPr kumimoji="0" lang="en-US"/>
          </a:p>
        </p:txBody>
      </p:sp>
      <p:sp>
        <p:nvSpPr>
          <p:cNvPr id="5" name="ZoneTexte 4">
            <a:extLst>
              <a:ext uri="{FF2B5EF4-FFF2-40B4-BE49-F238E27FC236}">
                <a16:creationId xmlns:a16="http://schemas.microsoft.com/office/drawing/2014/main" id="{ABFDCFAC-9BF3-5144-BADC-4BD9936B2E41}"/>
              </a:ext>
            </a:extLst>
          </p:cNvPr>
          <p:cNvSpPr txBox="1"/>
          <p:nvPr/>
        </p:nvSpPr>
        <p:spPr>
          <a:xfrm>
            <a:off x="353961" y="722671"/>
            <a:ext cx="1198661" cy="369332"/>
          </a:xfrm>
          <a:prstGeom prst="rect">
            <a:avLst/>
          </a:prstGeom>
          <a:noFill/>
        </p:spPr>
        <p:txBody>
          <a:bodyPr wrap="none" rtlCol="0">
            <a:spAutoFit/>
          </a:bodyPr>
          <a:lstStyle/>
          <a:p>
            <a:r>
              <a:rPr lang="fr-FR" b="1" u="sng" dirty="0"/>
              <a:t>Donne 3 :</a:t>
            </a:r>
            <a:endParaRPr lang="fr-FR" dirty="0"/>
          </a:p>
        </p:txBody>
      </p:sp>
      <p:sp>
        <p:nvSpPr>
          <p:cNvPr id="15" name="Rectangle 14">
            <a:extLst>
              <a:ext uri="{FF2B5EF4-FFF2-40B4-BE49-F238E27FC236}">
                <a16:creationId xmlns:a16="http://schemas.microsoft.com/office/drawing/2014/main" id="{7226C9F2-E43E-0F43-97B0-EC1D278FE4FB}"/>
              </a:ext>
            </a:extLst>
          </p:cNvPr>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16" name="Espace réservé du numéro de diapositive 1">
            <a:extLst>
              <a:ext uri="{FF2B5EF4-FFF2-40B4-BE49-F238E27FC236}">
                <a16:creationId xmlns:a16="http://schemas.microsoft.com/office/drawing/2014/main" id="{3D63E336-C1AF-8E46-9EB2-EFE263173ED5}"/>
              </a:ext>
            </a:extLst>
          </p:cNvPr>
          <p:cNvSpPr txBox="1">
            <a:spLocks/>
          </p:cNvSpPr>
          <p:nvPr/>
        </p:nvSpPr>
        <p:spPr>
          <a:xfrm>
            <a:off x="8410575" y="6181531"/>
            <a:ext cx="609600" cy="457200"/>
          </a:xfrm>
          <a:prstGeom prst="rect">
            <a:avLst/>
          </a:prstGeom>
          <a:noFill/>
        </p:spPr>
        <p:txBody>
          <a:bodyPr vert="horz" lIns="0" tIns="0" rIns="0" bIns="0" anchor="ctr" anchorCtr="0">
            <a:noAutofit/>
          </a:bodyPr>
          <a:lstStyle>
            <a:defPPr>
              <a:defRPr lang="en-US"/>
            </a:defPPr>
            <a:lvl1pPr marL="0" algn="ctr" defTabSz="914400" rtl="0" eaLnBrk="1" latinLnBrk="0" hangingPunct="1">
              <a:defRPr kumimoji="0" sz="1600" kern="1200" baseline="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2E57653-3E58-4892-A7ED-712530ACC680}" type="slidenum">
              <a:rPr lang="en-US" smtClean="0"/>
              <a:pPr/>
              <a:t>20</a:t>
            </a:fld>
            <a:endParaRPr lang="en-US"/>
          </a:p>
        </p:txBody>
      </p:sp>
      <p:sp>
        <p:nvSpPr>
          <p:cNvPr id="17" name="ZoneTexte 16">
            <a:extLst>
              <a:ext uri="{FF2B5EF4-FFF2-40B4-BE49-F238E27FC236}">
                <a16:creationId xmlns:a16="http://schemas.microsoft.com/office/drawing/2014/main" id="{2C35CF5B-BF0D-C64D-8DCB-59BDB86EA4CB}"/>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18" name="ZoneTexte 17">
            <a:extLst>
              <a:ext uri="{FF2B5EF4-FFF2-40B4-BE49-F238E27FC236}">
                <a16:creationId xmlns:a16="http://schemas.microsoft.com/office/drawing/2014/main" id="{82AF665F-A03E-DA4F-9387-4CF388B477F9}"/>
              </a:ext>
            </a:extLst>
          </p:cNvPr>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2" name="Rectangle 21">
            <a:extLst>
              <a:ext uri="{FF2B5EF4-FFF2-40B4-BE49-F238E27FC236}">
                <a16:creationId xmlns:a16="http://schemas.microsoft.com/office/drawing/2014/main" id="{3F376294-1D54-7F42-AF99-DB6FEBB1E59E}"/>
              </a:ext>
            </a:extLst>
          </p:cNvPr>
          <p:cNvSpPr/>
          <p:nvPr/>
        </p:nvSpPr>
        <p:spPr>
          <a:xfrm>
            <a:off x="283394" y="1163041"/>
            <a:ext cx="3804216"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000000"/>
                </a:solidFill>
                <a:latin typeface="Times New Roman" charset="0"/>
                <a:ea typeface="ÇlÇr ñæí©" charset="0"/>
                <a:sym typeface="Symbol" charset="0"/>
              </a:rPr>
              <a:t></a:t>
            </a:r>
            <a:r>
              <a:rPr lang="fr-FR" b="1" dirty="0">
                <a:solidFill>
                  <a:srgbClr val="000000"/>
                </a:solidFill>
                <a:sym typeface="Symbol"/>
              </a:rPr>
              <a:t> </a:t>
            </a:r>
            <a:r>
              <a:rPr lang="fr-FR" b="1" dirty="0">
                <a:sym typeface="Symbol"/>
              </a:rPr>
              <a:t>	 passe	 1</a:t>
            </a:r>
            <a:r>
              <a:rPr lang="fr-FR" b="1" dirty="0">
                <a:solidFill>
                  <a:srgbClr val="000000"/>
                </a:solidFill>
                <a:sym typeface="Symbol"/>
              </a:rPr>
              <a:t> </a:t>
            </a:r>
            <a:r>
              <a:rPr lang="fr-FR" b="1" dirty="0">
                <a:solidFill>
                  <a:srgbClr val="FF0000"/>
                </a:solidFill>
                <a:sym typeface="Symbol"/>
              </a:rPr>
              <a:t>	</a:t>
            </a:r>
            <a:r>
              <a:rPr lang="fr-FR" b="1" dirty="0">
                <a:sym typeface="Symbol"/>
              </a:rPr>
              <a:t> passe</a:t>
            </a:r>
          </a:p>
          <a:p>
            <a:r>
              <a:rPr lang="fr-FR" b="1" dirty="0">
                <a:sym typeface="Symbol"/>
              </a:rPr>
              <a:t>1SA</a:t>
            </a:r>
            <a:r>
              <a:rPr lang="fr-FR" b="1" dirty="0">
                <a:solidFill>
                  <a:srgbClr val="000000"/>
                </a:solidFill>
                <a:sym typeface="Symbol"/>
              </a:rPr>
              <a:t> </a:t>
            </a:r>
            <a:r>
              <a:rPr lang="fr-FR" b="1" dirty="0">
                <a:sym typeface="Symbol"/>
              </a:rPr>
              <a:t>	 passe 	3SA</a:t>
            </a:r>
            <a:r>
              <a:rPr lang="fr-FR" b="1" dirty="0">
                <a:solidFill>
                  <a:srgbClr val="000000"/>
                </a:solidFill>
                <a:sym typeface="Symbol"/>
              </a:rPr>
              <a:t>	</a:t>
            </a:r>
            <a:r>
              <a:rPr lang="fr-FR" b="1" dirty="0">
                <a:sym typeface="Symbol"/>
              </a:rPr>
              <a:t> Fin</a:t>
            </a:r>
            <a:endParaRPr lang="fr-FR" dirty="0"/>
          </a:p>
        </p:txBody>
      </p:sp>
      <p:sp>
        <p:nvSpPr>
          <p:cNvPr id="23" name="ZoneTexte 22">
            <a:extLst>
              <a:ext uri="{FF2B5EF4-FFF2-40B4-BE49-F238E27FC236}">
                <a16:creationId xmlns:a16="http://schemas.microsoft.com/office/drawing/2014/main" id="{84082DEA-C81C-0048-9290-B8164CAFD22C}"/>
              </a:ext>
            </a:extLst>
          </p:cNvPr>
          <p:cNvSpPr txBox="1"/>
          <p:nvPr/>
        </p:nvSpPr>
        <p:spPr>
          <a:xfrm>
            <a:off x="283394" y="2701563"/>
            <a:ext cx="4466094" cy="646331"/>
          </a:xfrm>
          <a:prstGeom prst="rect">
            <a:avLst/>
          </a:prstGeom>
          <a:noFill/>
        </p:spPr>
        <p:txBody>
          <a:bodyPr wrap="none" rtlCol="0">
            <a:spAutoFit/>
          </a:bodyPr>
          <a:lstStyle/>
          <a:p>
            <a:r>
              <a:rPr lang="fr-FR" b="1" u="sng" dirty="0"/>
              <a:t>Enchères : </a:t>
            </a:r>
          </a:p>
          <a:p>
            <a:r>
              <a:rPr lang="fr-FR" dirty="0"/>
              <a:t>Que doit dire Sud avec les mains suivantes?</a:t>
            </a:r>
          </a:p>
        </p:txBody>
      </p:sp>
      <p:sp>
        <p:nvSpPr>
          <p:cNvPr id="31" name="Text Box 1">
            <a:extLst>
              <a:ext uri="{FF2B5EF4-FFF2-40B4-BE49-F238E27FC236}">
                <a16:creationId xmlns:a16="http://schemas.microsoft.com/office/drawing/2014/main" id="{BFD45871-FDEE-254D-993F-74DE6B78E555}"/>
              </a:ext>
            </a:extLst>
          </p:cNvPr>
          <p:cNvSpPr txBox="1">
            <a:spLocks noChangeArrowheads="1"/>
          </p:cNvSpPr>
          <p:nvPr/>
        </p:nvSpPr>
        <p:spPr bwMode="auto">
          <a:xfrm>
            <a:off x="6030422" y="1781355"/>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96</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RV97</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VX9</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D752</a:t>
            </a:r>
            <a:endParaRPr kumimoji="0" lang="fr-FR" sz="2400" b="0" i="0" u="none" strike="noStrike" cap="none" normalizeH="0" baseline="0" dirty="0">
              <a:ln>
                <a:noFill/>
              </a:ln>
              <a:solidFill>
                <a:srgbClr val="000000"/>
              </a:solidFill>
              <a:effectLst/>
              <a:latin typeface="Arial" charset="0"/>
            </a:endParaRPr>
          </a:p>
        </p:txBody>
      </p:sp>
      <p:sp>
        <p:nvSpPr>
          <p:cNvPr id="32" name="ZoneTexte 31">
            <a:extLst>
              <a:ext uri="{FF2B5EF4-FFF2-40B4-BE49-F238E27FC236}">
                <a16:creationId xmlns:a16="http://schemas.microsoft.com/office/drawing/2014/main" id="{269B3F34-47FC-2148-94FE-642B8D9DB8D1}"/>
              </a:ext>
            </a:extLst>
          </p:cNvPr>
          <p:cNvSpPr txBox="1"/>
          <p:nvPr/>
        </p:nvSpPr>
        <p:spPr>
          <a:xfrm>
            <a:off x="4373555" y="1163041"/>
            <a:ext cx="4263218" cy="369332"/>
          </a:xfrm>
          <a:prstGeom prst="rect">
            <a:avLst/>
          </a:prstGeom>
          <a:noFill/>
        </p:spPr>
        <p:txBody>
          <a:bodyPr wrap="none" rtlCol="0">
            <a:spAutoFit/>
          </a:bodyPr>
          <a:lstStyle/>
          <a:p>
            <a:r>
              <a:rPr lang="fr-FR" dirty="0"/>
              <a:t>Que doit entamer Ouest avec cette main?</a:t>
            </a:r>
          </a:p>
        </p:txBody>
      </p:sp>
      <p:sp>
        <p:nvSpPr>
          <p:cNvPr id="33" name="Rectangle 32">
            <a:extLst>
              <a:ext uri="{FF2B5EF4-FFF2-40B4-BE49-F238E27FC236}">
                <a16:creationId xmlns:a16="http://schemas.microsoft.com/office/drawing/2014/main" id="{521BBE1C-D592-034D-9D81-07BBC383E5F2}"/>
              </a:ext>
            </a:extLst>
          </p:cNvPr>
          <p:cNvSpPr/>
          <p:nvPr/>
        </p:nvSpPr>
        <p:spPr>
          <a:xfrm>
            <a:off x="283394" y="3402675"/>
            <a:ext cx="3804216"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fr-FR" b="1" dirty="0">
                <a:solidFill>
                  <a:srgbClr val="000000"/>
                </a:solidFill>
                <a:sym typeface="Symbol"/>
              </a:rPr>
              <a:t> </a:t>
            </a:r>
            <a:r>
              <a:rPr lang="fr-FR" b="1" dirty="0">
                <a:sym typeface="Symbol"/>
              </a:rPr>
              <a:t>	 passe	 1</a:t>
            </a:r>
            <a:r>
              <a:rPr lang="fr-FR" b="1" dirty="0">
                <a:solidFill>
                  <a:srgbClr val="000000"/>
                </a:solidFill>
                <a:sym typeface="Symbol"/>
              </a:rPr>
              <a:t> </a:t>
            </a:r>
            <a:r>
              <a:rPr lang="fr-FR" b="1" dirty="0">
                <a:solidFill>
                  <a:srgbClr val="FF0000"/>
                </a:solidFill>
                <a:sym typeface="Symbol"/>
              </a:rPr>
              <a:t>	</a:t>
            </a:r>
            <a:r>
              <a:rPr lang="fr-FR" b="1" dirty="0">
                <a:sym typeface="Symbol"/>
              </a:rPr>
              <a:t> passe</a:t>
            </a:r>
          </a:p>
          <a:p>
            <a:r>
              <a:rPr lang="fr-FR" b="1" dirty="0">
                <a:sym typeface="Symbol"/>
              </a:rPr>
              <a:t>?</a:t>
            </a:r>
            <a:endParaRPr lang="fr-FR" dirty="0"/>
          </a:p>
        </p:txBody>
      </p:sp>
      <p:sp>
        <p:nvSpPr>
          <p:cNvPr id="34" name="Rectangle 33">
            <a:extLst>
              <a:ext uri="{FF2B5EF4-FFF2-40B4-BE49-F238E27FC236}">
                <a16:creationId xmlns:a16="http://schemas.microsoft.com/office/drawing/2014/main" id="{AB81C072-3456-A042-BCA5-92D2630540BB}"/>
              </a:ext>
            </a:extLst>
          </p:cNvPr>
          <p:cNvSpPr/>
          <p:nvPr/>
        </p:nvSpPr>
        <p:spPr>
          <a:xfrm>
            <a:off x="283394" y="4858708"/>
            <a:ext cx="3804216"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2SA</a:t>
            </a:r>
            <a:r>
              <a:rPr lang="fr-FR" b="1" dirty="0">
                <a:solidFill>
                  <a:srgbClr val="000000"/>
                </a:solidFill>
                <a:sym typeface="Symbol"/>
              </a:rPr>
              <a:t> </a:t>
            </a:r>
            <a:r>
              <a:rPr lang="fr-FR" b="1" dirty="0">
                <a:sym typeface="Symbol"/>
              </a:rPr>
              <a:t>	 passe 	4SA</a:t>
            </a:r>
            <a:r>
              <a:rPr lang="fr-FR" b="1" dirty="0">
                <a:solidFill>
                  <a:srgbClr val="000000"/>
                </a:solidFill>
                <a:sym typeface="Symbol"/>
              </a:rPr>
              <a:t>	</a:t>
            </a:r>
            <a:r>
              <a:rPr lang="fr-FR" b="1" dirty="0">
                <a:sym typeface="Symbol"/>
              </a:rPr>
              <a:t> passe</a:t>
            </a:r>
          </a:p>
          <a:p>
            <a:r>
              <a:rPr lang="fr-FR" b="1" dirty="0">
                <a:sym typeface="Symbol"/>
              </a:rPr>
              <a:t>?</a:t>
            </a:r>
            <a:endParaRPr lang="fr-FR" dirty="0"/>
          </a:p>
        </p:txBody>
      </p:sp>
      <p:sp>
        <p:nvSpPr>
          <p:cNvPr id="35" name="Text Box 1">
            <a:extLst>
              <a:ext uri="{FF2B5EF4-FFF2-40B4-BE49-F238E27FC236}">
                <a16:creationId xmlns:a16="http://schemas.microsoft.com/office/drawing/2014/main" id="{80BEAC05-723D-5740-8782-2459EFEAEE0B}"/>
              </a:ext>
            </a:extLst>
          </p:cNvPr>
          <p:cNvSpPr txBox="1">
            <a:spLocks noChangeArrowheads="1"/>
          </p:cNvSpPr>
          <p:nvPr/>
        </p:nvSpPr>
        <p:spPr bwMode="auto">
          <a:xfrm>
            <a:off x="6030422" y="3445240"/>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RD875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RD5</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AX94</a:t>
            </a:r>
            <a:endParaRPr kumimoji="0" lang="fr-FR" sz="2400" b="0" i="0" u="none" strike="noStrike" cap="none" normalizeH="0" baseline="0" dirty="0">
              <a:ln>
                <a:noFill/>
              </a:ln>
              <a:solidFill>
                <a:srgbClr val="000000"/>
              </a:solidFill>
              <a:effectLst/>
              <a:latin typeface="Arial" charset="0"/>
            </a:endParaRPr>
          </a:p>
        </p:txBody>
      </p:sp>
      <p:sp>
        <p:nvSpPr>
          <p:cNvPr id="36" name="Text Box 1">
            <a:extLst>
              <a:ext uri="{FF2B5EF4-FFF2-40B4-BE49-F238E27FC236}">
                <a16:creationId xmlns:a16="http://schemas.microsoft.com/office/drawing/2014/main" id="{051965E4-A78F-A74B-AAD5-5EB5F77756BE}"/>
              </a:ext>
            </a:extLst>
          </p:cNvPr>
          <p:cNvSpPr txBox="1">
            <a:spLocks noChangeArrowheads="1"/>
          </p:cNvSpPr>
          <p:nvPr/>
        </p:nvSpPr>
        <p:spPr bwMode="auto">
          <a:xfrm>
            <a:off x="6016293" y="4901273"/>
            <a:ext cx="977741" cy="838200"/>
          </a:xfrm>
          <a:prstGeom prst="rect">
            <a:avLst/>
          </a:prstGeom>
          <a:solidFill>
            <a:schemeClr val="tx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kumimoji="0" lang="en-GB" sz="1100" b="0" i="0" u="none" strike="noStrike" cap="none" normalizeH="0" baseline="0" dirty="0">
                <a:ln>
                  <a:noFill/>
                </a:ln>
                <a:solidFill>
                  <a:srgbClr val="000000"/>
                </a:solidFill>
                <a:effectLst/>
                <a:latin typeface="Arial" charset="0"/>
                <a:ea typeface="ÇlÇr ñæí©" charset="0"/>
              </a:rPr>
              <a:t>AR92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RDX</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RVX</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A95</a:t>
            </a:r>
            <a:endParaRPr kumimoji="0" lang="fr-FR" sz="2400" b="0" i="0" u="none" strike="noStrike" cap="none" normalizeH="0" baseline="0" dirty="0">
              <a:ln>
                <a:noFill/>
              </a:ln>
              <a:solidFill>
                <a:srgbClr val="000000"/>
              </a:solidFill>
              <a:effectLst/>
              <a:latin typeface="Arial" charset="0"/>
            </a:endParaRPr>
          </a:p>
        </p:txBody>
      </p:sp>
    </p:spTree>
    <p:extLst>
      <p:ext uri="{BB962C8B-B14F-4D97-AF65-F5344CB8AC3E}">
        <p14:creationId xmlns:p14="http://schemas.microsoft.com/office/powerpoint/2010/main" val="29541748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76857" y="3007048"/>
            <a:ext cx="2851935" cy="707886"/>
          </a:xfrm>
          <a:prstGeom prst="rect">
            <a:avLst/>
          </a:prstGeom>
          <a:noFill/>
        </p:spPr>
        <p:txBody>
          <a:bodyPr wrap="none" rtlCol="0">
            <a:spAutoFit/>
          </a:bodyPr>
          <a:lstStyle/>
          <a:p>
            <a:r>
              <a:rPr lang="fr-FR"/>
              <a:t> </a:t>
            </a:r>
            <a:r>
              <a:rPr lang="fr-FR" sz="4000"/>
              <a:t>Questions ?</a:t>
            </a:r>
          </a:p>
        </p:txBody>
      </p:sp>
      <p:sp>
        <p:nvSpPr>
          <p:cNvPr id="5" name="Rectangle 4"/>
          <p:cNvSpPr/>
          <p:nvPr/>
        </p:nvSpPr>
        <p:spPr>
          <a:xfrm>
            <a:off x="7955703" y="90714"/>
            <a:ext cx="879868" cy="369332"/>
          </a:xfrm>
          <a:prstGeom prst="rect">
            <a:avLst/>
          </a:prstGeom>
        </p:spPr>
        <p:txBody>
          <a:bodyPr wrap="none">
            <a:spAutoFit/>
          </a:bodyPr>
          <a:lstStyle/>
          <a:p>
            <a:r>
              <a:rPr lang="fr-FR" b="1">
                <a:solidFill>
                  <a:schemeClr val="bg1"/>
                </a:solidFill>
                <a:sym typeface="Symbol"/>
              </a:rPr>
              <a:t></a:t>
            </a:r>
            <a:r>
              <a:rPr lang="fr-FR" b="1">
                <a:solidFill>
                  <a:srgbClr val="FF0000"/>
                </a:solidFill>
                <a:sym typeface="Symbol"/>
              </a:rPr>
              <a:t></a:t>
            </a:r>
            <a:r>
              <a:rPr lang="fr-FR" b="1">
                <a:solidFill>
                  <a:srgbClr val="000000"/>
                </a:solidFill>
                <a:sym typeface="Symbol"/>
              </a:rPr>
              <a:t></a:t>
            </a:r>
            <a:endParaRPr lang="fr-FR">
              <a:solidFill>
                <a:srgbClr val="000000"/>
              </a:solidFill>
            </a:endParaRPr>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3614" y="1285276"/>
            <a:ext cx="1538422" cy="1560881"/>
          </a:xfrm>
          <a:prstGeom prst="rect">
            <a:avLst/>
          </a:prstGeom>
        </p:spPr>
      </p:pic>
      <p:pic>
        <p:nvPicPr>
          <p:cNvPr id="9" name="Imag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873" y="219607"/>
            <a:ext cx="1377788" cy="599038"/>
          </a:xfrm>
          <a:prstGeom prst="rect">
            <a:avLst/>
          </a:prstGeom>
        </p:spPr>
      </p:pic>
      <p:sp>
        <p:nvSpPr>
          <p:cNvPr id="10" name="ZoneTexte 9"/>
          <p:cNvSpPr txBox="1"/>
          <p:nvPr/>
        </p:nvSpPr>
        <p:spPr>
          <a:xfrm>
            <a:off x="1986161" y="3965337"/>
            <a:ext cx="4557017" cy="369332"/>
          </a:xfrm>
          <a:prstGeom prst="rect">
            <a:avLst/>
          </a:prstGeom>
          <a:noFill/>
        </p:spPr>
        <p:txBody>
          <a:bodyPr wrap="none" rtlCol="0">
            <a:spAutoFit/>
          </a:bodyPr>
          <a:lstStyle/>
          <a:p>
            <a:r>
              <a:rPr lang="fr-FR">
                <a:solidFill>
                  <a:srgbClr val="FFFF00"/>
                </a:solidFill>
              </a:rPr>
              <a:t>Place maintenant au jeu de la carte à la table</a:t>
            </a:r>
          </a:p>
        </p:txBody>
      </p:sp>
      <p:sp>
        <p:nvSpPr>
          <p:cNvPr id="11" name="Rectangle à coins arrondis 10"/>
          <p:cNvSpPr/>
          <p:nvPr/>
        </p:nvSpPr>
        <p:spPr>
          <a:xfrm>
            <a:off x="1901405" y="3692803"/>
            <a:ext cx="4866467" cy="914400"/>
          </a:xfrm>
          <a:prstGeom prst="roundRect">
            <a:avLst/>
          </a:prstGeom>
          <a:solidFill>
            <a:schemeClr val="accent3">
              <a:lumMod val="20000"/>
              <a:lumOff val="80000"/>
              <a:alpha val="41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2" name="ZoneTexte 11"/>
          <p:cNvSpPr txBox="1"/>
          <p:nvPr/>
        </p:nvSpPr>
        <p:spPr>
          <a:xfrm>
            <a:off x="121733" y="6283757"/>
            <a:ext cx="1864428" cy="461665"/>
          </a:xfrm>
          <a:prstGeom prst="rect">
            <a:avLst/>
          </a:prstGeom>
          <a:noFill/>
        </p:spPr>
        <p:txBody>
          <a:bodyPr wrap="none" rtlCol="0">
            <a:spAutoFit/>
          </a:bodyPr>
          <a:lstStyle/>
          <a:p>
            <a:r>
              <a:rPr lang="fr-FR" sz="2400">
                <a:solidFill>
                  <a:schemeClr val="tx2">
                    <a:lumMod val="75000"/>
                  </a:schemeClr>
                </a:solidFill>
                <a:latin typeface="Apple Chancery"/>
                <a:cs typeface="Apple Chancery"/>
              </a:rPr>
              <a:t>Bridge ENS</a:t>
            </a:r>
          </a:p>
        </p:txBody>
      </p:sp>
      <p:sp>
        <p:nvSpPr>
          <p:cNvPr id="13" name="ZoneTexte 12"/>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2" name="ZoneTexte 1">
            <a:extLst>
              <a:ext uri="{FF2B5EF4-FFF2-40B4-BE49-F238E27FC236}">
                <a16:creationId xmlns:a16="http://schemas.microsoft.com/office/drawing/2014/main" id="{2092FD09-0C43-F64F-BF03-310D752EE2F2}"/>
              </a:ext>
            </a:extLst>
          </p:cNvPr>
          <p:cNvSpPr txBox="1"/>
          <p:nvPr/>
        </p:nvSpPr>
        <p:spPr>
          <a:xfrm>
            <a:off x="349873" y="4957482"/>
            <a:ext cx="7210564" cy="1200329"/>
          </a:xfrm>
          <a:prstGeom prst="rect">
            <a:avLst/>
          </a:prstGeom>
          <a:noFill/>
        </p:spPr>
        <p:txBody>
          <a:bodyPr wrap="none" rtlCol="0">
            <a:spAutoFit/>
          </a:bodyPr>
          <a:lstStyle/>
          <a:p>
            <a:r>
              <a:rPr lang="fr-FR"/>
              <a:t>Pour chaque donne, après les explications de l’enchère :</a:t>
            </a:r>
          </a:p>
          <a:p>
            <a:pPr marL="285750" indent="-285750">
              <a:buFontTx/>
              <a:buChar char="-"/>
            </a:pPr>
            <a:r>
              <a:rPr lang="fr-FR"/>
              <a:t>L’</a:t>
            </a:r>
            <a:r>
              <a:rPr lang="fr-FR" err="1"/>
              <a:t>entameur</a:t>
            </a:r>
            <a:r>
              <a:rPr lang="fr-FR"/>
              <a:t> précise sa carte avec son raisonnement</a:t>
            </a:r>
          </a:p>
          <a:p>
            <a:pPr marL="285750" indent="-285750">
              <a:buFontTx/>
              <a:buChar char="-"/>
            </a:pPr>
            <a:r>
              <a:rPr lang="fr-FR"/>
              <a:t>Les deux défenseurs remplissent les grilles de levées</a:t>
            </a:r>
          </a:p>
          <a:p>
            <a:pPr marL="285750" indent="-285750">
              <a:buFontTx/>
              <a:buChar char="-"/>
            </a:pPr>
            <a:r>
              <a:rPr lang="fr-FR"/>
              <a:t>Le déclarant comptabilise son nombre de levées sûres et potentielles</a:t>
            </a:r>
          </a:p>
        </p:txBody>
      </p:sp>
      <p:sp>
        <p:nvSpPr>
          <p:cNvPr id="3" name="Espace réservé du numéro de diapositive 2">
            <a:extLst>
              <a:ext uri="{FF2B5EF4-FFF2-40B4-BE49-F238E27FC236}">
                <a16:creationId xmlns:a16="http://schemas.microsoft.com/office/drawing/2014/main" id="{49565D1A-0B71-034F-ACFF-979B6C583193}"/>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21</a:t>
            </a:fld>
            <a:endParaRPr kumimoji="0" lang="en-US"/>
          </a:p>
        </p:txBody>
      </p:sp>
    </p:spTree>
    <p:extLst>
      <p:ext uri="{BB962C8B-B14F-4D97-AF65-F5344CB8AC3E}">
        <p14:creationId xmlns:p14="http://schemas.microsoft.com/office/powerpoint/2010/main" val="1229639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8" name="Titre 2">
            <a:extLst>
              <a:ext uri="{FF2B5EF4-FFF2-40B4-BE49-F238E27FC236}">
                <a16:creationId xmlns:a16="http://schemas.microsoft.com/office/drawing/2014/main" id="{3B476272-C145-C442-A02F-0C57F21A8786}"/>
              </a:ext>
            </a:extLst>
          </p:cNvPr>
          <p:cNvSpPr>
            <a:spLocks noGrp="1"/>
          </p:cNvSpPr>
          <p:nvPr>
            <p:ph type="title"/>
          </p:nvPr>
        </p:nvSpPr>
        <p:spPr>
          <a:xfrm>
            <a:off x="201440" y="-235226"/>
            <a:ext cx="8818735" cy="1219200"/>
          </a:xfrm>
        </p:spPr>
        <p:txBody>
          <a:bodyPr>
            <a:normAutofit/>
          </a:bodyPr>
          <a:lstStyle/>
          <a:p>
            <a:r>
              <a:rPr lang="fr-FR" dirty="0"/>
              <a:t>Les entames à Sans Atout</a:t>
            </a:r>
            <a:r>
              <a:rPr lang="fr-FR" sz="2400" dirty="0"/>
              <a:t>(choix de la couleur)</a:t>
            </a:r>
            <a:endParaRPr lang="fr-FR" dirty="0"/>
          </a:p>
        </p:txBody>
      </p:sp>
      <p:sp>
        <p:nvSpPr>
          <p:cNvPr id="23" name="ZoneTexte 22">
            <a:extLst>
              <a:ext uri="{FF2B5EF4-FFF2-40B4-BE49-F238E27FC236}">
                <a16:creationId xmlns:a16="http://schemas.microsoft.com/office/drawing/2014/main" id="{4A2BE988-8166-B449-A67E-72845756B9F9}"/>
              </a:ext>
            </a:extLst>
          </p:cNvPr>
          <p:cNvSpPr txBox="1"/>
          <p:nvPr/>
        </p:nvSpPr>
        <p:spPr>
          <a:xfrm>
            <a:off x="99216" y="1067988"/>
            <a:ext cx="9042540" cy="1477328"/>
          </a:xfrm>
          <a:prstGeom prst="rect">
            <a:avLst/>
          </a:prstGeom>
          <a:noFill/>
        </p:spPr>
        <p:txBody>
          <a:bodyPr wrap="none" rtlCol="0">
            <a:spAutoFit/>
          </a:bodyPr>
          <a:lstStyle/>
          <a:p>
            <a:r>
              <a:rPr lang="fr-FR" u="sng" dirty="0">
                <a:solidFill>
                  <a:srgbClr val="FFFF00"/>
                </a:solidFill>
              </a:rPr>
              <a:t>Les principes généraux :</a:t>
            </a:r>
          </a:p>
          <a:p>
            <a:r>
              <a:rPr lang="fr-FR" dirty="0">
                <a:solidFill>
                  <a:srgbClr val="FFFF00"/>
                </a:solidFill>
              </a:rPr>
              <a:t>	</a:t>
            </a:r>
            <a:r>
              <a:rPr lang="fr-FR" dirty="0"/>
              <a:t>C’est un domaine ou il va être primordial d’écouter les enchères et de se faire une</a:t>
            </a:r>
          </a:p>
          <a:p>
            <a:r>
              <a:rPr lang="fr-FR" dirty="0"/>
              <a:t> idée du jeu du déclarant. Les principes sont simples :</a:t>
            </a:r>
          </a:p>
          <a:p>
            <a:r>
              <a:rPr lang="fr-FR" dirty="0"/>
              <a:t>	- Le choix de la couleur résulte d’un raisonnement suite aux enchères</a:t>
            </a:r>
          </a:p>
          <a:p>
            <a:r>
              <a:rPr lang="fr-FR" dirty="0"/>
              <a:t>	- Le choix de la carte d’entame résulte de règles techniques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3</a:t>
            </a:fld>
            <a:endParaRPr kumimoji="0" lang="en-US"/>
          </a:p>
        </p:txBody>
      </p:sp>
      <p:sp>
        <p:nvSpPr>
          <p:cNvPr id="10" name="ZoneTexte 9">
            <a:extLst>
              <a:ext uri="{FF2B5EF4-FFF2-40B4-BE49-F238E27FC236}">
                <a16:creationId xmlns:a16="http://schemas.microsoft.com/office/drawing/2014/main" id="{C019EDB7-F3BB-B84B-901E-5E7C29D06C75}"/>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11" name="ZoneTexte 10">
            <a:extLst>
              <a:ext uri="{FF2B5EF4-FFF2-40B4-BE49-F238E27FC236}">
                <a16:creationId xmlns:a16="http://schemas.microsoft.com/office/drawing/2014/main" id="{61899675-DFC2-CF47-A165-74D74C0A123B}"/>
              </a:ext>
            </a:extLst>
          </p:cNvPr>
          <p:cNvSpPr txBox="1"/>
          <p:nvPr/>
        </p:nvSpPr>
        <p:spPr>
          <a:xfrm>
            <a:off x="393539" y="2621625"/>
            <a:ext cx="2963119" cy="369332"/>
          </a:xfrm>
          <a:prstGeom prst="rect">
            <a:avLst/>
          </a:prstGeom>
          <a:noFill/>
        </p:spPr>
        <p:txBody>
          <a:bodyPr wrap="square" rtlCol="0">
            <a:spAutoFit/>
          </a:bodyPr>
          <a:lstStyle/>
          <a:p>
            <a:r>
              <a:rPr lang="fr-FR" b="1" u="sng" dirty="0">
                <a:solidFill>
                  <a:srgbClr val="FFFF00"/>
                </a:solidFill>
              </a:rPr>
              <a:t>1. Le choix de la couleur :</a:t>
            </a:r>
          </a:p>
        </p:txBody>
      </p:sp>
      <p:sp>
        <p:nvSpPr>
          <p:cNvPr id="12" name="ZoneTexte 11">
            <a:extLst>
              <a:ext uri="{FF2B5EF4-FFF2-40B4-BE49-F238E27FC236}">
                <a16:creationId xmlns:a16="http://schemas.microsoft.com/office/drawing/2014/main" id="{EB2022F4-9052-584F-A2C7-38C844559DDC}"/>
              </a:ext>
            </a:extLst>
          </p:cNvPr>
          <p:cNvSpPr txBox="1"/>
          <p:nvPr/>
        </p:nvSpPr>
        <p:spPr>
          <a:xfrm>
            <a:off x="186027" y="3146015"/>
            <a:ext cx="8634131" cy="646331"/>
          </a:xfrm>
          <a:prstGeom prst="rect">
            <a:avLst/>
          </a:prstGeom>
          <a:noFill/>
        </p:spPr>
        <p:txBody>
          <a:bodyPr wrap="square" rtlCol="0">
            <a:spAutoFit/>
          </a:bodyPr>
          <a:lstStyle/>
          <a:p>
            <a:r>
              <a:rPr lang="fr-FR" dirty="0">
                <a:solidFill>
                  <a:srgbClr val="FFFF00"/>
                </a:solidFill>
              </a:rPr>
              <a:t>	</a:t>
            </a:r>
            <a:r>
              <a:rPr lang="fr-FR" dirty="0"/>
              <a:t>Ce choix repose sur un certain nombre de principes. Afin de vous familiariser avec ceux ci nous allons les dégager à partir d’exemples.</a:t>
            </a:r>
          </a:p>
        </p:txBody>
      </p:sp>
      <p:sp>
        <p:nvSpPr>
          <p:cNvPr id="13" name="Rectangle 12">
            <a:extLst>
              <a:ext uri="{FF2B5EF4-FFF2-40B4-BE49-F238E27FC236}">
                <a16:creationId xmlns:a16="http://schemas.microsoft.com/office/drawing/2014/main" id="{602441B1-E47F-B34C-9EAB-40DF72E531AF}"/>
              </a:ext>
            </a:extLst>
          </p:cNvPr>
          <p:cNvSpPr/>
          <p:nvPr/>
        </p:nvSpPr>
        <p:spPr>
          <a:xfrm>
            <a:off x="2009603" y="3852956"/>
            <a:ext cx="3620878"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1SA	 passe	3SA	Fin</a:t>
            </a:r>
            <a:endParaRPr lang="fr-FR" dirty="0"/>
          </a:p>
        </p:txBody>
      </p:sp>
      <p:sp>
        <p:nvSpPr>
          <p:cNvPr id="14" name="Text Box 1">
            <a:extLst>
              <a:ext uri="{FF2B5EF4-FFF2-40B4-BE49-F238E27FC236}">
                <a16:creationId xmlns:a16="http://schemas.microsoft.com/office/drawing/2014/main" id="{59F0B7B5-B111-0B4F-859B-93894090F4C7}"/>
              </a:ext>
            </a:extLst>
          </p:cNvPr>
          <p:cNvSpPr txBox="1">
            <a:spLocks noChangeArrowheads="1"/>
          </p:cNvSpPr>
          <p:nvPr/>
        </p:nvSpPr>
        <p:spPr bwMode="auto">
          <a:xfrm>
            <a:off x="201440" y="4485824"/>
            <a:ext cx="880108"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83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D9843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R83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V92</a:t>
            </a:r>
            <a:endParaRPr kumimoji="0" lang="fr-FR" sz="2400" b="0" i="0" u="none" strike="noStrike" cap="none" normalizeH="0" baseline="0" dirty="0">
              <a:ln>
                <a:noFill/>
              </a:ln>
              <a:solidFill>
                <a:srgbClr val="000000"/>
              </a:solidFill>
              <a:effectLst/>
              <a:latin typeface="Arial" charset="0"/>
            </a:endParaRPr>
          </a:p>
        </p:txBody>
      </p:sp>
      <p:sp>
        <p:nvSpPr>
          <p:cNvPr id="7" name="ZoneTexte 6">
            <a:extLst>
              <a:ext uri="{FF2B5EF4-FFF2-40B4-BE49-F238E27FC236}">
                <a16:creationId xmlns:a16="http://schemas.microsoft.com/office/drawing/2014/main" id="{85DC4894-C031-234A-96B3-6C253CB685FB}"/>
              </a:ext>
            </a:extLst>
          </p:cNvPr>
          <p:cNvSpPr txBox="1"/>
          <p:nvPr/>
        </p:nvSpPr>
        <p:spPr>
          <a:xfrm>
            <a:off x="140257" y="3806790"/>
            <a:ext cx="1777538" cy="369332"/>
          </a:xfrm>
          <a:prstGeom prst="rect">
            <a:avLst/>
          </a:prstGeom>
          <a:noFill/>
        </p:spPr>
        <p:txBody>
          <a:bodyPr wrap="none" rtlCol="0">
            <a:spAutoFit/>
          </a:bodyPr>
          <a:lstStyle/>
          <a:p>
            <a:r>
              <a:rPr lang="fr-FR" b="1" u="sng" dirty="0">
                <a:solidFill>
                  <a:srgbClr val="FFFF00"/>
                </a:solidFill>
              </a:rPr>
              <a:t>Séquence N° 1 :</a:t>
            </a:r>
          </a:p>
        </p:txBody>
      </p:sp>
      <p:sp>
        <p:nvSpPr>
          <p:cNvPr id="9" name="ZoneTexte 8">
            <a:extLst>
              <a:ext uri="{FF2B5EF4-FFF2-40B4-BE49-F238E27FC236}">
                <a16:creationId xmlns:a16="http://schemas.microsoft.com/office/drawing/2014/main" id="{D2090151-2585-3C42-ACD9-F4450B0E7DD1}"/>
              </a:ext>
            </a:extLst>
          </p:cNvPr>
          <p:cNvSpPr txBox="1"/>
          <p:nvPr/>
        </p:nvSpPr>
        <p:spPr>
          <a:xfrm>
            <a:off x="1679603" y="4683094"/>
            <a:ext cx="6943288" cy="923330"/>
          </a:xfrm>
          <a:prstGeom prst="rect">
            <a:avLst/>
          </a:prstGeom>
          <a:noFill/>
        </p:spPr>
        <p:txBody>
          <a:bodyPr wrap="square" rtlCol="0">
            <a:spAutoFit/>
          </a:bodyPr>
          <a:lstStyle/>
          <a:p>
            <a:r>
              <a:rPr lang="fr-FR" dirty="0"/>
              <a:t>L’issue d’un contrat à Sans Atout, dépend souvent  du résultat d’une course de vitesse entre les deux camps : le vainqueur sera celui qui aura affranchit le premier ses couleurs.</a:t>
            </a:r>
          </a:p>
        </p:txBody>
      </p:sp>
      <p:sp>
        <p:nvSpPr>
          <p:cNvPr id="15" name="ZoneTexte 14">
            <a:extLst>
              <a:ext uri="{FF2B5EF4-FFF2-40B4-BE49-F238E27FC236}">
                <a16:creationId xmlns:a16="http://schemas.microsoft.com/office/drawing/2014/main" id="{2823CEDF-F4A3-784A-89D3-ED1EDC79597E}"/>
              </a:ext>
            </a:extLst>
          </p:cNvPr>
          <p:cNvSpPr txBox="1"/>
          <p:nvPr/>
        </p:nvSpPr>
        <p:spPr>
          <a:xfrm>
            <a:off x="1625735" y="5928730"/>
            <a:ext cx="5754717" cy="369332"/>
          </a:xfrm>
          <a:prstGeom prst="rect">
            <a:avLst/>
          </a:prstGeom>
          <a:noFill/>
        </p:spPr>
        <p:txBody>
          <a:bodyPr wrap="none" rtlCol="0">
            <a:spAutoFit/>
          </a:bodyPr>
          <a:lstStyle/>
          <a:p>
            <a:r>
              <a:rPr lang="fr-FR" b="1" dirty="0">
                <a:solidFill>
                  <a:srgbClr val="FFFF00"/>
                </a:solidFill>
              </a:rPr>
              <a:t>Votre longue est à cœur, entamez dans cette couleur</a:t>
            </a:r>
          </a:p>
        </p:txBody>
      </p:sp>
      <p:sp>
        <p:nvSpPr>
          <p:cNvPr id="17" name="Rectangle à coins arrondis 16">
            <a:extLst>
              <a:ext uri="{FF2B5EF4-FFF2-40B4-BE49-F238E27FC236}">
                <a16:creationId xmlns:a16="http://schemas.microsoft.com/office/drawing/2014/main" id="{E744047B-15F4-374D-89C8-62F1242B6CBC}"/>
              </a:ext>
            </a:extLst>
          </p:cNvPr>
          <p:cNvSpPr/>
          <p:nvPr/>
        </p:nvSpPr>
        <p:spPr>
          <a:xfrm>
            <a:off x="237068" y="2495051"/>
            <a:ext cx="3119590" cy="607503"/>
          </a:xfrm>
          <a:prstGeom prst="roundRect">
            <a:avLst/>
          </a:prstGeom>
          <a:solidFill>
            <a:schemeClr val="accent6">
              <a:lumMod val="75000"/>
              <a:alpha val="22000"/>
            </a:schemeClr>
          </a:solidFill>
          <a:ln w="254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576799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animBg="1"/>
      <p:bldP spid="7" grpId="0"/>
      <p:bldP spid="9"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ZoneTexte 6"/>
          <p:cNvSpPr txBox="1"/>
          <p:nvPr/>
        </p:nvSpPr>
        <p:spPr>
          <a:xfrm>
            <a:off x="293949" y="1014480"/>
            <a:ext cx="8388805" cy="369332"/>
          </a:xfrm>
          <a:prstGeom prst="rect">
            <a:avLst/>
          </a:prstGeom>
          <a:noFill/>
        </p:spPr>
        <p:txBody>
          <a:bodyPr wrap="square" rtlCol="0">
            <a:spAutoFit/>
          </a:bodyPr>
          <a:lstStyle/>
          <a:p>
            <a:pPr lvl="0"/>
            <a:r>
              <a:rPr lang="fr-FR" dirty="0"/>
              <a:t>	</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4</a:t>
            </a:fld>
            <a:endParaRPr kumimoji="0" lang="en-US"/>
          </a:p>
        </p:txBody>
      </p:sp>
      <p:sp>
        <p:nvSpPr>
          <p:cNvPr id="22" name="ZoneTexte 21">
            <a:extLst>
              <a:ext uri="{FF2B5EF4-FFF2-40B4-BE49-F238E27FC236}">
                <a16:creationId xmlns:a16="http://schemas.microsoft.com/office/drawing/2014/main" id="{FE164BDF-FB45-FA45-B191-003C4433869B}"/>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28" name="Titre 2">
            <a:extLst>
              <a:ext uri="{FF2B5EF4-FFF2-40B4-BE49-F238E27FC236}">
                <a16:creationId xmlns:a16="http://schemas.microsoft.com/office/drawing/2014/main" id="{9E158F87-80BC-0742-8D2A-F508EE504D84}"/>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Sans Atout</a:t>
            </a:r>
            <a:r>
              <a:rPr lang="fr-FR" sz="2400" dirty="0"/>
              <a:t>(choix de la couleur)</a:t>
            </a:r>
            <a:endParaRPr lang="fr-FR" dirty="0"/>
          </a:p>
        </p:txBody>
      </p:sp>
      <p:sp>
        <p:nvSpPr>
          <p:cNvPr id="29" name="Text Box 1">
            <a:extLst>
              <a:ext uri="{FF2B5EF4-FFF2-40B4-BE49-F238E27FC236}">
                <a16:creationId xmlns:a16="http://schemas.microsoft.com/office/drawing/2014/main" id="{D63F8064-9337-044F-8A27-117CA9B004E3}"/>
              </a:ext>
            </a:extLst>
          </p:cNvPr>
          <p:cNvSpPr txBox="1">
            <a:spLocks noChangeArrowheads="1"/>
          </p:cNvSpPr>
          <p:nvPr/>
        </p:nvSpPr>
        <p:spPr bwMode="auto">
          <a:xfrm>
            <a:off x="201440" y="1014480"/>
            <a:ext cx="880108"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R986</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V972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V6</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R87</a:t>
            </a:r>
            <a:endParaRPr kumimoji="0" lang="fr-FR" sz="2400" b="0" i="0" u="none" strike="noStrike" cap="none" normalizeH="0" baseline="0" dirty="0">
              <a:ln>
                <a:noFill/>
              </a:ln>
              <a:solidFill>
                <a:srgbClr val="000000"/>
              </a:solidFill>
              <a:effectLst/>
              <a:latin typeface="Arial" charset="0"/>
            </a:endParaRPr>
          </a:p>
        </p:txBody>
      </p:sp>
      <p:sp>
        <p:nvSpPr>
          <p:cNvPr id="10" name="ZoneTexte 9">
            <a:extLst>
              <a:ext uri="{FF2B5EF4-FFF2-40B4-BE49-F238E27FC236}">
                <a16:creationId xmlns:a16="http://schemas.microsoft.com/office/drawing/2014/main" id="{9B0A54F0-61F0-6848-99CA-77037365FC82}"/>
              </a:ext>
            </a:extLst>
          </p:cNvPr>
          <p:cNvSpPr txBox="1"/>
          <p:nvPr/>
        </p:nvSpPr>
        <p:spPr>
          <a:xfrm>
            <a:off x="1465007" y="1101213"/>
            <a:ext cx="7452852" cy="1200329"/>
          </a:xfrm>
          <a:prstGeom prst="rect">
            <a:avLst/>
          </a:prstGeom>
          <a:noFill/>
        </p:spPr>
        <p:txBody>
          <a:bodyPr wrap="square" rtlCol="0">
            <a:spAutoFit/>
          </a:bodyPr>
          <a:lstStyle/>
          <a:p>
            <a:r>
              <a:rPr lang="fr-FR" dirty="0"/>
              <a:t>Ici vous avez deux couleurs de même longueur : laquelle choisir? Il faut que votre partenaire possède des valeurs dans cette couleur, donc choisissez celle ou le minimum de complément vous y aidera.</a:t>
            </a:r>
          </a:p>
          <a:p>
            <a:r>
              <a:rPr lang="fr-FR" dirty="0"/>
              <a:t>Ici choisissez votre couleur la plus solide. Entamez à Pique.</a:t>
            </a:r>
          </a:p>
        </p:txBody>
      </p:sp>
      <p:sp>
        <p:nvSpPr>
          <p:cNvPr id="30" name="Text Box 1">
            <a:extLst>
              <a:ext uri="{FF2B5EF4-FFF2-40B4-BE49-F238E27FC236}">
                <a16:creationId xmlns:a16="http://schemas.microsoft.com/office/drawing/2014/main" id="{31C2E8E8-C47E-D941-ACCB-F5B9881F3D50}"/>
              </a:ext>
            </a:extLst>
          </p:cNvPr>
          <p:cNvSpPr txBox="1">
            <a:spLocks noChangeArrowheads="1"/>
          </p:cNvSpPr>
          <p:nvPr/>
        </p:nvSpPr>
        <p:spPr bwMode="auto">
          <a:xfrm>
            <a:off x="201440" y="2587054"/>
            <a:ext cx="880108"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R9</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D972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D972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V87</a:t>
            </a:r>
            <a:endParaRPr kumimoji="0" lang="fr-FR" sz="2400" b="0" i="0" u="none" strike="noStrike" cap="none" normalizeH="0" baseline="0" dirty="0">
              <a:ln>
                <a:noFill/>
              </a:ln>
              <a:solidFill>
                <a:srgbClr val="000000"/>
              </a:solidFill>
              <a:effectLst/>
              <a:latin typeface="Arial" charset="0"/>
            </a:endParaRPr>
          </a:p>
        </p:txBody>
      </p:sp>
      <p:sp>
        <p:nvSpPr>
          <p:cNvPr id="11" name="ZoneTexte 10">
            <a:extLst>
              <a:ext uri="{FF2B5EF4-FFF2-40B4-BE49-F238E27FC236}">
                <a16:creationId xmlns:a16="http://schemas.microsoft.com/office/drawing/2014/main" id="{5A80AE0D-6397-C14D-811A-32777B94172E}"/>
              </a:ext>
            </a:extLst>
          </p:cNvPr>
          <p:cNvSpPr txBox="1"/>
          <p:nvPr/>
        </p:nvSpPr>
        <p:spPr>
          <a:xfrm>
            <a:off x="1465007" y="2651916"/>
            <a:ext cx="7452852" cy="1200329"/>
          </a:xfrm>
          <a:prstGeom prst="rect">
            <a:avLst/>
          </a:prstGeom>
          <a:noFill/>
        </p:spPr>
        <p:txBody>
          <a:bodyPr wrap="square" rtlCol="0">
            <a:spAutoFit/>
          </a:bodyPr>
          <a:lstStyle/>
          <a:p>
            <a:r>
              <a:rPr lang="fr-FR" dirty="0"/>
              <a:t>Même problème que précédemment, mais ici vos couleurs sont équivalentes. Comment faire? </a:t>
            </a:r>
          </a:p>
          <a:p>
            <a:r>
              <a:rPr lang="fr-FR" dirty="0"/>
              <a:t>Comme vos adversaires n’ont pas recherché un Fit Majeur, entamez à Cœur.</a:t>
            </a:r>
          </a:p>
        </p:txBody>
      </p:sp>
      <p:sp>
        <p:nvSpPr>
          <p:cNvPr id="31" name="Text Box 1">
            <a:extLst>
              <a:ext uri="{FF2B5EF4-FFF2-40B4-BE49-F238E27FC236}">
                <a16:creationId xmlns:a16="http://schemas.microsoft.com/office/drawing/2014/main" id="{5A87897F-CCA0-AA44-8FBB-046036F2896E}"/>
              </a:ext>
            </a:extLst>
          </p:cNvPr>
          <p:cNvSpPr txBox="1">
            <a:spLocks noChangeArrowheads="1"/>
          </p:cNvSpPr>
          <p:nvPr/>
        </p:nvSpPr>
        <p:spPr bwMode="auto">
          <a:xfrm>
            <a:off x="201440" y="5458806"/>
            <a:ext cx="880108"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R874</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R874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742</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D6</a:t>
            </a:r>
            <a:endParaRPr kumimoji="0" lang="fr-FR" sz="2400" b="0" i="0" u="none" strike="noStrike" cap="none" normalizeH="0" baseline="0" dirty="0">
              <a:ln>
                <a:noFill/>
              </a:ln>
              <a:solidFill>
                <a:srgbClr val="000000"/>
              </a:solidFill>
              <a:effectLst/>
              <a:latin typeface="Arial" charset="0"/>
            </a:endParaRPr>
          </a:p>
        </p:txBody>
      </p:sp>
      <p:sp>
        <p:nvSpPr>
          <p:cNvPr id="35" name="Rectangle 34">
            <a:extLst>
              <a:ext uri="{FF2B5EF4-FFF2-40B4-BE49-F238E27FC236}">
                <a16:creationId xmlns:a16="http://schemas.microsoft.com/office/drawing/2014/main" id="{3EA53014-2A4C-6A44-A867-6578EEFF437B}"/>
              </a:ext>
            </a:extLst>
          </p:cNvPr>
          <p:cNvSpPr/>
          <p:nvPr/>
        </p:nvSpPr>
        <p:spPr>
          <a:xfrm>
            <a:off x="2009603" y="3852956"/>
            <a:ext cx="3620878"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a:t>
            </a:r>
            <a:r>
              <a:rPr lang="en-GB" b="1" dirty="0">
                <a:solidFill>
                  <a:srgbClr val="FF0000"/>
                </a:solidFill>
                <a:latin typeface="Times New Roman" charset="0"/>
                <a:ea typeface="ÇlÇr ñæí©" charset="0"/>
                <a:sym typeface="Symbol" charset="0"/>
              </a:rPr>
              <a:t>	</a:t>
            </a:r>
            <a:r>
              <a:rPr lang="fr-FR" b="1" dirty="0">
                <a:sym typeface="Symbol"/>
              </a:rPr>
              <a:t> passe	1</a:t>
            </a:r>
            <a:r>
              <a:rPr lang="en-GB" b="1" dirty="0">
                <a:solidFill>
                  <a:srgbClr val="FF0000"/>
                </a:solidFill>
                <a:latin typeface="Times New Roman" charset="0"/>
                <a:ea typeface="ÇlÇr ñæí©" charset="0"/>
                <a:sym typeface="Symbol" charset="0"/>
              </a:rPr>
              <a:t>	</a:t>
            </a:r>
            <a:r>
              <a:rPr lang="fr-FR" b="1" dirty="0">
                <a:sym typeface="Symbol"/>
              </a:rPr>
              <a:t>passe</a:t>
            </a:r>
          </a:p>
          <a:p>
            <a:r>
              <a:rPr lang="fr-FR" b="1" dirty="0">
                <a:sym typeface="Symbol"/>
              </a:rPr>
              <a:t>1SA	 passe	3SA	Fin</a:t>
            </a:r>
            <a:endParaRPr lang="fr-FR" dirty="0"/>
          </a:p>
        </p:txBody>
      </p:sp>
      <p:sp>
        <p:nvSpPr>
          <p:cNvPr id="36" name="ZoneTexte 35">
            <a:extLst>
              <a:ext uri="{FF2B5EF4-FFF2-40B4-BE49-F238E27FC236}">
                <a16:creationId xmlns:a16="http://schemas.microsoft.com/office/drawing/2014/main" id="{346085B7-EF71-9A4B-8DA2-ECAA944E5954}"/>
              </a:ext>
            </a:extLst>
          </p:cNvPr>
          <p:cNvSpPr txBox="1"/>
          <p:nvPr/>
        </p:nvSpPr>
        <p:spPr>
          <a:xfrm>
            <a:off x="58994" y="3960949"/>
            <a:ext cx="1804789" cy="369332"/>
          </a:xfrm>
          <a:prstGeom prst="rect">
            <a:avLst/>
          </a:prstGeom>
          <a:noFill/>
        </p:spPr>
        <p:txBody>
          <a:bodyPr wrap="none" rtlCol="0">
            <a:spAutoFit/>
          </a:bodyPr>
          <a:lstStyle/>
          <a:p>
            <a:r>
              <a:rPr lang="fr-FR" b="1" u="sng" dirty="0">
                <a:solidFill>
                  <a:srgbClr val="FFFF00"/>
                </a:solidFill>
              </a:rPr>
              <a:t>Séquence N° 2 :</a:t>
            </a:r>
          </a:p>
        </p:txBody>
      </p:sp>
      <p:sp>
        <p:nvSpPr>
          <p:cNvPr id="12" name="ZoneTexte 11">
            <a:extLst>
              <a:ext uri="{FF2B5EF4-FFF2-40B4-BE49-F238E27FC236}">
                <a16:creationId xmlns:a16="http://schemas.microsoft.com/office/drawing/2014/main" id="{CBA3F927-0060-8840-B8EE-D4A6B56027D5}"/>
              </a:ext>
            </a:extLst>
          </p:cNvPr>
          <p:cNvSpPr txBox="1"/>
          <p:nvPr/>
        </p:nvSpPr>
        <p:spPr>
          <a:xfrm>
            <a:off x="201440" y="4754194"/>
            <a:ext cx="8716419" cy="646331"/>
          </a:xfrm>
          <a:prstGeom prst="rect">
            <a:avLst/>
          </a:prstGeom>
          <a:noFill/>
        </p:spPr>
        <p:txBody>
          <a:bodyPr wrap="square" rtlCol="0">
            <a:spAutoFit/>
          </a:bodyPr>
          <a:lstStyle/>
          <a:p>
            <a:r>
              <a:rPr lang="fr-FR" dirty="0"/>
              <a:t>Il faut d’abord interpréter les enchères : Sud n’a pas 4 cartes à Pique et Nord n’a pas 5 cartes à Cœur, car il n’a pas cherché à retrouver un fit 5-3.</a:t>
            </a:r>
          </a:p>
        </p:txBody>
      </p:sp>
      <p:sp>
        <p:nvSpPr>
          <p:cNvPr id="15" name="ZoneTexte 14">
            <a:extLst>
              <a:ext uri="{FF2B5EF4-FFF2-40B4-BE49-F238E27FC236}">
                <a16:creationId xmlns:a16="http://schemas.microsoft.com/office/drawing/2014/main" id="{70F2D01F-CCEA-CA42-A183-978E122230D0}"/>
              </a:ext>
            </a:extLst>
          </p:cNvPr>
          <p:cNvSpPr txBox="1"/>
          <p:nvPr/>
        </p:nvSpPr>
        <p:spPr>
          <a:xfrm>
            <a:off x="1329121" y="5693240"/>
            <a:ext cx="5890330" cy="369332"/>
          </a:xfrm>
          <a:prstGeom prst="rect">
            <a:avLst/>
          </a:prstGeom>
          <a:noFill/>
        </p:spPr>
        <p:txBody>
          <a:bodyPr wrap="none" rtlCol="0">
            <a:spAutoFit/>
          </a:bodyPr>
          <a:lstStyle/>
          <a:p>
            <a:r>
              <a:rPr lang="fr-FR" dirty="0"/>
              <a:t>Compte tenu de ces informations, il faut entamer à Pique.</a:t>
            </a:r>
          </a:p>
        </p:txBody>
      </p:sp>
    </p:spTree>
    <p:extLst>
      <p:ext uri="{BB962C8B-B14F-4D97-AF65-F5344CB8AC3E}">
        <p14:creationId xmlns:p14="http://schemas.microsoft.com/office/powerpoint/2010/main" val="1603818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35" grpId="0"/>
      <p:bldP spid="36" grpId="0"/>
      <p:bldP spid="12"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7" name="ZoneTexte 6"/>
          <p:cNvSpPr txBox="1"/>
          <p:nvPr/>
        </p:nvSpPr>
        <p:spPr>
          <a:xfrm>
            <a:off x="293949" y="1014480"/>
            <a:ext cx="8388805" cy="369332"/>
          </a:xfrm>
          <a:prstGeom prst="rect">
            <a:avLst/>
          </a:prstGeom>
          <a:noFill/>
        </p:spPr>
        <p:txBody>
          <a:bodyPr wrap="square" rtlCol="0">
            <a:spAutoFit/>
          </a:bodyPr>
          <a:lstStyle/>
          <a:p>
            <a:pPr lvl="0"/>
            <a:r>
              <a:rPr lang="fr-FR" dirty="0"/>
              <a:t>	</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5</a:t>
            </a:fld>
            <a:endParaRPr kumimoji="0" lang="en-US"/>
          </a:p>
        </p:txBody>
      </p:sp>
      <p:sp>
        <p:nvSpPr>
          <p:cNvPr id="18" name="ZoneTexte 17">
            <a:extLst>
              <a:ext uri="{FF2B5EF4-FFF2-40B4-BE49-F238E27FC236}">
                <a16:creationId xmlns:a16="http://schemas.microsoft.com/office/drawing/2014/main" id="{2867284E-8978-C44A-9D8A-02B6DDB8ADE3}"/>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20" name="Titre 2">
            <a:extLst>
              <a:ext uri="{FF2B5EF4-FFF2-40B4-BE49-F238E27FC236}">
                <a16:creationId xmlns:a16="http://schemas.microsoft.com/office/drawing/2014/main" id="{56F1D935-1E07-E846-A6C2-EDAF77455B6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Sans Atout</a:t>
            </a:r>
            <a:r>
              <a:rPr lang="fr-FR" sz="2400" dirty="0"/>
              <a:t>(choix de la couleur)</a:t>
            </a:r>
            <a:endParaRPr lang="fr-FR" dirty="0"/>
          </a:p>
        </p:txBody>
      </p:sp>
      <p:sp>
        <p:nvSpPr>
          <p:cNvPr id="21" name="Text Box 1">
            <a:extLst>
              <a:ext uri="{FF2B5EF4-FFF2-40B4-BE49-F238E27FC236}">
                <a16:creationId xmlns:a16="http://schemas.microsoft.com/office/drawing/2014/main" id="{0C388C30-AF92-A249-A163-09EAAE27F62F}"/>
              </a:ext>
            </a:extLst>
          </p:cNvPr>
          <p:cNvSpPr txBox="1">
            <a:spLocks noChangeArrowheads="1"/>
          </p:cNvSpPr>
          <p:nvPr/>
        </p:nvSpPr>
        <p:spPr bwMode="auto">
          <a:xfrm>
            <a:off x="372295" y="1108049"/>
            <a:ext cx="905899"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A4</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lang="en-GB" sz="1100" dirty="0">
                <a:solidFill>
                  <a:srgbClr val="FF0000"/>
                </a:solidFill>
                <a:ea typeface="ÇlÇr ñæí©" charset="0"/>
              </a:rPr>
              <a:t>8</a:t>
            </a:r>
            <a:r>
              <a:rPr kumimoji="0" lang="en-GB" sz="1100" b="0" i="0" u="none" strike="noStrike" cap="none" normalizeH="0" baseline="0" dirty="0">
                <a:ln>
                  <a:noFill/>
                </a:ln>
                <a:solidFill>
                  <a:srgbClr val="FF0000"/>
                </a:solidFill>
                <a:effectLst/>
                <a:latin typeface="Arial" charset="0"/>
                <a:ea typeface="ÇlÇr ñæí©" charset="0"/>
              </a:rPr>
              <a:t>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RDV95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6</a:t>
            </a:r>
            <a:r>
              <a:rPr kumimoji="0" lang="en-GB" sz="1100" b="0" i="0" u="none" strike="noStrike" cap="none" normalizeH="0" baseline="0" dirty="0">
                <a:ln>
                  <a:noFill/>
                </a:ln>
                <a:solidFill>
                  <a:srgbClr val="000000"/>
                </a:solidFill>
                <a:effectLst/>
                <a:latin typeface="Arial" charset="0"/>
                <a:ea typeface="ÇlÇr ñæí©" charset="0"/>
              </a:rPr>
              <a:t>2</a:t>
            </a:r>
            <a:endParaRPr kumimoji="0" lang="fr-FR" sz="2400" b="0" i="0" u="none" strike="noStrike" cap="none" normalizeH="0" baseline="0" dirty="0">
              <a:ln>
                <a:noFill/>
              </a:ln>
              <a:solidFill>
                <a:srgbClr val="000000"/>
              </a:solidFill>
              <a:effectLst/>
              <a:latin typeface="Arial" charset="0"/>
            </a:endParaRPr>
          </a:p>
        </p:txBody>
      </p:sp>
      <p:sp>
        <p:nvSpPr>
          <p:cNvPr id="10" name="ZoneTexte 9">
            <a:extLst>
              <a:ext uri="{FF2B5EF4-FFF2-40B4-BE49-F238E27FC236}">
                <a16:creationId xmlns:a16="http://schemas.microsoft.com/office/drawing/2014/main" id="{0FCE6D70-73CB-8848-90C6-B5AC69F116AC}"/>
              </a:ext>
            </a:extLst>
          </p:cNvPr>
          <p:cNvSpPr txBox="1"/>
          <p:nvPr/>
        </p:nvSpPr>
        <p:spPr>
          <a:xfrm>
            <a:off x="1650124" y="1240221"/>
            <a:ext cx="7185447" cy="646331"/>
          </a:xfrm>
          <a:prstGeom prst="rect">
            <a:avLst/>
          </a:prstGeom>
          <a:noFill/>
        </p:spPr>
        <p:txBody>
          <a:bodyPr wrap="square" rtlCol="0">
            <a:spAutoFit/>
          </a:bodyPr>
          <a:lstStyle/>
          <a:p>
            <a:r>
              <a:rPr lang="fr-FR" dirty="0"/>
              <a:t>Par contre, ici votre couleur à Carreau est vraiment très belle. Vous avez une reprise, n’hésitez pas à entamer à Carreau. </a:t>
            </a:r>
          </a:p>
        </p:txBody>
      </p:sp>
      <p:sp>
        <p:nvSpPr>
          <p:cNvPr id="24" name="Rectangle 23">
            <a:extLst>
              <a:ext uri="{FF2B5EF4-FFF2-40B4-BE49-F238E27FC236}">
                <a16:creationId xmlns:a16="http://schemas.microsoft.com/office/drawing/2014/main" id="{A53B76A9-D345-B04D-B372-3543C14540DB}"/>
              </a:ext>
            </a:extLst>
          </p:cNvPr>
          <p:cNvSpPr/>
          <p:nvPr/>
        </p:nvSpPr>
        <p:spPr>
          <a:xfrm>
            <a:off x="2010248" y="2202496"/>
            <a:ext cx="3620878" cy="923330"/>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			1</a:t>
            </a:r>
            <a:r>
              <a:rPr lang="en-GB" b="1" dirty="0">
                <a:solidFill>
                  <a:srgbClr val="000000"/>
                </a:solidFill>
                <a:sym typeface="Symbol"/>
              </a:rPr>
              <a:t></a:t>
            </a:r>
            <a:endParaRPr lang="fr-FR" b="1" dirty="0">
              <a:sym typeface="Symbol"/>
            </a:endParaRPr>
          </a:p>
          <a:p>
            <a:r>
              <a:rPr lang="fr-FR" b="1" dirty="0">
                <a:sym typeface="Symbol"/>
              </a:rPr>
              <a:t>1SA	 passe	3SA	Fin</a:t>
            </a:r>
            <a:endParaRPr lang="fr-FR" dirty="0"/>
          </a:p>
        </p:txBody>
      </p:sp>
      <p:sp>
        <p:nvSpPr>
          <p:cNvPr id="25" name="ZoneTexte 24">
            <a:extLst>
              <a:ext uri="{FF2B5EF4-FFF2-40B4-BE49-F238E27FC236}">
                <a16:creationId xmlns:a16="http://schemas.microsoft.com/office/drawing/2014/main" id="{5489542C-AF88-D840-9BAD-BABF4EBCBE6E}"/>
              </a:ext>
            </a:extLst>
          </p:cNvPr>
          <p:cNvSpPr txBox="1"/>
          <p:nvPr/>
        </p:nvSpPr>
        <p:spPr>
          <a:xfrm>
            <a:off x="59639" y="2310489"/>
            <a:ext cx="1804789" cy="369332"/>
          </a:xfrm>
          <a:prstGeom prst="rect">
            <a:avLst/>
          </a:prstGeom>
          <a:noFill/>
        </p:spPr>
        <p:txBody>
          <a:bodyPr wrap="none" rtlCol="0">
            <a:spAutoFit/>
          </a:bodyPr>
          <a:lstStyle/>
          <a:p>
            <a:r>
              <a:rPr lang="fr-FR" b="1" u="sng" dirty="0">
                <a:solidFill>
                  <a:srgbClr val="FFFF00"/>
                </a:solidFill>
              </a:rPr>
              <a:t>Séquence N° 3 :</a:t>
            </a:r>
          </a:p>
        </p:txBody>
      </p:sp>
      <p:sp>
        <p:nvSpPr>
          <p:cNvPr id="26" name="Text Box 1">
            <a:extLst>
              <a:ext uri="{FF2B5EF4-FFF2-40B4-BE49-F238E27FC236}">
                <a16:creationId xmlns:a16="http://schemas.microsoft.com/office/drawing/2014/main" id="{12959547-AD4A-4F4B-BFE9-23A613FA3F35}"/>
              </a:ext>
            </a:extLst>
          </p:cNvPr>
          <p:cNvSpPr txBox="1">
            <a:spLocks noChangeArrowheads="1"/>
          </p:cNvSpPr>
          <p:nvPr/>
        </p:nvSpPr>
        <p:spPr bwMode="auto">
          <a:xfrm>
            <a:off x="385190" y="3350285"/>
            <a:ext cx="880108"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83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D9843</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X83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X</a:t>
            </a:r>
            <a:r>
              <a:rPr kumimoji="0" lang="en-GB" sz="1100" b="0" i="0" u="none" strike="noStrike" cap="none" normalizeH="0" baseline="0" dirty="0">
                <a:ln>
                  <a:noFill/>
                </a:ln>
                <a:solidFill>
                  <a:srgbClr val="000000"/>
                </a:solidFill>
                <a:effectLst/>
                <a:latin typeface="Arial" charset="0"/>
                <a:ea typeface="ÇlÇr ñæí©" charset="0"/>
              </a:rPr>
              <a:t>92</a:t>
            </a:r>
            <a:endParaRPr kumimoji="0" lang="fr-FR" sz="2400" b="0" i="0" u="none" strike="noStrike" cap="none" normalizeH="0" baseline="0" dirty="0">
              <a:ln>
                <a:noFill/>
              </a:ln>
              <a:solidFill>
                <a:srgbClr val="000000"/>
              </a:solidFill>
              <a:effectLst/>
              <a:latin typeface="Arial" charset="0"/>
            </a:endParaRPr>
          </a:p>
        </p:txBody>
      </p:sp>
      <p:sp>
        <p:nvSpPr>
          <p:cNvPr id="11" name="ZoneTexte 10">
            <a:extLst>
              <a:ext uri="{FF2B5EF4-FFF2-40B4-BE49-F238E27FC236}">
                <a16:creationId xmlns:a16="http://schemas.microsoft.com/office/drawing/2014/main" id="{B30AA08B-AE44-3F45-B034-BC47E046A618}"/>
              </a:ext>
            </a:extLst>
          </p:cNvPr>
          <p:cNvSpPr txBox="1"/>
          <p:nvPr/>
        </p:nvSpPr>
        <p:spPr>
          <a:xfrm>
            <a:off x="1497307" y="3339687"/>
            <a:ext cx="7185447" cy="923330"/>
          </a:xfrm>
          <a:prstGeom prst="rect">
            <a:avLst/>
          </a:prstGeom>
          <a:noFill/>
        </p:spPr>
        <p:txBody>
          <a:bodyPr wrap="square" rtlCol="0">
            <a:spAutoFit/>
          </a:bodyPr>
          <a:lstStyle/>
          <a:p>
            <a:r>
              <a:rPr lang="fr-FR" dirty="0"/>
              <a:t>Entamez pour votre partenaire, vous possédez au moins 7 cartes à Pique et votre partenaire en détient au moins 5. Ici vous n’arriverez pas à affranchir vos cœurs, car vous n’avez pas de reprise.</a:t>
            </a:r>
          </a:p>
        </p:txBody>
      </p:sp>
      <p:sp>
        <p:nvSpPr>
          <p:cNvPr id="27" name="Text Box 1">
            <a:extLst>
              <a:ext uri="{FF2B5EF4-FFF2-40B4-BE49-F238E27FC236}">
                <a16:creationId xmlns:a16="http://schemas.microsoft.com/office/drawing/2014/main" id="{C70E329D-BC08-914C-888F-66E3F2673525}"/>
              </a:ext>
            </a:extLst>
          </p:cNvPr>
          <p:cNvSpPr txBox="1">
            <a:spLocks noChangeArrowheads="1"/>
          </p:cNvSpPr>
          <p:nvPr/>
        </p:nvSpPr>
        <p:spPr bwMode="auto">
          <a:xfrm>
            <a:off x="372295" y="4609050"/>
            <a:ext cx="880108"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chemeClr val="bg1"/>
                </a:solidFill>
              </a:rPr>
              <a:t>83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RDVX4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983</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43</a:t>
            </a:r>
            <a:r>
              <a:rPr kumimoji="0" lang="en-GB" sz="1100" b="0" i="0" u="none" strike="noStrike" cap="none" normalizeH="0" baseline="0" dirty="0">
                <a:ln>
                  <a:noFill/>
                </a:ln>
                <a:solidFill>
                  <a:srgbClr val="000000"/>
                </a:solidFill>
                <a:effectLst/>
                <a:latin typeface="Arial" charset="0"/>
                <a:ea typeface="ÇlÇr ñæí©" charset="0"/>
              </a:rPr>
              <a:t>2</a:t>
            </a:r>
            <a:endParaRPr kumimoji="0" lang="fr-FR" sz="2400" b="0" i="0" u="none" strike="noStrike" cap="none" normalizeH="0" baseline="0" dirty="0">
              <a:ln>
                <a:noFill/>
              </a:ln>
              <a:solidFill>
                <a:srgbClr val="000000"/>
              </a:solidFill>
              <a:effectLst/>
              <a:latin typeface="Arial" charset="0"/>
            </a:endParaRPr>
          </a:p>
        </p:txBody>
      </p:sp>
      <p:sp>
        <p:nvSpPr>
          <p:cNvPr id="12" name="ZoneTexte 11">
            <a:extLst>
              <a:ext uri="{FF2B5EF4-FFF2-40B4-BE49-F238E27FC236}">
                <a16:creationId xmlns:a16="http://schemas.microsoft.com/office/drawing/2014/main" id="{E2CCC3A8-64CA-6545-86E4-CDF81A642D10}"/>
              </a:ext>
            </a:extLst>
          </p:cNvPr>
          <p:cNvSpPr txBox="1"/>
          <p:nvPr/>
        </p:nvSpPr>
        <p:spPr>
          <a:xfrm>
            <a:off x="1497307" y="4578961"/>
            <a:ext cx="6971143" cy="923330"/>
          </a:xfrm>
          <a:prstGeom prst="rect">
            <a:avLst/>
          </a:prstGeom>
          <a:noFill/>
        </p:spPr>
        <p:txBody>
          <a:bodyPr wrap="square" rtlCol="0">
            <a:spAutoFit/>
          </a:bodyPr>
          <a:lstStyle/>
          <a:p>
            <a:r>
              <a:rPr lang="fr-FR" dirty="0"/>
              <a:t>Par contre, ici la solidité de votre couleur à Cœur vous autorise à la choisir, il suffira ensuite de connaître le nombre de cartes du partenaire pour mettre la défense sur de bons rails.</a:t>
            </a:r>
          </a:p>
        </p:txBody>
      </p:sp>
    </p:spTree>
    <p:extLst>
      <p:ext uri="{BB962C8B-B14F-4D97-AF65-F5344CB8AC3E}">
        <p14:creationId xmlns:p14="http://schemas.microsoft.com/office/powerpoint/2010/main" val="1675821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4" grpId="0"/>
      <p:bldP spid="25"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6</a:t>
            </a:fld>
            <a:endParaRPr kumimoji="0" lang="en-US"/>
          </a:p>
        </p:txBody>
      </p:sp>
      <p:sp>
        <p:nvSpPr>
          <p:cNvPr id="29" name="ZoneTexte 28">
            <a:extLst>
              <a:ext uri="{FF2B5EF4-FFF2-40B4-BE49-F238E27FC236}">
                <a16:creationId xmlns:a16="http://schemas.microsoft.com/office/drawing/2014/main" id="{D21A60B0-F2A1-324A-8C3E-EB81E6EF3E40}"/>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30" name="Titre 2">
            <a:extLst>
              <a:ext uri="{FF2B5EF4-FFF2-40B4-BE49-F238E27FC236}">
                <a16:creationId xmlns:a16="http://schemas.microsoft.com/office/drawing/2014/main" id="{D781A384-55D3-AD49-87BB-F650E5198663}"/>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Sans Atout</a:t>
            </a:r>
            <a:r>
              <a:rPr lang="fr-FR" sz="2400" dirty="0"/>
              <a:t>(choix de la couleur)</a:t>
            </a:r>
            <a:endParaRPr lang="fr-FR" dirty="0"/>
          </a:p>
        </p:txBody>
      </p:sp>
      <p:sp>
        <p:nvSpPr>
          <p:cNvPr id="31" name="ZoneTexte 30">
            <a:extLst>
              <a:ext uri="{FF2B5EF4-FFF2-40B4-BE49-F238E27FC236}">
                <a16:creationId xmlns:a16="http://schemas.microsoft.com/office/drawing/2014/main" id="{018D83B2-70A3-1647-84CF-E05FA1B37CC7}"/>
              </a:ext>
            </a:extLst>
          </p:cNvPr>
          <p:cNvSpPr txBox="1"/>
          <p:nvPr/>
        </p:nvSpPr>
        <p:spPr>
          <a:xfrm>
            <a:off x="331765" y="1010285"/>
            <a:ext cx="3065326" cy="369332"/>
          </a:xfrm>
          <a:prstGeom prst="rect">
            <a:avLst/>
          </a:prstGeom>
          <a:noFill/>
        </p:spPr>
        <p:txBody>
          <a:bodyPr wrap="none" rtlCol="0">
            <a:spAutoFit/>
          </a:bodyPr>
          <a:lstStyle/>
          <a:p>
            <a:r>
              <a:rPr lang="fr-FR" u="sng" dirty="0">
                <a:solidFill>
                  <a:srgbClr val="FFFF00"/>
                </a:solidFill>
              </a:rPr>
              <a:t>Voyons quelques exceptions :</a:t>
            </a:r>
          </a:p>
        </p:txBody>
      </p:sp>
      <p:sp>
        <p:nvSpPr>
          <p:cNvPr id="32" name="Rectangle 31">
            <a:extLst>
              <a:ext uri="{FF2B5EF4-FFF2-40B4-BE49-F238E27FC236}">
                <a16:creationId xmlns:a16="http://schemas.microsoft.com/office/drawing/2014/main" id="{9AFB9B49-769A-E449-B97A-D8D5651DDA02}"/>
              </a:ext>
            </a:extLst>
          </p:cNvPr>
          <p:cNvSpPr/>
          <p:nvPr/>
        </p:nvSpPr>
        <p:spPr>
          <a:xfrm>
            <a:off x="331765" y="1405928"/>
            <a:ext cx="3620878" cy="646331"/>
          </a:xfrm>
          <a:prstGeom prst="rect">
            <a:avLst/>
          </a:prstGeom>
        </p:spPr>
        <p:txBody>
          <a:bodyPr wrap="square">
            <a:spAutoFit/>
          </a:bodyPr>
          <a:lstStyle/>
          <a:p>
            <a:r>
              <a:rPr lang="fr-FR" dirty="0">
                <a:solidFill>
                  <a:srgbClr val="92D050"/>
                </a:solidFill>
              </a:rPr>
              <a:t>Sud	</a:t>
            </a:r>
            <a:r>
              <a:rPr lang="fr-FR" dirty="0">
                <a:solidFill>
                  <a:srgbClr val="FF0000"/>
                </a:solidFill>
              </a:rPr>
              <a:t>Ouest	</a:t>
            </a:r>
            <a:r>
              <a:rPr lang="fr-FR" dirty="0">
                <a:solidFill>
                  <a:srgbClr val="92D050"/>
                </a:solidFill>
              </a:rPr>
              <a:t>Nord	</a:t>
            </a:r>
            <a:r>
              <a:rPr lang="fr-FR" dirty="0">
                <a:solidFill>
                  <a:srgbClr val="FF0000"/>
                </a:solidFill>
              </a:rPr>
              <a:t>Est</a:t>
            </a:r>
          </a:p>
          <a:p>
            <a:r>
              <a:rPr lang="fr-FR" b="1" dirty="0">
                <a:sym typeface="Symbol"/>
              </a:rPr>
              <a:t>1SA	 passe	3SA	Fin</a:t>
            </a:r>
            <a:endParaRPr lang="fr-FR" dirty="0"/>
          </a:p>
        </p:txBody>
      </p:sp>
      <p:sp>
        <p:nvSpPr>
          <p:cNvPr id="14" name="ZoneTexte 13">
            <a:extLst>
              <a:ext uri="{FF2B5EF4-FFF2-40B4-BE49-F238E27FC236}">
                <a16:creationId xmlns:a16="http://schemas.microsoft.com/office/drawing/2014/main" id="{7234DF04-D744-3A42-86EA-F7FF45C33B99}"/>
              </a:ext>
            </a:extLst>
          </p:cNvPr>
          <p:cNvSpPr txBox="1"/>
          <p:nvPr/>
        </p:nvSpPr>
        <p:spPr>
          <a:xfrm>
            <a:off x="3952643" y="1405928"/>
            <a:ext cx="3152210" cy="646331"/>
          </a:xfrm>
          <a:prstGeom prst="rect">
            <a:avLst/>
          </a:prstGeom>
          <a:noFill/>
        </p:spPr>
        <p:txBody>
          <a:bodyPr wrap="none" rtlCol="0">
            <a:spAutoFit/>
          </a:bodyPr>
          <a:lstStyle/>
          <a:p>
            <a:r>
              <a:rPr lang="fr-FR" dirty="0"/>
              <a:t>Reprenons la séquence N°1  </a:t>
            </a:r>
          </a:p>
          <a:p>
            <a:r>
              <a:rPr lang="fr-FR" dirty="0"/>
              <a:t>Et vous avez cette fois ci ce jeu</a:t>
            </a:r>
          </a:p>
        </p:txBody>
      </p:sp>
      <p:sp>
        <p:nvSpPr>
          <p:cNvPr id="34" name="Text Box 1">
            <a:extLst>
              <a:ext uri="{FF2B5EF4-FFF2-40B4-BE49-F238E27FC236}">
                <a16:creationId xmlns:a16="http://schemas.microsoft.com/office/drawing/2014/main" id="{4F3E12DA-3C64-084C-868D-97E5904BB22C}"/>
              </a:ext>
            </a:extLst>
          </p:cNvPr>
          <p:cNvSpPr txBox="1">
            <a:spLocks noChangeArrowheads="1"/>
          </p:cNvSpPr>
          <p:nvPr/>
        </p:nvSpPr>
        <p:spPr bwMode="auto">
          <a:xfrm>
            <a:off x="7573521" y="1309993"/>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43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98654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V95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V64</a:t>
            </a:r>
            <a:endParaRPr kumimoji="0" lang="fr-FR" sz="2400" b="0" i="0" u="none" strike="noStrike" cap="none" normalizeH="0" baseline="0" dirty="0">
              <a:ln>
                <a:noFill/>
              </a:ln>
              <a:solidFill>
                <a:srgbClr val="000000"/>
              </a:solidFill>
              <a:effectLst/>
              <a:latin typeface="Arial" charset="0"/>
            </a:endParaRPr>
          </a:p>
        </p:txBody>
      </p:sp>
      <p:sp>
        <p:nvSpPr>
          <p:cNvPr id="15" name="ZoneTexte 14">
            <a:extLst>
              <a:ext uri="{FF2B5EF4-FFF2-40B4-BE49-F238E27FC236}">
                <a16:creationId xmlns:a16="http://schemas.microsoft.com/office/drawing/2014/main" id="{1ACC0CDF-AA4B-A840-AC08-3EEF87F011CF}"/>
              </a:ext>
            </a:extLst>
          </p:cNvPr>
          <p:cNvSpPr txBox="1"/>
          <p:nvPr/>
        </p:nvSpPr>
        <p:spPr>
          <a:xfrm>
            <a:off x="513676" y="2354311"/>
            <a:ext cx="7816408" cy="1200329"/>
          </a:xfrm>
          <a:prstGeom prst="rect">
            <a:avLst/>
          </a:prstGeom>
          <a:noFill/>
        </p:spPr>
        <p:txBody>
          <a:bodyPr wrap="square" rtlCol="0">
            <a:spAutoFit/>
          </a:bodyPr>
          <a:lstStyle/>
          <a:p>
            <a:r>
              <a:rPr lang="fr-FR" dirty="0"/>
              <a:t>Ici votre jeu est très faible, et vous ne pourrez jamais affranchir votre couleur. Il faut vous résigner à entamer pour votre partenaire qui possède des points. Comme les adversaires n’ont pas recherché un contrat à Pique, votre partenaire doit y être long. Entamez à Pique.</a:t>
            </a:r>
          </a:p>
        </p:txBody>
      </p:sp>
      <p:sp>
        <p:nvSpPr>
          <p:cNvPr id="35" name="Text Box 1">
            <a:extLst>
              <a:ext uri="{FF2B5EF4-FFF2-40B4-BE49-F238E27FC236}">
                <a16:creationId xmlns:a16="http://schemas.microsoft.com/office/drawing/2014/main" id="{E440022A-07FE-1C43-8F61-A1711FC97CF9}"/>
              </a:ext>
            </a:extLst>
          </p:cNvPr>
          <p:cNvSpPr txBox="1">
            <a:spLocks noChangeArrowheads="1"/>
          </p:cNvSpPr>
          <p:nvPr/>
        </p:nvSpPr>
        <p:spPr bwMode="auto">
          <a:xfrm>
            <a:off x="331765" y="3672468"/>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VX8</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654</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ADX5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lang="en-GB" sz="1100" dirty="0">
                <a:solidFill>
                  <a:srgbClr val="000000"/>
                </a:solidFill>
                <a:ea typeface="ÇlÇr ñæí©" charset="0"/>
              </a:rPr>
              <a:t>7</a:t>
            </a:r>
            <a:r>
              <a:rPr kumimoji="0" lang="en-GB" sz="1100" b="0" i="0" u="none" strike="noStrike" cap="none" normalizeH="0" baseline="0" dirty="0">
                <a:ln>
                  <a:noFill/>
                </a:ln>
                <a:solidFill>
                  <a:srgbClr val="000000"/>
                </a:solidFill>
                <a:effectLst/>
                <a:latin typeface="Arial" charset="0"/>
                <a:ea typeface="ÇlÇr ñæí©" charset="0"/>
              </a:rPr>
              <a:t>64</a:t>
            </a:r>
            <a:endParaRPr kumimoji="0" lang="fr-FR" sz="2400" b="0" i="0" u="none" strike="noStrike" cap="none" normalizeH="0" baseline="0" dirty="0">
              <a:ln>
                <a:noFill/>
              </a:ln>
              <a:solidFill>
                <a:srgbClr val="000000"/>
              </a:solidFill>
              <a:effectLst/>
              <a:latin typeface="Arial" charset="0"/>
            </a:endParaRPr>
          </a:p>
        </p:txBody>
      </p:sp>
      <p:sp>
        <p:nvSpPr>
          <p:cNvPr id="16" name="ZoneTexte 15">
            <a:extLst>
              <a:ext uri="{FF2B5EF4-FFF2-40B4-BE49-F238E27FC236}">
                <a16:creationId xmlns:a16="http://schemas.microsoft.com/office/drawing/2014/main" id="{B568B397-923D-204C-AB0A-65ECF0DE9236}"/>
              </a:ext>
            </a:extLst>
          </p:cNvPr>
          <p:cNvSpPr txBox="1"/>
          <p:nvPr/>
        </p:nvSpPr>
        <p:spPr>
          <a:xfrm>
            <a:off x="1620456" y="3672468"/>
            <a:ext cx="1833772" cy="369332"/>
          </a:xfrm>
          <a:prstGeom prst="rect">
            <a:avLst/>
          </a:prstGeom>
          <a:noFill/>
        </p:spPr>
        <p:txBody>
          <a:bodyPr wrap="none" rtlCol="0">
            <a:spAutoFit/>
          </a:bodyPr>
          <a:lstStyle/>
          <a:p>
            <a:r>
              <a:rPr lang="fr-FR" dirty="0"/>
              <a:t>Mêmes enchères</a:t>
            </a:r>
          </a:p>
        </p:txBody>
      </p:sp>
      <p:sp>
        <p:nvSpPr>
          <p:cNvPr id="18" name="ZoneTexte 17">
            <a:extLst>
              <a:ext uri="{FF2B5EF4-FFF2-40B4-BE49-F238E27FC236}">
                <a16:creationId xmlns:a16="http://schemas.microsoft.com/office/drawing/2014/main" id="{A49785B8-C129-6047-AFD6-5E3045C832EB}"/>
              </a:ext>
            </a:extLst>
          </p:cNvPr>
          <p:cNvSpPr txBox="1"/>
          <p:nvPr/>
        </p:nvSpPr>
        <p:spPr>
          <a:xfrm>
            <a:off x="1864428" y="4091568"/>
            <a:ext cx="6971143" cy="1200329"/>
          </a:xfrm>
          <a:prstGeom prst="rect">
            <a:avLst/>
          </a:prstGeom>
          <a:noFill/>
        </p:spPr>
        <p:txBody>
          <a:bodyPr wrap="square" rtlCol="0">
            <a:spAutoFit/>
          </a:bodyPr>
          <a:lstStyle/>
          <a:p>
            <a:r>
              <a:rPr lang="fr-FR" dirty="0"/>
              <a:t>Entamer à Carreau semble dangereux. Il faut entamer dans une couleur non annoncée par les adversaires. Entamez à Pique. Si votre partenaire prend la main, on espère qu’il rejouera Carreau si le mort ne possède pas le Roi ni le Valet.</a:t>
            </a:r>
          </a:p>
        </p:txBody>
      </p:sp>
      <p:sp>
        <p:nvSpPr>
          <p:cNvPr id="36" name="Text Box 1">
            <a:extLst>
              <a:ext uri="{FF2B5EF4-FFF2-40B4-BE49-F238E27FC236}">
                <a16:creationId xmlns:a16="http://schemas.microsoft.com/office/drawing/2014/main" id="{08044D76-1D87-BE4B-8B0F-D191836F3FD7}"/>
              </a:ext>
            </a:extLst>
          </p:cNvPr>
          <p:cNvSpPr txBox="1">
            <a:spLocks noChangeArrowheads="1"/>
          </p:cNvSpPr>
          <p:nvPr/>
        </p:nvSpPr>
        <p:spPr bwMode="auto">
          <a:xfrm>
            <a:off x="331765" y="5398637"/>
            <a:ext cx="914400" cy="838200"/>
          </a:xfrm>
          <a:prstGeom prst="rect">
            <a:avLst/>
          </a:prstGeom>
          <a:solidFill>
            <a:srgbClr val="FFFFF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pPr lvl="0"/>
            <a:r>
              <a:rPr lang="en-GB" sz="1100" b="1" dirty="0">
                <a:solidFill>
                  <a:srgbClr val="000000"/>
                </a:solidFill>
                <a:sym typeface="Symbol"/>
              </a:rPr>
              <a:t></a:t>
            </a:r>
            <a:r>
              <a:rPr lang="en-GB" sz="1100" dirty="0"/>
              <a:t> </a:t>
            </a:r>
            <a:r>
              <a:rPr lang="en-GB" sz="1100" dirty="0">
                <a:solidFill>
                  <a:srgbClr val="000000"/>
                </a:solidFill>
              </a:rPr>
              <a:t>763</a:t>
            </a:r>
            <a:endParaRPr kumimoji="0" lang="en-GB" sz="1100" b="0" i="0" u="none" strike="noStrike" cap="none" normalizeH="0" baseline="0" dirty="0">
              <a:ln>
                <a:noFill/>
              </a:ln>
              <a:solidFill>
                <a:srgbClr val="000000"/>
              </a:solidFill>
              <a:effectLst/>
              <a:latin typeface="Arial"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latin typeface="Arial" charset="0"/>
                <a:ea typeface="ÇlÇr ñæí©" charset="0"/>
              </a:rPr>
              <a:t>ADX2</a:t>
            </a: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FF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FF0000"/>
                </a:solidFill>
                <a:effectLst/>
                <a:latin typeface="Cambria" charset="0"/>
                <a:ea typeface="ÇlÇr ñæí©" charset="0"/>
              </a:rPr>
              <a:t> </a:t>
            </a:r>
            <a:r>
              <a:rPr kumimoji="0" lang="en-GB" sz="1100" b="0" i="0" u="none" strike="noStrike" cap="none" normalizeH="0" baseline="0" dirty="0">
                <a:ln>
                  <a:noFill/>
                </a:ln>
                <a:solidFill>
                  <a:srgbClr val="FF0000"/>
                </a:solidFill>
                <a:effectLst/>
                <a:ea typeface="ÇlÇr ñæí©" charset="0"/>
              </a:rPr>
              <a:t>R95</a:t>
            </a:r>
            <a:endParaRPr kumimoji="0" lang="en-GB" sz="1100" b="0" i="0" u="none" strike="noStrike" cap="none" normalizeH="0" baseline="0" dirty="0">
              <a:ln>
                <a:noFill/>
              </a:ln>
              <a:solidFill>
                <a:srgbClr val="FF0000"/>
              </a:solidFill>
              <a:effectLst/>
              <a:latin typeface="Times New Roman" charset="0"/>
              <a:ea typeface="ÇlÇr ñæí©"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1" i="0" u="none" strike="noStrike" cap="none" normalizeH="0" baseline="0" dirty="0">
                <a:ln>
                  <a:noFill/>
                </a:ln>
                <a:solidFill>
                  <a:srgbClr val="000000"/>
                </a:solidFill>
                <a:effectLst/>
                <a:latin typeface="Times New Roman" charset="0"/>
                <a:ea typeface="ÇlÇr ñæí©" charset="0"/>
                <a:sym typeface="Symbol" charset="0"/>
              </a:rPr>
              <a:t></a:t>
            </a:r>
            <a:r>
              <a:rPr kumimoji="0" lang="en-GB" sz="1100" b="1" i="0" u="none" strike="noStrike" cap="none" normalizeH="0" baseline="0" dirty="0">
                <a:ln>
                  <a:noFill/>
                </a:ln>
                <a:solidFill>
                  <a:srgbClr val="000000"/>
                </a:solidFill>
                <a:effectLst/>
                <a:latin typeface="Cambria" charset="0"/>
                <a:ea typeface="ÇlÇr ñæí©" charset="0"/>
              </a:rPr>
              <a:t> </a:t>
            </a:r>
            <a:r>
              <a:rPr kumimoji="0" lang="en-GB" sz="1100" b="0" i="0" u="none" strike="noStrike" cap="none" normalizeH="0" baseline="0" dirty="0">
                <a:ln>
                  <a:noFill/>
                </a:ln>
                <a:solidFill>
                  <a:srgbClr val="000000"/>
                </a:solidFill>
                <a:effectLst/>
                <a:latin typeface="Arial" charset="0"/>
                <a:ea typeface="ÇlÇr ñæí©" charset="0"/>
              </a:rPr>
              <a:t>AV8</a:t>
            </a:r>
            <a:endParaRPr kumimoji="0" lang="fr-FR" sz="2400" b="0" i="0" u="none" strike="noStrike" cap="none" normalizeH="0" baseline="0" dirty="0">
              <a:ln>
                <a:noFill/>
              </a:ln>
              <a:solidFill>
                <a:srgbClr val="000000"/>
              </a:solidFill>
              <a:effectLst/>
              <a:latin typeface="Arial" charset="0"/>
            </a:endParaRPr>
          </a:p>
        </p:txBody>
      </p:sp>
      <p:sp>
        <p:nvSpPr>
          <p:cNvPr id="37" name="ZoneTexte 36">
            <a:extLst>
              <a:ext uri="{FF2B5EF4-FFF2-40B4-BE49-F238E27FC236}">
                <a16:creationId xmlns:a16="http://schemas.microsoft.com/office/drawing/2014/main" id="{3E7365BA-34BD-3C4A-88D1-5931537A128F}"/>
              </a:ext>
            </a:extLst>
          </p:cNvPr>
          <p:cNvSpPr txBox="1"/>
          <p:nvPr/>
        </p:nvSpPr>
        <p:spPr>
          <a:xfrm>
            <a:off x="1864428" y="5536915"/>
            <a:ext cx="6705238" cy="646331"/>
          </a:xfrm>
          <a:prstGeom prst="rect">
            <a:avLst/>
          </a:prstGeom>
          <a:noFill/>
        </p:spPr>
        <p:txBody>
          <a:bodyPr wrap="square" rtlCol="0">
            <a:spAutoFit/>
          </a:bodyPr>
          <a:lstStyle/>
          <a:p>
            <a:r>
              <a:rPr lang="fr-FR" dirty="0"/>
              <a:t>Le problème ici est que vous avez la totalité des points manquants. Votre partenaire ne possède rien. Entamez tout de même à Cœur.</a:t>
            </a:r>
          </a:p>
        </p:txBody>
      </p:sp>
    </p:spTree>
    <p:extLst>
      <p:ext uri="{BB962C8B-B14F-4D97-AF65-F5344CB8AC3E}">
        <p14:creationId xmlns:p14="http://schemas.microsoft.com/office/powerpoint/2010/main" val="367252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35" grpId="0" animBg="1"/>
      <p:bldP spid="16" grpId="0"/>
      <p:bldP spid="18" grpId="0"/>
      <p:bldP spid="36" grpId="0" animBg="1"/>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7</a:t>
            </a:fld>
            <a:endParaRPr kumimoji="0" lang="en-US"/>
          </a:p>
        </p:txBody>
      </p:sp>
      <p:sp>
        <p:nvSpPr>
          <p:cNvPr id="18" name="ZoneTexte 17">
            <a:extLst>
              <a:ext uri="{FF2B5EF4-FFF2-40B4-BE49-F238E27FC236}">
                <a16:creationId xmlns:a16="http://schemas.microsoft.com/office/drawing/2014/main" id="{4AEB062F-E54D-B046-BC3C-B7576C0268E3}"/>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20" name="Titre 2">
            <a:extLst>
              <a:ext uri="{FF2B5EF4-FFF2-40B4-BE49-F238E27FC236}">
                <a16:creationId xmlns:a16="http://schemas.microsoft.com/office/drawing/2014/main" id="{AF5BAC94-B0F3-0544-A673-DD191F2DC74B}"/>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Sans Atout</a:t>
            </a:r>
            <a:r>
              <a:rPr lang="fr-FR" sz="2400" dirty="0"/>
              <a:t>(choix de la couleur)</a:t>
            </a:r>
            <a:endParaRPr lang="fr-FR" dirty="0"/>
          </a:p>
        </p:txBody>
      </p:sp>
      <p:sp>
        <p:nvSpPr>
          <p:cNvPr id="9" name="ZoneTexte 8">
            <a:extLst>
              <a:ext uri="{FF2B5EF4-FFF2-40B4-BE49-F238E27FC236}">
                <a16:creationId xmlns:a16="http://schemas.microsoft.com/office/drawing/2014/main" id="{45C8BC2A-DCFA-BF45-B0B7-9017FFB511C9}"/>
              </a:ext>
            </a:extLst>
          </p:cNvPr>
          <p:cNvSpPr txBox="1"/>
          <p:nvPr/>
        </p:nvSpPr>
        <p:spPr>
          <a:xfrm>
            <a:off x="324090" y="1169043"/>
            <a:ext cx="8241175" cy="646331"/>
          </a:xfrm>
          <a:prstGeom prst="rect">
            <a:avLst/>
          </a:prstGeom>
          <a:noFill/>
        </p:spPr>
        <p:txBody>
          <a:bodyPr wrap="square" rtlCol="0">
            <a:spAutoFit/>
          </a:bodyPr>
          <a:lstStyle/>
          <a:p>
            <a:r>
              <a:rPr lang="fr-FR" dirty="0"/>
              <a:t>Les exemples précédents nous ont permis de dégager quelques principes généraux sur le choix de la couleur d’entame. </a:t>
            </a:r>
          </a:p>
        </p:txBody>
      </p:sp>
      <p:sp>
        <p:nvSpPr>
          <p:cNvPr id="11" name="ZoneTexte 10">
            <a:extLst>
              <a:ext uri="{FF2B5EF4-FFF2-40B4-BE49-F238E27FC236}">
                <a16:creationId xmlns:a16="http://schemas.microsoft.com/office/drawing/2014/main" id="{B067545B-5D70-C949-AE38-5C59370F124C}"/>
              </a:ext>
            </a:extLst>
          </p:cNvPr>
          <p:cNvSpPr txBox="1"/>
          <p:nvPr/>
        </p:nvSpPr>
        <p:spPr>
          <a:xfrm>
            <a:off x="811358" y="2199342"/>
            <a:ext cx="6710619" cy="2031325"/>
          </a:xfrm>
          <a:prstGeom prst="rect">
            <a:avLst/>
          </a:prstGeom>
          <a:noFill/>
        </p:spPr>
        <p:txBody>
          <a:bodyPr wrap="none" rtlCol="0">
            <a:spAutoFit/>
          </a:bodyPr>
          <a:lstStyle/>
          <a:p>
            <a:pPr algn="ctr"/>
            <a:r>
              <a:rPr lang="fr-FR" b="1" dirty="0">
                <a:solidFill>
                  <a:srgbClr val="FFFF00"/>
                </a:solidFill>
              </a:rPr>
              <a:t>N’entamez pas dans une couleur déclarée par vos adversaires</a:t>
            </a:r>
          </a:p>
          <a:p>
            <a:pPr algn="ctr"/>
            <a:r>
              <a:rPr lang="fr-FR" b="1" dirty="0">
                <a:solidFill>
                  <a:srgbClr val="FFFF00"/>
                </a:solidFill>
              </a:rPr>
              <a:t>Entamez dans une couleur déclarée par votre partenaire</a:t>
            </a:r>
          </a:p>
          <a:p>
            <a:pPr algn="ctr"/>
            <a:r>
              <a:rPr lang="fr-FR" b="1" dirty="0">
                <a:solidFill>
                  <a:srgbClr val="FFFF00"/>
                </a:solidFill>
              </a:rPr>
              <a:t>Entamez dans une couleur longue</a:t>
            </a:r>
          </a:p>
          <a:p>
            <a:pPr algn="ctr"/>
            <a:r>
              <a:rPr lang="fr-FR" b="1" dirty="0">
                <a:solidFill>
                  <a:srgbClr val="FFFF00"/>
                </a:solidFill>
              </a:rPr>
              <a:t>Entamez dans une couleur solide</a:t>
            </a:r>
          </a:p>
          <a:p>
            <a:pPr algn="ctr"/>
            <a:r>
              <a:rPr lang="fr-FR" b="1" dirty="0">
                <a:solidFill>
                  <a:srgbClr val="FFFF00"/>
                </a:solidFill>
              </a:rPr>
              <a:t>Entamez pour votre partenaire avec un jeu très faible</a:t>
            </a:r>
          </a:p>
          <a:p>
            <a:pPr algn="ctr"/>
            <a:r>
              <a:rPr lang="fr-FR" b="1" dirty="0">
                <a:solidFill>
                  <a:srgbClr val="FFFF00"/>
                </a:solidFill>
              </a:rPr>
              <a:t>Si vous avez la totalité des points manquants, entamez </a:t>
            </a:r>
          </a:p>
          <a:p>
            <a:pPr algn="ctr"/>
            <a:r>
              <a:rPr lang="fr-FR" b="1" dirty="0">
                <a:solidFill>
                  <a:srgbClr val="FFFF00"/>
                </a:solidFill>
              </a:rPr>
              <a:t>dans des couleurs quatrièmes comportant des fourchettes</a:t>
            </a:r>
          </a:p>
        </p:txBody>
      </p:sp>
      <p:sp>
        <p:nvSpPr>
          <p:cNvPr id="14" name="ZoneTexte 13">
            <a:extLst>
              <a:ext uri="{FF2B5EF4-FFF2-40B4-BE49-F238E27FC236}">
                <a16:creationId xmlns:a16="http://schemas.microsoft.com/office/drawing/2014/main" id="{7902B055-8550-D84F-99D7-CD2B3D6BAA11}"/>
              </a:ext>
            </a:extLst>
          </p:cNvPr>
          <p:cNvSpPr txBox="1"/>
          <p:nvPr/>
        </p:nvSpPr>
        <p:spPr>
          <a:xfrm>
            <a:off x="467070" y="4573309"/>
            <a:ext cx="8287474" cy="1200329"/>
          </a:xfrm>
          <a:prstGeom prst="rect">
            <a:avLst/>
          </a:prstGeom>
          <a:noFill/>
        </p:spPr>
        <p:txBody>
          <a:bodyPr wrap="square" rtlCol="0">
            <a:spAutoFit/>
          </a:bodyPr>
          <a:lstStyle/>
          <a:p>
            <a:r>
              <a:rPr lang="fr-FR" dirty="0"/>
              <a:t>Ces principes sont rangées par ordre d’importance décroissante. Toutefois vous devez les considérer comme  des guides . Ceux ne doivent pas vous empêcher de réfléchir.</a:t>
            </a:r>
          </a:p>
          <a:p>
            <a:r>
              <a:rPr lang="fr-FR" dirty="0"/>
              <a:t>Ce n’est qu’en jouant que vous arriverez à vous forger  un bon jugement.</a:t>
            </a:r>
          </a:p>
        </p:txBody>
      </p:sp>
      <p:sp>
        <p:nvSpPr>
          <p:cNvPr id="3" name="ZoneTexte 2">
            <a:extLst>
              <a:ext uri="{FF2B5EF4-FFF2-40B4-BE49-F238E27FC236}">
                <a16:creationId xmlns:a16="http://schemas.microsoft.com/office/drawing/2014/main" id="{F84CF289-1294-4442-91BE-5E4452460A03}"/>
              </a:ext>
            </a:extLst>
          </p:cNvPr>
          <p:cNvSpPr txBox="1"/>
          <p:nvPr/>
        </p:nvSpPr>
        <p:spPr>
          <a:xfrm>
            <a:off x="709391" y="5935565"/>
            <a:ext cx="8153386" cy="369332"/>
          </a:xfrm>
          <a:prstGeom prst="rect">
            <a:avLst/>
          </a:prstGeom>
          <a:noFill/>
        </p:spPr>
        <p:txBody>
          <a:bodyPr wrap="none" rtlCol="0">
            <a:spAutoFit/>
          </a:bodyPr>
          <a:lstStyle/>
          <a:p>
            <a:r>
              <a:rPr lang="fr-FR" b="1" dirty="0">
                <a:solidFill>
                  <a:srgbClr val="FFFF00"/>
                </a:solidFill>
              </a:rPr>
              <a:t>Ne vous inquiétez pas, même les grands joueurs font des erreurs d’entame</a:t>
            </a:r>
          </a:p>
        </p:txBody>
      </p:sp>
    </p:spTree>
    <p:extLst>
      <p:ext uri="{BB962C8B-B14F-4D97-AF65-F5344CB8AC3E}">
        <p14:creationId xmlns:p14="http://schemas.microsoft.com/office/powerpoint/2010/main" val="3117632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4"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duotone>
              <a:schemeClr val="bg2">
                <a:shade val="12000"/>
                <a:satMod val="240000"/>
              </a:schemeClr>
              <a:schemeClr val="bg2">
                <a:tint val="65000"/>
              </a:schemeClr>
            </a:duotone>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8</a:t>
            </a:fld>
            <a:endParaRPr kumimoji="0" lang="en-US"/>
          </a:p>
        </p:txBody>
      </p:sp>
      <p:sp>
        <p:nvSpPr>
          <p:cNvPr id="17" name="ZoneTexte 16">
            <a:extLst>
              <a:ext uri="{FF2B5EF4-FFF2-40B4-BE49-F238E27FC236}">
                <a16:creationId xmlns:a16="http://schemas.microsoft.com/office/drawing/2014/main" id="{969F77E8-D99A-4B4C-A823-34B7BF0E1E37}"/>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18" name="ZoneTexte 17">
            <a:extLst>
              <a:ext uri="{FF2B5EF4-FFF2-40B4-BE49-F238E27FC236}">
                <a16:creationId xmlns:a16="http://schemas.microsoft.com/office/drawing/2014/main" id="{7FBD0B76-C1B8-DF4D-AC0E-BDB0D124C932}"/>
              </a:ext>
            </a:extLst>
          </p:cNvPr>
          <p:cNvSpPr txBox="1"/>
          <p:nvPr/>
        </p:nvSpPr>
        <p:spPr>
          <a:xfrm>
            <a:off x="291055" y="1073305"/>
            <a:ext cx="3791826" cy="369332"/>
          </a:xfrm>
          <a:prstGeom prst="rect">
            <a:avLst/>
          </a:prstGeom>
          <a:noFill/>
        </p:spPr>
        <p:txBody>
          <a:bodyPr wrap="square" rtlCol="0">
            <a:spAutoFit/>
          </a:bodyPr>
          <a:lstStyle/>
          <a:p>
            <a:r>
              <a:rPr lang="fr-FR" b="1" u="sng" dirty="0">
                <a:solidFill>
                  <a:srgbClr val="FFFF00"/>
                </a:solidFill>
              </a:rPr>
              <a:t>2. Le choix de la carte d’entame :</a:t>
            </a:r>
          </a:p>
        </p:txBody>
      </p:sp>
      <p:sp>
        <p:nvSpPr>
          <p:cNvPr id="20" name="Titre 2">
            <a:extLst>
              <a:ext uri="{FF2B5EF4-FFF2-40B4-BE49-F238E27FC236}">
                <a16:creationId xmlns:a16="http://schemas.microsoft.com/office/drawing/2014/main" id="{60B33EFF-C6D7-D240-BCA5-63D3BBD39985}"/>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Sans Atout</a:t>
            </a:r>
            <a:r>
              <a:rPr lang="fr-FR" sz="2400" dirty="0"/>
              <a:t>(Choix de la carte)</a:t>
            </a:r>
            <a:endParaRPr lang="fr-FR" dirty="0"/>
          </a:p>
        </p:txBody>
      </p:sp>
      <p:sp>
        <p:nvSpPr>
          <p:cNvPr id="8" name="Rectangle à coins arrondis 7">
            <a:extLst>
              <a:ext uri="{FF2B5EF4-FFF2-40B4-BE49-F238E27FC236}">
                <a16:creationId xmlns:a16="http://schemas.microsoft.com/office/drawing/2014/main" id="{BA472229-C310-084D-8E2F-5C7AFAC1F468}"/>
              </a:ext>
            </a:extLst>
          </p:cNvPr>
          <p:cNvSpPr/>
          <p:nvPr/>
        </p:nvSpPr>
        <p:spPr>
          <a:xfrm>
            <a:off x="291055" y="958994"/>
            <a:ext cx="3664504" cy="607503"/>
          </a:xfrm>
          <a:prstGeom prst="roundRect">
            <a:avLst/>
          </a:prstGeom>
          <a:solidFill>
            <a:schemeClr val="accent6">
              <a:lumMod val="75000"/>
              <a:alpha val="22000"/>
            </a:schemeClr>
          </a:solidFill>
          <a:ln w="254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EB3DFE06-FBFE-7141-BCD9-6648016B56F8}"/>
              </a:ext>
            </a:extLst>
          </p:cNvPr>
          <p:cNvSpPr txBox="1"/>
          <p:nvPr/>
        </p:nvSpPr>
        <p:spPr>
          <a:xfrm>
            <a:off x="420680" y="1635559"/>
            <a:ext cx="7974957" cy="923330"/>
          </a:xfrm>
          <a:prstGeom prst="rect">
            <a:avLst/>
          </a:prstGeom>
          <a:noFill/>
        </p:spPr>
        <p:txBody>
          <a:bodyPr wrap="square" rtlCol="0">
            <a:spAutoFit/>
          </a:bodyPr>
          <a:lstStyle/>
          <a:p>
            <a:r>
              <a:rPr lang="fr-FR" dirty="0"/>
              <a:t>Une fois la couleur choisie, la carte d’entame est régie par des règles précises qui repose essentiellement sur l’expérience. La question est simple :</a:t>
            </a:r>
          </a:p>
          <a:p>
            <a:pPr algn="ctr"/>
            <a:r>
              <a:rPr lang="fr-FR" b="1" dirty="0">
                <a:solidFill>
                  <a:srgbClr val="FFFF00"/>
                </a:solidFill>
              </a:rPr>
              <a:t>Faut il entamer d’un honneur ou d’une petite carte et laquelle?</a:t>
            </a:r>
          </a:p>
        </p:txBody>
      </p:sp>
      <p:sp>
        <p:nvSpPr>
          <p:cNvPr id="11" name="ZoneTexte 10">
            <a:extLst>
              <a:ext uri="{FF2B5EF4-FFF2-40B4-BE49-F238E27FC236}">
                <a16:creationId xmlns:a16="http://schemas.microsoft.com/office/drawing/2014/main" id="{B3D2630B-D480-7C44-96FE-A8D714E35BA2}"/>
              </a:ext>
            </a:extLst>
          </p:cNvPr>
          <p:cNvSpPr txBox="1"/>
          <p:nvPr/>
        </p:nvSpPr>
        <p:spPr>
          <a:xfrm>
            <a:off x="692394" y="2590933"/>
            <a:ext cx="7826573" cy="2862322"/>
          </a:xfrm>
          <a:prstGeom prst="rect">
            <a:avLst/>
          </a:prstGeom>
          <a:noFill/>
        </p:spPr>
        <p:txBody>
          <a:bodyPr wrap="square" rtlCol="0">
            <a:spAutoFit/>
          </a:bodyPr>
          <a:lstStyle/>
          <a:p>
            <a:pPr marL="342900" indent="-342900">
              <a:buAutoNum type="arabicPeriod"/>
            </a:pPr>
            <a:r>
              <a:rPr lang="fr-FR" dirty="0"/>
              <a:t>Entamez d’un honneur quand vous possédez trois cartes consécutives (le </a:t>
            </a:r>
          </a:p>
          <a:p>
            <a:r>
              <a:rPr lang="fr-FR" dirty="0"/>
              <a:t>10 sera considéré comme un Honneur (ARD RDVX V109x etc…)</a:t>
            </a:r>
          </a:p>
          <a:p>
            <a:pPr marL="342900" indent="-342900">
              <a:buAutoNum type="arabicPeriod"/>
            </a:pPr>
            <a:endParaRPr lang="fr-FR" dirty="0"/>
          </a:p>
          <a:p>
            <a:r>
              <a:rPr lang="fr-FR" dirty="0"/>
              <a:t>2. Entamez aussi d’un honneur dans une séquence brisée (ARV, </a:t>
            </a:r>
            <a:r>
              <a:rPr lang="fr-FR" dirty="0" err="1"/>
              <a:t>RDXx</a:t>
            </a:r>
            <a:r>
              <a:rPr lang="fr-FR" dirty="0"/>
              <a:t>, V108..)</a:t>
            </a:r>
          </a:p>
          <a:p>
            <a:endParaRPr lang="fr-FR" dirty="0"/>
          </a:p>
          <a:p>
            <a:r>
              <a:rPr lang="fr-FR" dirty="0"/>
              <a:t>3. Entamez en quatrième meilleure dans une couleur longue comportant un </a:t>
            </a:r>
          </a:p>
          <a:p>
            <a:r>
              <a:rPr lang="fr-FR" dirty="0"/>
              <a:t>Honneur : le but est d’affranchir cette couleur.</a:t>
            </a:r>
          </a:p>
          <a:p>
            <a:r>
              <a:rPr lang="fr-FR" dirty="0"/>
              <a:t>Sur l’entame en quatrième meilleure, la règle des 11 vous permet de connaître le nombre de cartes au dessus de celle entamée du déclarant (même règle pour lui)</a:t>
            </a:r>
          </a:p>
        </p:txBody>
      </p:sp>
      <p:sp>
        <p:nvSpPr>
          <p:cNvPr id="13" name="ZoneTexte 12">
            <a:extLst>
              <a:ext uri="{FF2B5EF4-FFF2-40B4-BE49-F238E27FC236}">
                <a16:creationId xmlns:a16="http://schemas.microsoft.com/office/drawing/2014/main" id="{5CAEAEEB-07E4-A742-86D7-E973B5AC2F26}"/>
              </a:ext>
            </a:extLst>
          </p:cNvPr>
          <p:cNvSpPr txBox="1"/>
          <p:nvPr/>
        </p:nvSpPr>
        <p:spPr>
          <a:xfrm>
            <a:off x="692394" y="5452760"/>
            <a:ext cx="8055096" cy="923330"/>
          </a:xfrm>
          <a:prstGeom prst="rect">
            <a:avLst/>
          </a:prstGeom>
          <a:noFill/>
        </p:spPr>
        <p:txBody>
          <a:bodyPr wrap="square" rtlCol="0">
            <a:spAutoFit/>
          </a:bodyPr>
          <a:lstStyle/>
          <a:p>
            <a:r>
              <a:rPr lang="fr-FR" b="1" u="sng" dirty="0">
                <a:solidFill>
                  <a:srgbClr val="FFFF00"/>
                </a:solidFill>
              </a:rPr>
              <a:t>Règle des 11 :</a:t>
            </a:r>
            <a:r>
              <a:rPr lang="fr-FR" dirty="0">
                <a:solidFill>
                  <a:srgbClr val="FFFF00"/>
                </a:solidFill>
              </a:rPr>
              <a:t> Pour le partenaire et le déclarant. Retirez du chiffre 11 la hauteur de la carte entamée et vous connaitrez le nombre de cartes manquantes au dessus de celle entamée.</a:t>
            </a:r>
            <a:endParaRPr lang="fr-FR" b="1" u="sng" dirty="0">
              <a:solidFill>
                <a:srgbClr val="FFFF00"/>
              </a:solidFill>
            </a:endParaRPr>
          </a:p>
        </p:txBody>
      </p:sp>
    </p:spTree>
    <p:extLst>
      <p:ext uri="{BB962C8B-B14F-4D97-AF65-F5344CB8AC3E}">
        <p14:creationId xmlns:p14="http://schemas.microsoft.com/office/powerpoint/2010/main" val="113095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55703" y="90714"/>
            <a:ext cx="879868" cy="369332"/>
          </a:xfrm>
          <a:prstGeom prst="rect">
            <a:avLst/>
          </a:prstGeom>
        </p:spPr>
        <p:txBody>
          <a:bodyPr wrap="none">
            <a:spAutoFit/>
          </a:bodyPr>
          <a:lstStyle/>
          <a:p>
            <a:r>
              <a:rPr lang="fr-FR" b="1" dirty="0">
                <a:solidFill>
                  <a:schemeClr val="bg1"/>
                </a:solidFill>
                <a:sym typeface="Symbol"/>
              </a:rPr>
              <a:t></a:t>
            </a:r>
            <a:r>
              <a:rPr lang="fr-FR" b="1" dirty="0">
                <a:solidFill>
                  <a:srgbClr val="FF0000"/>
                </a:solidFill>
                <a:sym typeface="Symbol"/>
              </a:rPr>
              <a:t></a:t>
            </a:r>
            <a:r>
              <a:rPr lang="fr-FR" b="1" dirty="0">
                <a:solidFill>
                  <a:srgbClr val="000000"/>
                </a:solidFill>
                <a:sym typeface="Symbol"/>
              </a:rPr>
              <a:t></a:t>
            </a:r>
            <a:endParaRPr lang="fr-FR" dirty="0">
              <a:solidFill>
                <a:srgbClr val="000000"/>
              </a:solidFill>
            </a:endParaRPr>
          </a:p>
        </p:txBody>
      </p:sp>
      <p:sp>
        <p:nvSpPr>
          <p:cNvPr id="5" name="ZoneTexte 4"/>
          <p:cNvSpPr txBox="1"/>
          <p:nvPr/>
        </p:nvSpPr>
        <p:spPr>
          <a:xfrm>
            <a:off x="0" y="6304897"/>
            <a:ext cx="1864428" cy="461665"/>
          </a:xfrm>
          <a:prstGeom prst="rect">
            <a:avLst/>
          </a:prstGeom>
          <a:noFill/>
        </p:spPr>
        <p:txBody>
          <a:bodyPr wrap="none" rtlCol="0">
            <a:spAutoFit/>
          </a:bodyPr>
          <a:lstStyle/>
          <a:p>
            <a:r>
              <a:rPr lang="fr-FR" sz="2400" dirty="0">
                <a:solidFill>
                  <a:schemeClr val="tx2">
                    <a:lumMod val="75000"/>
                  </a:schemeClr>
                </a:solidFill>
                <a:latin typeface="Apple Chancery"/>
                <a:cs typeface="Apple Chancery"/>
              </a:rPr>
              <a:t>Bridge ENS</a:t>
            </a:r>
          </a:p>
        </p:txBody>
      </p:sp>
      <p:sp>
        <p:nvSpPr>
          <p:cNvPr id="2" name="Espace réservé du numéro de diapositive 1">
            <a:extLst>
              <a:ext uri="{FF2B5EF4-FFF2-40B4-BE49-F238E27FC236}">
                <a16:creationId xmlns:a16="http://schemas.microsoft.com/office/drawing/2014/main" id="{6DA18260-05AA-8547-BC73-C04ADBAAFBBE}"/>
              </a:ext>
            </a:extLst>
          </p:cNvPr>
          <p:cNvSpPr>
            <a:spLocks noGrp="1"/>
          </p:cNvSpPr>
          <p:nvPr>
            <p:ph type="sldNum" sz="quarter" idx="15"/>
          </p:nvPr>
        </p:nvSpPr>
        <p:spPr/>
        <p:txBody>
          <a:bodyPr/>
          <a:lstStyle/>
          <a:p>
            <a:pPr eaLnBrk="1" latinLnBrk="0" hangingPunct="1"/>
            <a:fld id="{D2E57653-3E58-4892-A7ED-712530ACC680}" type="slidenum">
              <a:rPr kumimoji="0" lang="en-US" smtClean="0"/>
              <a:pPr eaLnBrk="1" latinLnBrk="0" hangingPunct="1"/>
              <a:t>9</a:t>
            </a:fld>
            <a:endParaRPr kumimoji="0" lang="en-US"/>
          </a:p>
        </p:txBody>
      </p:sp>
      <p:sp>
        <p:nvSpPr>
          <p:cNvPr id="20" name="ZoneTexte 19">
            <a:extLst>
              <a:ext uri="{FF2B5EF4-FFF2-40B4-BE49-F238E27FC236}">
                <a16:creationId xmlns:a16="http://schemas.microsoft.com/office/drawing/2014/main" id="{E53E50B1-5024-754A-97C1-169DC8752BF5}"/>
              </a:ext>
            </a:extLst>
          </p:cNvPr>
          <p:cNvSpPr txBox="1"/>
          <p:nvPr/>
        </p:nvSpPr>
        <p:spPr>
          <a:xfrm>
            <a:off x="3741384" y="6376090"/>
            <a:ext cx="1065805" cy="369332"/>
          </a:xfrm>
          <a:prstGeom prst="rect">
            <a:avLst/>
          </a:prstGeom>
          <a:noFill/>
        </p:spPr>
        <p:txBody>
          <a:bodyPr wrap="none" rtlCol="0">
            <a:spAutoFit/>
          </a:bodyPr>
          <a:lstStyle/>
          <a:p>
            <a:r>
              <a:rPr lang="fr-FR" dirty="0"/>
              <a:t>Séance 11</a:t>
            </a:r>
          </a:p>
        </p:txBody>
      </p:sp>
      <p:sp>
        <p:nvSpPr>
          <p:cNvPr id="21" name="Titre 2">
            <a:extLst>
              <a:ext uri="{FF2B5EF4-FFF2-40B4-BE49-F238E27FC236}">
                <a16:creationId xmlns:a16="http://schemas.microsoft.com/office/drawing/2014/main" id="{0D997F4B-CF36-3C4B-B000-0CE7994D3EA9}"/>
              </a:ext>
            </a:extLst>
          </p:cNvPr>
          <p:cNvSpPr txBox="1">
            <a:spLocks/>
          </p:cNvSpPr>
          <p:nvPr/>
        </p:nvSpPr>
        <p:spPr>
          <a:xfrm>
            <a:off x="201440" y="-235226"/>
            <a:ext cx="8818735" cy="1219200"/>
          </a:xfrm>
          <a:prstGeom prst="rect">
            <a:avLst/>
          </a:prstGeom>
          <a:ln w="6350" cap="rnd">
            <a:noFill/>
          </a:ln>
        </p:spPr>
        <p:txBody>
          <a:bodyPr vert="horz" rtlCol="0" anchor="b" anchorCtr="0">
            <a:normAutofit/>
          </a:bodyPr>
          <a:lst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stStyle>
          <a:p>
            <a:r>
              <a:rPr lang="fr-FR" dirty="0"/>
              <a:t>Les entames à Sans Atout</a:t>
            </a:r>
            <a:r>
              <a:rPr lang="fr-FR" sz="2400" dirty="0"/>
              <a:t>(Choix de la carte)</a:t>
            </a:r>
            <a:endParaRPr lang="fr-FR" dirty="0"/>
          </a:p>
        </p:txBody>
      </p:sp>
      <p:sp>
        <p:nvSpPr>
          <p:cNvPr id="22" name="ZoneTexte 21">
            <a:extLst>
              <a:ext uri="{FF2B5EF4-FFF2-40B4-BE49-F238E27FC236}">
                <a16:creationId xmlns:a16="http://schemas.microsoft.com/office/drawing/2014/main" id="{67A4773C-0556-D549-80EA-82F44241174F}"/>
              </a:ext>
            </a:extLst>
          </p:cNvPr>
          <p:cNvSpPr txBox="1"/>
          <p:nvPr/>
        </p:nvSpPr>
        <p:spPr>
          <a:xfrm>
            <a:off x="291055" y="1073305"/>
            <a:ext cx="3791826" cy="369332"/>
          </a:xfrm>
          <a:prstGeom prst="rect">
            <a:avLst/>
          </a:prstGeom>
          <a:noFill/>
        </p:spPr>
        <p:txBody>
          <a:bodyPr wrap="square" rtlCol="0">
            <a:spAutoFit/>
          </a:bodyPr>
          <a:lstStyle/>
          <a:p>
            <a:r>
              <a:rPr lang="fr-FR" b="1" u="sng" dirty="0">
                <a:solidFill>
                  <a:srgbClr val="FFFF00"/>
                </a:solidFill>
              </a:rPr>
              <a:t>3. Les principales entames :</a:t>
            </a:r>
          </a:p>
        </p:txBody>
      </p:sp>
      <p:sp>
        <p:nvSpPr>
          <p:cNvPr id="26" name="Rectangle à coins arrondis 25">
            <a:extLst>
              <a:ext uri="{FF2B5EF4-FFF2-40B4-BE49-F238E27FC236}">
                <a16:creationId xmlns:a16="http://schemas.microsoft.com/office/drawing/2014/main" id="{7C3A500B-5B8C-A348-A4C6-B0E6A2896888}"/>
              </a:ext>
            </a:extLst>
          </p:cNvPr>
          <p:cNvSpPr/>
          <p:nvPr/>
        </p:nvSpPr>
        <p:spPr>
          <a:xfrm>
            <a:off x="201440" y="983974"/>
            <a:ext cx="3664504" cy="607503"/>
          </a:xfrm>
          <a:prstGeom prst="roundRect">
            <a:avLst/>
          </a:prstGeom>
          <a:solidFill>
            <a:schemeClr val="accent6">
              <a:lumMod val="75000"/>
              <a:alpha val="22000"/>
            </a:schemeClr>
          </a:solidFill>
          <a:ln w="254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9" name="ZoneTexte 8">
            <a:extLst>
              <a:ext uri="{FF2B5EF4-FFF2-40B4-BE49-F238E27FC236}">
                <a16:creationId xmlns:a16="http://schemas.microsoft.com/office/drawing/2014/main" id="{1EDFA5BF-A78B-174D-83D4-CFBCA739A5E6}"/>
              </a:ext>
            </a:extLst>
          </p:cNvPr>
          <p:cNvSpPr txBox="1"/>
          <p:nvPr/>
        </p:nvSpPr>
        <p:spPr>
          <a:xfrm>
            <a:off x="291055" y="1679246"/>
            <a:ext cx="8465270" cy="2308324"/>
          </a:xfrm>
          <a:prstGeom prst="rect">
            <a:avLst/>
          </a:prstGeom>
          <a:noFill/>
        </p:spPr>
        <p:txBody>
          <a:bodyPr wrap="square" rtlCol="0">
            <a:spAutoFit/>
          </a:bodyPr>
          <a:lstStyle/>
          <a:p>
            <a:r>
              <a:rPr lang="fr-FR" dirty="0"/>
              <a:t>L’entame du Roi promet 5 cartes par 3 Honneurs : le partenaire débloque un honneur sans préjudice de levée ou indique sa parité s’il n’a pas d’honneur.</a:t>
            </a:r>
          </a:p>
          <a:p>
            <a:r>
              <a:rPr lang="fr-FR" dirty="0"/>
              <a:t>L’entame de l’As ou de la Dame demande un signal d’Appel Refus : comme on ne doit pas donner de levées, il a été convenu que petit = Appel, Gros = Refus.</a:t>
            </a:r>
          </a:p>
          <a:p>
            <a:r>
              <a:rPr lang="fr-FR" dirty="0"/>
              <a:t>On entame Pair Impair dans la couleur du partenaire.</a:t>
            </a:r>
          </a:p>
          <a:p>
            <a:r>
              <a:rPr lang="fr-FR" dirty="0"/>
              <a:t>Dans le pire des cas, ou aucune entame n’est souhaitée, Top of Nothing (la plus grosse de 3 cartes).</a:t>
            </a:r>
          </a:p>
          <a:p>
            <a:r>
              <a:rPr lang="fr-FR" dirty="0"/>
              <a:t>Pour les contrats de 1SA et 6SA (7SA) entame la plus neutre possible.</a:t>
            </a:r>
          </a:p>
        </p:txBody>
      </p:sp>
      <p:sp>
        <p:nvSpPr>
          <p:cNvPr id="27" name="ZoneTexte 26">
            <a:extLst>
              <a:ext uri="{FF2B5EF4-FFF2-40B4-BE49-F238E27FC236}">
                <a16:creationId xmlns:a16="http://schemas.microsoft.com/office/drawing/2014/main" id="{4B5AD9DA-A0CB-6543-B7DB-EACDB14F2876}"/>
              </a:ext>
            </a:extLst>
          </p:cNvPr>
          <p:cNvSpPr txBox="1"/>
          <p:nvPr/>
        </p:nvSpPr>
        <p:spPr>
          <a:xfrm>
            <a:off x="380670" y="4301742"/>
            <a:ext cx="3791826" cy="369332"/>
          </a:xfrm>
          <a:prstGeom prst="rect">
            <a:avLst/>
          </a:prstGeom>
          <a:noFill/>
        </p:spPr>
        <p:txBody>
          <a:bodyPr wrap="square" rtlCol="0">
            <a:spAutoFit/>
          </a:bodyPr>
          <a:lstStyle/>
          <a:p>
            <a:r>
              <a:rPr lang="fr-FR" b="1" u="sng" dirty="0">
                <a:solidFill>
                  <a:srgbClr val="FFFF00"/>
                </a:solidFill>
              </a:rPr>
              <a:t>4. Après l’entame :</a:t>
            </a:r>
          </a:p>
        </p:txBody>
      </p:sp>
      <p:sp>
        <p:nvSpPr>
          <p:cNvPr id="28" name="Rectangle à coins arrondis 27">
            <a:extLst>
              <a:ext uri="{FF2B5EF4-FFF2-40B4-BE49-F238E27FC236}">
                <a16:creationId xmlns:a16="http://schemas.microsoft.com/office/drawing/2014/main" id="{46CBAF8D-3EF8-074F-9D91-E7E37185A72C}"/>
              </a:ext>
            </a:extLst>
          </p:cNvPr>
          <p:cNvSpPr/>
          <p:nvPr/>
        </p:nvSpPr>
        <p:spPr>
          <a:xfrm>
            <a:off x="291055" y="4248008"/>
            <a:ext cx="3664504" cy="607503"/>
          </a:xfrm>
          <a:prstGeom prst="roundRect">
            <a:avLst/>
          </a:prstGeom>
          <a:solidFill>
            <a:schemeClr val="accent6">
              <a:lumMod val="75000"/>
              <a:alpha val="22000"/>
            </a:schemeClr>
          </a:solidFill>
          <a:ln w="2540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11" name="ZoneTexte 10">
            <a:extLst>
              <a:ext uri="{FF2B5EF4-FFF2-40B4-BE49-F238E27FC236}">
                <a16:creationId xmlns:a16="http://schemas.microsoft.com/office/drawing/2014/main" id="{EFE3EEE4-7E97-BD45-A572-56F31DCD24CC}"/>
              </a:ext>
            </a:extLst>
          </p:cNvPr>
          <p:cNvSpPr txBox="1"/>
          <p:nvPr/>
        </p:nvSpPr>
        <p:spPr>
          <a:xfrm>
            <a:off x="335862" y="4938130"/>
            <a:ext cx="8375655" cy="646331"/>
          </a:xfrm>
          <a:prstGeom prst="rect">
            <a:avLst/>
          </a:prstGeom>
          <a:noFill/>
        </p:spPr>
        <p:txBody>
          <a:bodyPr wrap="square" rtlCol="0">
            <a:spAutoFit/>
          </a:bodyPr>
          <a:lstStyle/>
          <a:p>
            <a:r>
              <a:rPr lang="fr-FR" dirty="0"/>
              <a:t>Après la première levée, quand un défenseur reprend la main, il doit en principe  continuer à affranchir la couleur du partenaire sauf si cela coûte une levée.</a:t>
            </a:r>
          </a:p>
        </p:txBody>
      </p:sp>
      <p:sp>
        <p:nvSpPr>
          <p:cNvPr id="29" name="Rectangle 28">
            <a:extLst>
              <a:ext uri="{FF2B5EF4-FFF2-40B4-BE49-F238E27FC236}">
                <a16:creationId xmlns:a16="http://schemas.microsoft.com/office/drawing/2014/main" id="{562A753F-3C52-8547-8477-B446BF22F294}"/>
              </a:ext>
            </a:extLst>
          </p:cNvPr>
          <p:cNvSpPr/>
          <p:nvPr/>
        </p:nvSpPr>
        <p:spPr>
          <a:xfrm>
            <a:off x="3176384" y="6029761"/>
            <a:ext cx="800540" cy="369332"/>
          </a:xfrm>
          <a:prstGeom prst="rect">
            <a:avLst/>
          </a:prstGeom>
        </p:spPr>
        <p:txBody>
          <a:bodyPr wrap="none">
            <a:spAutoFit/>
          </a:bodyPr>
          <a:lstStyle/>
          <a:p>
            <a:r>
              <a:rPr lang="fr-FR" b="1" dirty="0">
                <a:solidFill>
                  <a:srgbClr val="FF0000"/>
                </a:solidFill>
                <a:sym typeface="Symbol" pitchFamily="2" charset="2"/>
              </a:rPr>
              <a:t></a:t>
            </a:r>
            <a:r>
              <a:rPr lang="fr-FR" b="1" dirty="0"/>
              <a:t> A</a:t>
            </a:r>
            <a:r>
              <a:rPr lang="fr-FR" b="1" dirty="0">
                <a:solidFill>
                  <a:srgbClr val="FFFF00"/>
                </a:solidFill>
              </a:rPr>
              <a:t>V</a:t>
            </a:r>
            <a:r>
              <a:rPr lang="fr-FR" b="1" dirty="0"/>
              <a:t>3</a:t>
            </a:r>
            <a:endParaRPr lang="fr-FR" dirty="0"/>
          </a:p>
        </p:txBody>
      </p:sp>
      <p:sp>
        <p:nvSpPr>
          <p:cNvPr id="30" name="Rectangle 29">
            <a:extLst>
              <a:ext uri="{FF2B5EF4-FFF2-40B4-BE49-F238E27FC236}">
                <a16:creationId xmlns:a16="http://schemas.microsoft.com/office/drawing/2014/main" id="{763FFD26-DDBC-364A-AD8E-B3A39EDD7E20}"/>
              </a:ext>
            </a:extLst>
          </p:cNvPr>
          <p:cNvSpPr/>
          <p:nvPr/>
        </p:nvSpPr>
        <p:spPr>
          <a:xfrm>
            <a:off x="2322107" y="5594314"/>
            <a:ext cx="854721" cy="369332"/>
          </a:xfrm>
          <a:prstGeom prst="rect">
            <a:avLst/>
          </a:prstGeom>
        </p:spPr>
        <p:txBody>
          <a:bodyPr wrap="none">
            <a:spAutoFit/>
          </a:bodyPr>
          <a:lstStyle/>
          <a:p>
            <a:r>
              <a:rPr lang="fr-FR" b="1" dirty="0">
                <a:solidFill>
                  <a:srgbClr val="FF0000"/>
                </a:solidFill>
                <a:sym typeface="Symbol" pitchFamily="2" charset="2"/>
              </a:rPr>
              <a:t></a:t>
            </a:r>
            <a:r>
              <a:rPr lang="fr-FR" b="1" dirty="0"/>
              <a:t> R</a:t>
            </a:r>
            <a:r>
              <a:rPr lang="fr-FR" b="1" dirty="0">
                <a:solidFill>
                  <a:srgbClr val="FFFF00"/>
                </a:solidFill>
              </a:rPr>
              <a:t>X</a:t>
            </a:r>
            <a:r>
              <a:rPr lang="fr-FR" b="1" dirty="0"/>
              <a:t>4</a:t>
            </a:r>
            <a:endParaRPr lang="fr-FR" dirty="0"/>
          </a:p>
        </p:txBody>
      </p:sp>
      <p:sp>
        <p:nvSpPr>
          <p:cNvPr id="32" name="Rectangle 31">
            <a:extLst>
              <a:ext uri="{FF2B5EF4-FFF2-40B4-BE49-F238E27FC236}">
                <a16:creationId xmlns:a16="http://schemas.microsoft.com/office/drawing/2014/main" id="{37DDA04B-50A0-C644-BA75-B756B2E9DA4C}"/>
              </a:ext>
            </a:extLst>
          </p:cNvPr>
          <p:cNvSpPr/>
          <p:nvPr/>
        </p:nvSpPr>
        <p:spPr>
          <a:xfrm>
            <a:off x="1655769" y="6080791"/>
            <a:ext cx="524503" cy="369332"/>
          </a:xfrm>
          <a:prstGeom prst="rect">
            <a:avLst/>
          </a:prstGeom>
        </p:spPr>
        <p:txBody>
          <a:bodyPr wrap="none">
            <a:spAutoFit/>
          </a:bodyPr>
          <a:lstStyle/>
          <a:p>
            <a:r>
              <a:rPr lang="fr-FR" b="1" dirty="0">
                <a:solidFill>
                  <a:srgbClr val="FF0000"/>
                </a:solidFill>
                <a:sym typeface="Symbol" pitchFamily="2" charset="2"/>
              </a:rPr>
              <a:t></a:t>
            </a:r>
            <a:r>
              <a:rPr lang="fr-FR" b="1" dirty="0"/>
              <a:t> </a:t>
            </a:r>
            <a:r>
              <a:rPr lang="fr-FR" b="1" dirty="0">
                <a:solidFill>
                  <a:srgbClr val="FFFF00"/>
                </a:solidFill>
              </a:rPr>
              <a:t>2</a:t>
            </a:r>
            <a:endParaRPr lang="fr-FR" dirty="0">
              <a:solidFill>
                <a:srgbClr val="FFFF00"/>
              </a:solidFill>
            </a:endParaRPr>
          </a:p>
        </p:txBody>
      </p:sp>
      <p:sp>
        <p:nvSpPr>
          <p:cNvPr id="13" name="ZoneTexte 12">
            <a:extLst>
              <a:ext uri="{FF2B5EF4-FFF2-40B4-BE49-F238E27FC236}">
                <a16:creationId xmlns:a16="http://schemas.microsoft.com/office/drawing/2014/main" id="{A9F6A090-3332-A144-895C-4C46CE8DB4BC}"/>
              </a:ext>
            </a:extLst>
          </p:cNvPr>
          <p:cNvSpPr txBox="1"/>
          <p:nvPr/>
        </p:nvSpPr>
        <p:spPr>
          <a:xfrm>
            <a:off x="4677878" y="5699098"/>
            <a:ext cx="4121898" cy="646331"/>
          </a:xfrm>
          <a:prstGeom prst="rect">
            <a:avLst/>
          </a:prstGeom>
          <a:noFill/>
        </p:spPr>
        <p:txBody>
          <a:bodyPr wrap="none" rtlCol="0">
            <a:spAutoFit/>
          </a:bodyPr>
          <a:lstStyle/>
          <a:p>
            <a:r>
              <a:rPr lang="fr-FR" dirty="0"/>
              <a:t>Entame 2 de Cœur pour le X et le Valet</a:t>
            </a:r>
          </a:p>
          <a:p>
            <a:r>
              <a:rPr lang="fr-FR" dirty="0"/>
              <a:t>Qui remporte la levée. Ne rejouez pas </a:t>
            </a:r>
            <a:r>
              <a:rPr lang="fr-FR" b="1" dirty="0">
                <a:solidFill>
                  <a:srgbClr val="FF0000"/>
                </a:solidFill>
                <a:sym typeface="Symbol" pitchFamily="2" charset="2"/>
              </a:rPr>
              <a:t></a:t>
            </a:r>
            <a:endParaRPr lang="fr-FR" dirty="0"/>
          </a:p>
        </p:txBody>
      </p:sp>
    </p:spTree>
    <p:extLst>
      <p:ext uri="{BB962C8B-B14F-4D97-AF65-F5344CB8AC3E}">
        <p14:creationId xmlns:p14="http://schemas.microsoft.com/office/powerpoint/2010/main" val="626250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9" grpId="0"/>
      <p:bldP spid="30" grpId="0"/>
      <p:bldP spid="32" grpId="0"/>
      <p:bldP spid="13"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i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Papier.thmx</Template>
  <TotalTime>19254</TotalTime>
  <Words>2567</Words>
  <Application>Microsoft Macintosh PowerPoint</Application>
  <PresentationFormat>Affichage à l'écran (4:3)</PresentationFormat>
  <Paragraphs>452</Paragraphs>
  <Slides>21</Slides>
  <Notes>0</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21</vt:i4>
      </vt:variant>
    </vt:vector>
  </HeadingPairs>
  <TitlesOfParts>
    <vt:vector size="32" baseType="lpstr">
      <vt:lpstr>ＭＳ Ｐゴシック</vt:lpstr>
      <vt:lpstr>Apple Chancery</vt:lpstr>
      <vt:lpstr>Arial</vt:lpstr>
      <vt:lpstr>Calibri</vt:lpstr>
      <vt:lpstr>Cambria</vt:lpstr>
      <vt:lpstr>ÇlÇr ñæí©</vt:lpstr>
      <vt:lpstr>Constantia</vt:lpstr>
      <vt:lpstr>Symbol</vt:lpstr>
      <vt:lpstr>Times New Roman</vt:lpstr>
      <vt:lpstr>Wingdings 2</vt:lpstr>
      <vt:lpstr>Papier</vt:lpstr>
      <vt:lpstr>Les bases de la défense &amp; la signalisation (Partie 2)</vt:lpstr>
      <vt:lpstr>Le Flanc à l’initiative</vt:lpstr>
      <vt:lpstr>Les entames à Sans Atout(choix de la couleur)</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ENS de Cachan</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 Luc NEAU</dc:creator>
  <cp:lastModifiedBy>jean luc neau</cp:lastModifiedBy>
  <cp:revision>519</cp:revision>
  <cp:lastPrinted>2018-04-12T10:00:19Z</cp:lastPrinted>
  <dcterms:created xsi:type="dcterms:W3CDTF">2014-03-10T09:34:54Z</dcterms:created>
  <dcterms:modified xsi:type="dcterms:W3CDTF">2018-08-09T10:34:02Z</dcterms:modified>
</cp:coreProperties>
</file>