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" ContentType="image/p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72" r:id="rId4"/>
    <p:sldId id="258" r:id="rId5"/>
    <p:sldId id="259" r:id="rId6"/>
    <p:sldId id="270" r:id="rId7"/>
    <p:sldId id="260" r:id="rId8"/>
    <p:sldId id="261" r:id="rId9"/>
    <p:sldId id="265" r:id="rId10"/>
    <p:sldId id="271" r:id="rId11"/>
    <p:sldId id="266" r:id="rId12"/>
    <p:sldId id="264" r:id="rId13"/>
    <p:sldId id="267" r:id="rId14"/>
    <p:sldId id="268" r:id="rId15"/>
    <p:sldId id="282" r:id="rId16"/>
    <p:sldId id="283" r:id="rId17"/>
    <p:sldId id="288" r:id="rId18"/>
    <p:sldId id="263" r:id="rId19"/>
    <p:sldId id="269" r:id="rId20"/>
    <p:sldId id="286" r:id="rId21"/>
    <p:sldId id="287" r:id="rId22"/>
    <p:sldId id="273" r:id="rId23"/>
    <p:sldId id="285" r:id="rId24"/>
    <p:sldId id="284" r:id="rId25"/>
    <p:sldId id="278" r:id="rId26"/>
    <p:sldId id="279" r:id="rId27"/>
    <p:sldId id="280" r:id="rId28"/>
    <p:sldId id="274" r:id="rId29"/>
    <p:sldId id="275" r:id="rId30"/>
    <p:sldId id="276" r:id="rId31"/>
    <p:sldId id="277" r:id="rId32"/>
    <p:sldId id="281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1E24"/>
    <a:srgbClr val="EEC364"/>
    <a:srgbClr val="2B5A84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59" autoAdjust="0"/>
    <p:restoredTop sz="94249" autoAdjust="0"/>
  </p:normalViewPr>
  <p:slideViewPr>
    <p:cSldViewPr snapToGrid="0">
      <p:cViewPr>
        <p:scale>
          <a:sx n="70" d="100"/>
          <a:sy n="70" d="100"/>
        </p:scale>
        <p:origin x="192" y="-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fr-FR" sz="2400" dirty="0"/>
              <a:t>Comparaison</a:t>
            </a:r>
            <a:r>
              <a:rPr lang="fr-FR" sz="2400" baseline="0" dirty="0"/>
              <a:t> des rapidités: </a:t>
            </a:r>
            <a:r>
              <a:rPr lang="fr-FR" sz="2400" baseline="0" dirty="0" err="1"/>
              <a:t>math.cos</a:t>
            </a:r>
            <a:r>
              <a:rPr lang="fr-FR" sz="2400" baseline="0" dirty="0"/>
              <a:t> et </a:t>
            </a:r>
            <a:r>
              <a:rPr lang="fr-FR" sz="2400" baseline="0" dirty="0" err="1"/>
              <a:t>np.cos</a:t>
            </a:r>
            <a:r>
              <a:rPr lang="fr-FR" sz="2400" baseline="0" dirty="0"/>
              <a:t> sur un tableau </a:t>
            </a:r>
            <a:r>
              <a:rPr lang="fr-FR" sz="2400" baseline="0" dirty="0" err="1"/>
              <a:t>numpy</a:t>
            </a:r>
            <a:endParaRPr lang="fr-FR" sz="24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9.7135510075359421E-2"/>
          <c:y val="0.1071458222219092"/>
          <c:w val="0.89122758985573292"/>
          <c:h val="0.711052177433623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Temps math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numRef>
              <c:f>Sheet1!$A$2:$A$7</c:f>
              <c:numCache>
                <c:formatCode>General</c:formatCode>
                <c:ptCount val="6"/>
                <c:pt idx="0">
                  <c:v>200</c:v>
                </c:pt>
                <c:pt idx="1">
                  <c:v>2000</c:v>
                </c:pt>
                <c:pt idx="2">
                  <c:v>20000</c:v>
                </c:pt>
                <c:pt idx="3">
                  <c:v>200000</c:v>
                </c:pt>
                <c:pt idx="4">
                  <c:v>2000000</c:v>
                </c:pt>
                <c:pt idx="5">
                  <c:v>20000000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5.0000000000000001E-4</c:v>
                </c:pt>
                <c:pt idx="1">
                  <c:v>2.5000000000000001E-3</c:v>
                </c:pt>
                <c:pt idx="2">
                  <c:v>2.5999999999999999E-2</c:v>
                </c:pt>
                <c:pt idx="3">
                  <c:v>0.32</c:v>
                </c:pt>
                <c:pt idx="4">
                  <c:v>3.0880000000000001</c:v>
                </c:pt>
                <c:pt idx="5">
                  <c:v>30.481000000000002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11C-4314-A925-368BA180275E}"/>
            </c:ext>
          </c:extLst>
        </c:ser>
        <c:ser>
          <c:idx val="1"/>
          <c:order val="1"/>
          <c:tx>
            <c:strRef>
              <c:f>Sheet1!$D$1</c:f>
              <c:strCache>
                <c:ptCount val="1"/>
                <c:pt idx="0">
                  <c:v>Temps numpy *100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cat>
            <c:numRef>
              <c:f>Sheet1!$A$2:$A$7</c:f>
              <c:numCache>
                <c:formatCode>General</c:formatCode>
                <c:ptCount val="6"/>
                <c:pt idx="0">
                  <c:v>200</c:v>
                </c:pt>
                <c:pt idx="1">
                  <c:v>2000</c:v>
                </c:pt>
                <c:pt idx="2">
                  <c:v>20000</c:v>
                </c:pt>
                <c:pt idx="3">
                  <c:v>200000</c:v>
                </c:pt>
                <c:pt idx="4">
                  <c:v>2000000</c:v>
                </c:pt>
                <c:pt idx="5">
                  <c:v>20000000</c:v>
                </c:pt>
              </c:numCache>
            </c:numRef>
          </c:cat>
          <c:val>
            <c:numRef>
              <c:f>Sheet1!$D$2:$D$7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0.3</c:v>
                </c:pt>
                <c:pt idx="4">
                  <c:v>3</c:v>
                </c:pt>
                <c:pt idx="5">
                  <c:v>34.4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11C-4314-A925-368BA18027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408989888"/>
        <c:axId val="1411094784"/>
      </c:barChart>
      <c:catAx>
        <c:axId val="140898988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cap="all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sz="2000" dirty="0"/>
                  <a:t>Taille</a:t>
                </a:r>
                <a:r>
                  <a:rPr lang="fr-FR" sz="2000" baseline="0" dirty="0"/>
                  <a:t> du tableau</a:t>
                </a:r>
                <a:endParaRPr lang="fr-FR" sz="2000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cap="all" baseline="0">
                  <a:solidFill>
                    <a:schemeClr val="lt1">
                      <a:lumMod val="8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411094784"/>
        <c:crosses val="autoZero"/>
        <c:auto val="1"/>
        <c:lblAlgn val="ctr"/>
        <c:lblOffset val="100"/>
        <c:noMultiLvlLbl val="0"/>
      </c:catAx>
      <c:valAx>
        <c:axId val="14110947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1" i="0" u="none" strike="noStrike" kern="1200" cap="all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fr-FR" sz="1800" dirty="0"/>
                  <a:t>Temps</a:t>
                </a:r>
                <a:r>
                  <a:rPr lang="fr-FR" sz="1800" baseline="0" dirty="0"/>
                  <a:t> Secondes</a:t>
                </a:r>
                <a:endParaRPr lang="fr-FR" sz="1800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1" i="0" u="none" strike="noStrike" kern="1200" cap="all" baseline="0">
                  <a:solidFill>
                    <a:schemeClr val="lt1">
                      <a:lumMod val="8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fr-F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4089898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4323932128961056"/>
          <c:y val="0.20377834306870163"/>
          <c:w val="0.40298453438441068"/>
          <c:h val="7.523029060122382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9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lt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lt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E7BF2C-A29D-4256-AB2A-443C789BF087}" type="datetimeFigureOut">
              <a:rPr lang="fr-FR" smtClean="0"/>
              <a:t>12/11/2017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2C1C67-18F2-4FB0-B020-0256BAE91FE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118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Guido van </a:t>
            </a:r>
            <a:r>
              <a:rPr lang="fr-FR" dirty="0" err="1"/>
              <a:t>Rossum</a:t>
            </a: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376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Fonctionne sur toutes les plateformes et souvent installé de base (linux)</a:t>
            </a:r>
          </a:p>
          <a:p>
            <a:r>
              <a:rPr lang="fr-FR" dirty="0"/>
              <a:t>Utilisation sans limite dans des projets commerciaux</a:t>
            </a:r>
          </a:p>
          <a:p>
            <a:r>
              <a:rPr lang="fr-FR" dirty="0"/>
              <a:t>Pas compilé (avantage: portabilité, inconvénient: lenteur)</a:t>
            </a:r>
          </a:p>
          <a:p>
            <a:r>
              <a:rPr lang="fr-FR" dirty="0"/>
              <a:t>Facilité d’utilisation</a:t>
            </a:r>
          </a:p>
          <a:p>
            <a:r>
              <a:rPr lang="fr-FR" dirty="0"/>
              <a:t>Utilisation de librairies C par exemple. Sert pour étendre d’autres programmes complexe parce qu'il s’entend bien avec tout le monde !</a:t>
            </a:r>
          </a:p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2884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-</a:t>
            </a:r>
            <a:r>
              <a:rPr lang="fr-FR" dirty="0" err="1"/>
              <a:t>TensorFlow</a:t>
            </a:r>
            <a:r>
              <a:rPr lang="fr-FR" dirty="0"/>
              <a:t> dev par Google: python adapté aux IA (python drive GTA5)</a:t>
            </a:r>
          </a:p>
          <a:p>
            <a:r>
              <a:rPr lang="fr-FR" dirty="0"/>
              <a:t>-</a:t>
            </a:r>
            <a:r>
              <a:rPr lang="fr-FR" dirty="0" err="1"/>
              <a:t>Tkinter</a:t>
            </a:r>
            <a:r>
              <a:rPr lang="fr-FR" dirty="0"/>
              <a:t> sort rapidement des interface graphiques</a:t>
            </a:r>
          </a:p>
          <a:p>
            <a:r>
              <a:rPr lang="fr-FR" dirty="0"/>
              <a:t>-Liste </a:t>
            </a:r>
            <a:r>
              <a:rPr lang="fr-FR" dirty="0" err="1"/>
              <a:t>exaustive</a:t>
            </a:r>
            <a:r>
              <a:rPr lang="fr-FR" dirty="0"/>
              <a:t> impossible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886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Pas accolade, deux points, nombre entier de tab, pas mélanger tab et espaces</a:t>
            </a:r>
          </a:p>
          <a:p>
            <a:r>
              <a:rPr lang="fr-FR" dirty="0"/>
              <a:t>Indentation automatique sur la plus part de 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445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23 types différents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15197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Peut aller bien plus loin, comme tout ce que j’explique.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66110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Importance de fermer les fichiers sinon problèmes d’</a:t>
            </a:r>
            <a:r>
              <a:rPr lang="fr-FR" dirty="0" err="1"/>
              <a:t>accés</a:t>
            </a:r>
            <a:r>
              <a:rPr lang="fr-FR" dirty="0"/>
              <a:t> pour les autres programmes ou même dans le même script.</a:t>
            </a:r>
          </a:p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116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Information à prendre avec des pinces à barbecue !!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01523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Supprimes les écritures farfelues et les remplaces par des paramètres de </a:t>
            </a:r>
            <a:r>
              <a:rPr lang="fr-FR" dirty="0" err="1"/>
              <a:t>print</a:t>
            </a:r>
            <a:r>
              <a:rPr lang="fr-FR" dirty="0"/>
              <a:t>( 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96313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9994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Le mot </a:t>
            </a:r>
            <a:r>
              <a:rPr lang="fr-FR" dirty="0" err="1"/>
              <a:t>cle</a:t>
            </a:r>
            <a:r>
              <a:rPr lang="fr-FR" dirty="0"/>
              <a:t> ‘u’ disparait en python 3 car </a:t>
            </a:r>
            <a:r>
              <a:rPr lang="fr-FR" dirty="0" err="1"/>
              <a:t>l’unicode</a:t>
            </a:r>
            <a:r>
              <a:rPr lang="fr-FR" dirty="0"/>
              <a:t> est </a:t>
            </a:r>
            <a:r>
              <a:rPr lang="fr-FR"/>
              <a:t>l’encodage par défaut.</a:t>
            </a:r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5409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Installation sur le model linux. Pip install module_name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8975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Python n’échappe pas au problème d’arrondi des entiers numérisés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6922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Python n’échappe pas au problème d’arrondi des entiers numérisés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2344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-Gestion de la mémoire différente des listes.</a:t>
            </a:r>
          </a:p>
          <a:p>
            <a:r>
              <a:rPr lang="fr-FR" dirty="0"/>
              <a:t>-Ramasse miette pour les listes. </a:t>
            </a:r>
          </a:p>
          <a:p>
            <a:r>
              <a:rPr lang="fr-FR" dirty="0"/>
              <a:t>-Allocation de tout l’espace pour le tableau sans discontinuité pour plus de rapidité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14818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9350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Tests fait maison donc peu précis. Donne une bonne idée de l’optimisation.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8176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Peut être augmenter par d’autres modules: _</a:t>
            </a:r>
            <a:r>
              <a:rPr lang="fr-FR" dirty="0" err="1"/>
              <a:t>winreg</a:t>
            </a:r>
            <a:r>
              <a:rPr lang="fr-FR" dirty="0"/>
              <a:t>_, </a:t>
            </a:r>
            <a:r>
              <a:rPr lang="fr-FR" dirty="0" err="1"/>
              <a:t>shutil</a:t>
            </a:r>
            <a:r>
              <a:rPr lang="fr-FR" dirty="0"/>
              <a:t>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8277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!! </a:t>
            </a:r>
            <a:r>
              <a:rPr lang="fr-FR" dirty="0" err="1"/>
              <a:t>SublimeText</a:t>
            </a:r>
            <a:r>
              <a:rPr lang="fr-FR" dirty="0"/>
              <a:t> est le meilleur éditeur du monde !!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C1C67-18F2-4FB0-B020-0256BAE91FEF}" type="slidenum">
              <a:rPr lang="fr-FR" smtClean="0"/>
              <a:t>32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7810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0C36A5-2DF3-4DD9-86D4-F657E9544E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5D097F-3D3E-4280-8FA6-67786C02A7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8CE90C-7794-405F-9B0D-6C21C8F4C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DF15-6891-44D3-A43C-6514AE1E2FA2}" type="datetimeFigureOut">
              <a:rPr lang="fr-FR" smtClean="0"/>
              <a:t>12/11/2017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80D65-D63F-46A5-905F-440B99DBF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136F8D-F8FE-49B2-9800-EDC6315B7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B17B-8F90-416C-8DBE-F995A923592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342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622C4-3B0A-42D8-A863-38986E0BE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B62B9C-47C4-4464-B233-6CB78003D1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331FE0-E66F-4BF2-BAD1-B9E96C1FE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DF15-6891-44D3-A43C-6514AE1E2FA2}" type="datetimeFigureOut">
              <a:rPr lang="fr-FR" smtClean="0"/>
              <a:t>12/11/2017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B14D11-0A4C-4CD0-8D9D-1C4C77569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141BD5-2A88-4EC5-B3EA-D474BCA7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B17B-8F90-416C-8DBE-F995A923592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466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4C1EB-9759-4239-8B4A-4729EE724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440BB5-4598-4D34-9924-D4557D62FD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5CAE14-8787-47AD-B22B-0FAF3D305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DF15-6891-44D3-A43C-6514AE1E2FA2}" type="datetimeFigureOut">
              <a:rPr lang="fr-FR" smtClean="0"/>
              <a:t>12/11/2017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9F2735-8E8A-4901-846C-8FBD5D8B5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E36043-6EF7-44FD-88D3-7BB5BCB3D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B17B-8F90-416C-8DBE-F995A923592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7186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EB6F3-EAAA-4F6A-A4BE-803728B8F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8BB782-BAF4-4C1A-B58D-908E9DB4F3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D16547-7F1C-402A-B879-07FA469F92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B11479-5686-478A-9D81-5E8B4BF91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DF15-6891-44D3-A43C-6514AE1E2FA2}" type="datetimeFigureOut">
              <a:rPr lang="fr-FR" smtClean="0"/>
              <a:t>12/11/2017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0534E-205F-46AB-BB89-BD7ECA385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A42707-9860-46EA-99D0-4E6366098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B17B-8F90-416C-8DBE-F995A923592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476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356C5-1918-4CA4-BCD1-BD748E43A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D3D6C8-1450-460C-A727-40AF163FC6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4D7C08-A0C8-4BD8-989B-6BCD04A983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6E18AB-FC68-4D05-9E38-9EEDBDB358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ED4EB7-AEFE-4B5D-85F8-CF2141ABF1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3D895B-DBA3-43F3-BE15-074FC1165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DF15-6891-44D3-A43C-6514AE1E2FA2}" type="datetimeFigureOut">
              <a:rPr lang="fr-FR" smtClean="0"/>
              <a:t>12/11/2017</a:t>
            </a:fld>
            <a:endParaRPr lang="fr-F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59967B-2268-4765-AA77-29D72FED2B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F41D26-24D8-4765-98DF-4A637813E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B17B-8F90-416C-8DBE-F995A923592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4025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3A4A18-626E-4DF3-A122-1FC82A716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5608D6-1A6C-4AA2-AB64-7064B4399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DF15-6891-44D3-A43C-6514AE1E2FA2}" type="datetimeFigureOut">
              <a:rPr lang="fr-FR" smtClean="0"/>
              <a:t>12/11/2017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13F727-DBDF-43B8-BF3E-122665120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85DB0C-EFB2-4615-931F-9441B31E6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B17B-8F90-416C-8DBE-F995A923592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3219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79D3A8-9732-4390-BE06-BA1C98D12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DF15-6891-44D3-A43C-6514AE1E2FA2}" type="datetimeFigureOut">
              <a:rPr lang="fr-FR" smtClean="0"/>
              <a:t>12/11/2017</a:t>
            </a:fld>
            <a:endParaRPr lang="fr-F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D46946-D6F7-4DC3-877D-569763C73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95E400-A152-4AFF-875A-856DDCD87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B17B-8F90-416C-8DBE-F995A923592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9207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5DB2E1-4F5D-4D31-B32A-32E791E20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BD2D8-0F09-4E07-A4D8-6298F8850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E45831-7BA3-4E88-9B5D-C1F925D038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1513B7-630B-40F4-8D23-DBC0910BC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DF15-6891-44D3-A43C-6514AE1E2FA2}" type="datetimeFigureOut">
              <a:rPr lang="fr-FR" smtClean="0"/>
              <a:t>12/11/2017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A8590D-D233-44DD-8B10-683E41B80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EF9EB6-990B-4D36-9D09-952FEB060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B17B-8F90-416C-8DBE-F995A923592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124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6575F-DA10-4CE7-9FB3-9A13495CA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F5EE83-B8AC-4C6B-9FF7-E54A0EABAD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1DB033-D6CC-4D44-A278-878B924C92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A173C3-35B3-4ABD-8CA3-CCC316919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DF15-6891-44D3-A43C-6514AE1E2FA2}" type="datetimeFigureOut">
              <a:rPr lang="fr-FR" smtClean="0"/>
              <a:t>12/11/2017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4B2E05-F168-4CC8-B6F7-147DA2B26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60CF29-8061-4755-8091-0CB629AEF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B17B-8F90-416C-8DBE-F995A923592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7640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BF0B4-35BF-452F-A88C-76C00EC83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F86E6B-AD5E-4A17-9456-05BA0F59EC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4567A0-619C-473A-9765-8747E403C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DF15-6891-44D3-A43C-6514AE1E2FA2}" type="datetimeFigureOut">
              <a:rPr lang="fr-FR" smtClean="0"/>
              <a:t>12/11/2017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32182-573C-4C21-A897-AAE1F961D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D11FA-32BE-41B5-A6F7-CA366D4BB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B17B-8F90-416C-8DBE-F995A923592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794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D8E87C-BF0D-4D79-9BB4-C5446E5616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308D09-7CA7-4CF0-9E76-4D2EAAF152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77FDDB-6EC0-4154-9B71-E766D2873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CDF15-6891-44D3-A43C-6514AE1E2FA2}" type="datetimeFigureOut">
              <a:rPr lang="fr-FR" smtClean="0"/>
              <a:t>12/11/2017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59C5FE-F3DF-4603-AD94-800646B41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EF3EA3-DC8B-46ED-ACA7-97404EE66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B17B-8F90-416C-8DBE-F995A923592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963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D78529-5106-4476-BDF8-CE24A95BC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A17C2F-9C07-476C-8BA3-6EC391CF60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6E6A5-347F-4983-B2B2-037E67AD87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4CDF15-6891-44D3-A43C-6514AE1E2FA2}" type="datetimeFigureOut">
              <a:rPr lang="fr-FR" smtClean="0"/>
              <a:t>12/11/2017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8DA371-2695-4EEB-85AA-70A6FCBE47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977EB2-876B-4039-92E2-910CE0D6F4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DB17B-8F90-416C-8DBE-F995A9235926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028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x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D9F78FB-32F8-491F-AFDB-2544457C0E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7404"/>
            <a:ext cx="12192000" cy="52883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59E304E-0342-47F6-A104-76A2B8FA53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614958"/>
            <a:ext cx="10363200" cy="1695105"/>
          </a:xfrm>
        </p:spPr>
        <p:txBody>
          <a:bodyPr>
            <a:normAutofit/>
          </a:bodyPr>
          <a:lstStyle/>
          <a:p>
            <a:pPr lvl="0">
              <a:spcBef>
                <a:spcPts val="1000"/>
              </a:spcBef>
            </a:pPr>
            <a:r>
              <a:rPr lang="fr-FR" sz="6600" dirty="0">
                <a:solidFill>
                  <a:srgbClr val="C00000"/>
                </a:solidFill>
                <a:latin typeface="Rockwell Condensed" panose="02060603050405020104" pitchFamily="18" charset="0"/>
              </a:rPr>
              <a:t>Séminaire Python Partie 1</a:t>
            </a:r>
            <a:br>
              <a:rPr lang="fr-FR" sz="6600" dirty="0">
                <a:solidFill>
                  <a:srgbClr val="C00000"/>
                </a:solidFill>
                <a:latin typeface="Rockwell Condensed" panose="02060603050405020104" pitchFamily="18" charset="0"/>
              </a:rPr>
            </a:br>
            <a:r>
              <a:rPr lang="fr-FR" sz="2800" dirty="0">
                <a:solidFill>
                  <a:srgbClr val="C00000"/>
                </a:solidFill>
                <a:latin typeface="Rockwell Condensed" panose="02060603050405020104" pitchFamily="18" charset="0"/>
                <a:ea typeface="+mn-ea"/>
                <a:cs typeface="+mn-cs"/>
              </a:rPr>
              <a:t>Présentation générale, exemples d’application, syntaxe spécifique et autre.</a:t>
            </a:r>
            <a:endParaRPr lang="fr-FR" sz="6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76DB38-109F-4A6C-9B26-C49E92AD6093}"/>
              </a:ext>
            </a:extLst>
          </p:cNvPr>
          <p:cNvSpPr txBox="1"/>
          <p:nvPr/>
        </p:nvSpPr>
        <p:spPr>
          <a:xfrm>
            <a:off x="4245333" y="5919537"/>
            <a:ext cx="3701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dirty="0">
                <a:solidFill>
                  <a:srgbClr val="C00000"/>
                </a:solidFill>
              </a:rPr>
              <a:t>Etherpad: Python 1 Sources</a:t>
            </a:r>
          </a:p>
        </p:txBody>
      </p:sp>
    </p:spTree>
    <p:extLst>
      <p:ext uri="{BB962C8B-B14F-4D97-AF65-F5344CB8AC3E}">
        <p14:creationId xmlns:p14="http://schemas.microsoft.com/office/powerpoint/2010/main" val="3760803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1110E-21E3-46F0-ABE2-ED245410A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00400" cy="1325563"/>
          </a:xfrm>
        </p:spPr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Historique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0D0A0B-4DF5-4033-B2D0-FB0A47289C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18" y="3121085"/>
            <a:ext cx="12030363" cy="2947247"/>
          </a:xfrm>
          <a:prstGeom prst="rect">
            <a:avLst/>
          </a:prstGeom>
        </p:spPr>
      </p:pic>
      <p:pic>
        <p:nvPicPr>
          <p:cNvPr id="7" name="Picture 6" descr="A person wearing glasses and looking at the camera&#10;&#10;Description generated with very high confidence">
            <a:extLst>
              <a:ext uri="{FF2B5EF4-FFF2-40B4-BE49-F238E27FC236}">
                <a16:creationId xmlns:a16="http://schemas.microsoft.com/office/drawing/2014/main" id="{3AE5BD65-70DA-4033-8D14-FAF171430C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4461" y="341906"/>
            <a:ext cx="2223068" cy="2779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888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8F92C8-C43C-4C07-8088-36CC51F557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47655"/>
            <a:ext cx="10515600" cy="4351338"/>
          </a:xfrm>
        </p:spPr>
        <p:txBody>
          <a:bodyPr/>
          <a:lstStyle/>
          <a:p>
            <a:r>
              <a:rPr lang="fr-FR" dirty="0"/>
              <a:t>Portable</a:t>
            </a:r>
          </a:p>
          <a:p>
            <a:r>
              <a:rPr lang="fr-FR" dirty="0"/>
              <a:t>Libre, gratuit, Open Source</a:t>
            </a:r>
          </a:p>
          <a:p>
            <a:r>
              <a:rPr lang="fr-FR" dirty="0"/>
              <a:t>Interprété</a:t>
            </a:r>
          </a:p>
          <a:p>
            <a:r>
              <a:rPr lang="fr-FR" dirty="0"/>
              <a:t>Dynamiquement typé</a:t>
            </a:r>
          </a:p>
          <a:p>
            <a:r>
              <a:rPr lang="fr-FR" dirty="0"/>
              <a:t>Grande Compatibilité avec les autres langages</a:t>
            </a:r>
          </a:p>
          <a:p>
            <a:r>
              <a:rPr lang="fr-FR" dirty="0"/>
              <a:t>Flexibilité: programmation Fonctionnelle ou Object</a:t>
            </a:r>
          </a:p>
          <a:p>
            <a:endParaRPr lang="fr-FR" dirty="0"/>
          </a:p>
          <a:p>
            <a:endParaRPr lang="fr-FR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156C094-329A-4861-999D-E483C7A1B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00400" cy="1325563"/>
          </a:xfrm>
        </p:spPr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Spécificités:</a:t>
            </a:r>
          </a:p>
        </p:txBody>
      </p:sp>
    </p:spTree>
    <p:extLst>
      <p:ext uri="{BB962C8B-B14F-4D97-AF65-F5344CB8AC3E}">
        <p14:creationId xmlns:p14="http://schemas.microsoft.com/office/powerpoint/2010/main" val="677101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623FF-AEF5-4C56-840D-0DA13F8E7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Domaines d’utilisation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354E0A4-1F00-4D1E-8993-6971F9B805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169393"/>
              </p:ext>
            </p:extLst>
          </p:nvPr>
        </p:nvGraphicFramePr>
        <p:xfrm>
          <a:off x="401711" y="1935617"/>
          <a:ext cx="11388578" cy="3878178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5694289">
                  <a:extLst>
                    <a:ext uri="{9D8B030D-6E8A-4147-A177-3AD203B41FA5}">
                      <a16:colId xmlns:a16="http://schemas.microsoft.com/office/drawing/2014/main" val="715204859"/>
                    </a:ext>
                  </a:extLst>
                </a:gridCol>
                <a:gridCol w="5694289">
                  <a:extLst>
                    <a:ext uri="{9D8B030D-6E8A-4147-A177-3AD203B41FA5}">
                      <a16:colId xmlns:a16="http://schemas.microsoft.com/office/drawing/2014/main" val="2400163547"/>
                    </a:ext>
                  </a:extLst>
                </a:gridCol>
              </a:tblGrid>
              <a:tr h="513314">
                <a:tc>
                  <a:txBody>
                    <a:bodyPr/>
                    <a:lstStyle/>
                    <a:p>
                      <a:r>
                        <a:rPr lang="fr-FR" dirty="0"/>
                        <a:t>Domaine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Module /Environnement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700466"/>
                  </a:ext>
                </a:extLst>
              </a:tr>
              <a:tr h="841216"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fr-FR" sz="1800" dirty="0"/>
                        <a:t>la programmation système.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fr-FR" dirty="0"/>
                        <a:t>os, </a:t>
                      </a:r>
                      <a:r>
                        <a:rPr lang="fr-FR" dirty="0" err="1"/>
                        <a:t>sys</a:t>
                      </a:r>
                      <a:r>
                        <a:rPr lang="fr-FR" dirty="0"/>
                        <a:t>, </a:t>
                      </a:r>
                      <a:r>
                        <a:rPr lang="fr-FR" dirty="0" err="1"/>
                        <a:t>signals</a:t>
                      </a:r>
                      <a:endParaRPr lang="fr-F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86441843"/>
                  </a:ext>
                </a:extLst>
              </a:tr>
              <a:tr h="8412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fr-FR" sz="1800" dirty="0"/>
                        <a:t>le domaine scientifique.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fr-FR" dirty="0" err="1"/>
                        <a:t>Numpy</a:t>
                      </a:r>
                      <a:r>
                        <a:rPr lang="fr-FR" dirty="0"/>
                        <a:t>, </a:t>
                      </a:r>
                      <a:r>
                        <a:rPr lang="fr-FR" dirty="0" err="1"/>
                        <a:t>Scipy</a:t>
                      </a:r>
                      <a:r>
                        <a:rPr lang="fr-FR" dirty="0"/>
                        <a:t>, </a:t>
                      </a:r>
                      <a:r>
                        <a:rPr lang="fr-FR" dirty="0" err="1"/>
                        <a:t>MathplotLib</a:t>
                      </a:r>
                      <a:r>
                        <a:rPr lang="fr-FR" dirty="0"/>
                        <a:t>, </a:t>
                      </a:r>
                      <a:r>
                        <a:rPr lang="fr-FR" dirty="0" err="1"/>
                        <a:t>TensorFlow</a:t>
                      </a:r>
                      <a:r>
                        <a:rPr lang="fr-FR" dirty="0"/>
                        <a:t> (IA)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2909260"/>
                  </a:ext>
                </a:extLst>
              </a:tr>
              <a:tr h="8412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fr-FR" sz="1800" dirty="0"/>
                        <a:t>le secteur industriel.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fr-FR" dirty="0" err="1"/>
                        <a:t>SimpleParser</a:t>
                      </a:r>
                      <a:r>
                        <a:rPr lang="fr-FR" dirty="0"/>
                        <a:t>, </a:t>
                      </a:r>
                      <a:r>
                        <a:rPr lang="fr-FR" dirty="0" err="1"/>
                        <a:t>Tk</a:t>
                      </a:r>
                      <a:r>
                        <a:rPr lang="fr-FR" dirty="0"/>
                        <a:t>, </a:t>
                      </a:r>
                      <a:r>
                        <a:rPr lang="fr-FR" dirty="0" err="1"/>
                        <a:t>MySql</a:t>
                      </a:r>
                      <a:endParaRPr lang="fr-F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89545639"/>
                  </a:ext>
                </a:extLst>
              </a:tr>
              <a:tr h="8412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fr-FR" sz="1800" dirty="0"/>
                        <a:t>le Web.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fr-FR" dirty="0"/>
                        <a:t>Django, </a:t>
                      </a:r>
                      <a:r>
                        <a:rPr lang="fr-FR" dirty="0" err="1"/>
                        <a:t>htmllib</a:t>
                      </a:r>
                      <a:r>
                        <a:rPr lang="fr-FR" dirty="0"/>
                        <a:t>, </a:t>
                      </a:r>
                      <a:r>
                        <a:rPr lang="fr-FR" dirty="0" err="1"/>
                        <a:t>BeautifulSoup</a:t>
                      </a:r>
                      <a:endParaRPr lang="fr-F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657619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544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1110E-21E3-46F0-ABE2-ED245410A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Indentation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176D8-37B0-4153-B0F7-264295B269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0031" y="1690687"/>
            <a:ext cx="4254305" cy="1001981"/>
          </a:xfrm>
        </p:spPr>
        <p:txBody>
          <a:bodyPr/>
          <a:lstStyle/>
          <a:p>
            <a:pPr marL="0" indent="0" algn="ctr">
              <a:buNone/>
            </a:pPr>
            <a:r>
              <a:rPr lang="fr-FR" b="1" dirty="0">
                <a:solidFill>
                  <a:schemeClr val="accent6">
                    <a:lumMod val="75000"/>
                  </a:schemeClr>
                </a:solidFill>
              </a:rPr>
              <a:t>Bien !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F2E5062-51EA-4C12-9D46-3533CD87B2BE}"/>
              </a:ext>
            </a:extLst>
          </p:cNvPr>
          <p:cNvSpPr txBox="1">
            <a:spLocks/>
          </p:cNvSpPr>
          <p:nvPr/>
        </p:nvSpPr>
        <p:spPr>
          <a:xfrm>
            <a:off x="838200" y="1690687"/>
            <a:ext cx="4254305" cy="10019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FR" b="1" dirty="0">
                <a:solidFill>
                  <a:srgbClr val="C00000"/>
                </a:solidFill>
              </a:rPr>
              <a:t>Pas bien !</a:t>
            </a:r>
          </a:p>
        </p:txBody>
      </p:sp>
      <p:pic>
        <p:nvPicPr>
          <p:cNvPr id="9" name="Picture 8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CAE18B6-3F77-49C4-A792-7EA84DCBE7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01"/>
          <a:stretch/>
        </p:blipFill>
        <p:spPr>
          <a:xfrm>
            <a:off x="6759891" y="2854460"/>
            <a:ext cx="4734586" cy="2674144"/>
          </a:xfrm>
          <a:prstGeom prst="rect">
            <a:avLst/>
          </a:prstGeom>
        </p:spPr>
      </p:pic>
      <p:pic>
        <p:nvPicPr>
          <p:cNvPr id="11" name="Picture 10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5F228FCA-BDE4-45AA-A7B9-632C06BE5D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53" y="2692667"/>
            <a:ext cx="4843881" cy="3314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158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2452A-5CC3-47F2-B43F-A43392763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Auto-Typage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2496E8-3285-4F41-A709-33AEB129D5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523" y="1491928"/>
            <a:ext cx="9618954" cy="3230905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0B9C585-73DD-4170-93A9-A56A08B03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250799"/>
            <a:ext cx="10515600" cy="1197674"/>
          </a:xfrm>
        </p:spPr>
        <p:txBody>
          <a:bodyPr>
            <a:normAutofit fontScale="85000" lnSpcReduction="10000"/>
          </a:bodyPr>
          <a:lstStyle/>
          <a:p>
            <a:r>
              <a:rPr lang="fr-FR" sz="2400" dirty="0" err="1"/>
              <a:t>Numeriques</a:t>
            </a:r>
            <a:r>
              <a:rPr lang="fr-FR" sz="2400" dirty="0"/>
              <a:t>: </a:t>
            </a:r>
            <a:r>
              <a:rPr lang="fr-FR" sz="2400" dirty="0" err="1"/>
              <a:t>int</a:t>
            </a:r>
            <a:r>
              <a:rPr lang="fr-FR" sz="2400" dirty="0"/>
              <a:t>, long, </a:t>
            </a:r>
            <a:r>
              <a:rPr lang="fr-FR" sz="2400" dirty="0" err="1"/>
              <a:t>float</a:t>
            </a:r>
            <a:r>
              <a:rPr lang="fr-FR" sz="2400" dirty="0"/>
              <a:t>, </a:t>
            </a:r>
            <a:r>
              <a:rPr lang="fr-FR" sz="2400" dirty="0" err="1"/>
              <a:t>complex</a:t>
            </a:r>
            <a:r>
              <a:rPr lang="fr-FR" sz="2400" dirty="0"/>
              <a:t>.</a:t>
            </a:r>
          </a:p>
          <a:p>
            <a:r>
              <a:rPr lang="fr-FR" sz="2400" dirty="0"/>
              <a:t>Itérables: </a:t>
            </a:r>
            <a:r>
              <a:rPr lang="fr-FR" sz="2400" dirty="0" err="1"/>
              <a:t>str</a:t>
            </a:r>
            <a:r>
              <a:rPr lang="fr-FR" sz="2400" dirty="0"/>
              <a:t>, </a:t>
            </a:r>
            <a:r>
              <a:rPr lang="fr-FR" sz="2400" dirty="0" err="1"/>
              <a:t>unicode</a:t>
            </a:r>
            <a:r>
              <a:rPr lang="fr-FR" sz="2400" dirty="0"/>
              <a:t>, </a:t>
            </a:r>
            <a:r>
              <a:rPr lang="fr-FR" sz="2400" dirty="0" err="1"/>
              <a:t>basestring</a:t>
            </a:r>
            <a:r>
              <a:rPr lang="fr-FR" sz="2400" dirty="0"/>
              <a:t>, tuple, </a:t>
            </a:r>
            <a:r>
              <a:rPr lang="fr-FR" sz="2400" dirty="0" err="1"/>
              <a:t>list</a:t>
            </a:r>
            <a:r>
              <a:rPr lang="fr-FR" sz="2400" dirty="0"/>
              <a:t>, </a:t>
            </a:r>
            <a:r>
              <a:rPr lang="fr-FR" sz="2400" dirty="0" err="1"/>
              <a:t>xrange</a:t>
            </a:r>
            <a:r>
              <a:rPr lang="fr-FR" sz="2400" dirty="0"/>
              <a:t>, dict, set, </a:t>
            </a:r>
            <a:r>
              <a:rPr lang="fr-FR" sz="2400" dirty="0" err="1"/>
              <a:t>frozenset</a:t>
            </a:r>
            <a:r>
              <a:rPr lang="fr-FR" sz="2400" dirty="0"/>
              <a:t>, file.</a:t>
            </a:r>
          </a:p>
          <a:p>
            <a:r>
              <a:rPr lang="fr-FR" sz="2400" dirty="0"/>
              <a:t>Autres: None, type, </a:t>
            </a:r>
            <a:r>
              <a:rPr lang="fr-FR" sz="2400" dirty="0" err="1"/>
              <a:t>object</a:t>
            </a:r>
            <a:r>
              <a:rPr lang="fr-FR" sz="2400" dirty="0"/>
              <a:t>, slice, </a:t>
            </a:r>
            <a:r>
              <a:rPr lang="fr-FR" sz="2400" dirty="0" err="1"/>
              <a:t>NotImplementedType</a:t>
            </a:r>
            <a:r>
              <a:rPr lang="fr-FR" sz="2400" dirty="0"/>
              <a:t>, </a:t>
            </a:r>
            <a:r>
              <a:rPr lang="fr-FR" sz="2400" dirty="0" err="1"/>
              <a:t>bool</a:t>
            </a:r>
            <a:r>
              <a:rPr lang="fr-FR" sz="2400" dirty="0"/>
              <a:t>, exception, fonction, module.</a:t>
            </a:r>
          </a:p>
          <a:p>
            <a:endParaRPr lang="fr-FR" sz="2400" dirty="0"/>
          </a:p>
          <a:p>
            <a:endParaRPr lang="fr-FR" sz="2400" dirty="0"/>
          </a:p>
          <a:p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624041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D623FF-AEF5-4C56-840D-0DA13F8E7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Gestion</a:t>
            </a:r>
            <a:r>
              <a:rPr lang="fr-FR" dirty="0"/>
              <a:t> </a:t>
            </a:r>
            <a:r>
              <a:rPr lang="fr-FR" b="1" dirty="0">
                <a:solidFill>
                  <a:srgbClr val="C00000"/>
                </a:solidFill>
              </a:rPr>
              <a:t>des</a:t>
            </a:r>
            <a:r>
              <a:rPr lang="fr-FR" dirty="0"/>
              <a:t> </a:t>
            </a:r>
            <a:r>
              <a:rPr lang="fr-FR" b="1" dirty="0">
                <a:solidFill>
                  <a:srgbClr val="C00000"/>
                </a:solidFill>
              </a:rPr>
              <a:t>exceptions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7DDC945-D026-4D76-8129-79A0A91AC5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089" y="585657"/>
            <a:ext cx="5230067" cy="66564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49ECDAF-EE01-4EA7-9F50-0C769DDFA1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842" y="1349425"/>
            <a:ext cx="7357486" cy="3658912"/>
          </a:xfrm>
          <a:prstGeom prst="rect">
            <a:avLst/>
          </a:prstGeom>
        </p:spPr>
      </p:pic>
      <p:pic>
        <p:nvPicPr>
          <p:cNvPr id="11" name="Picture 10" descr="A screen shot of a clock&#10;&#10;Description generated with high confidence">
            <a:extLst>
              <a:ext uri="{FF2B5EF4-FFF2-40B4-BE49-F238E27FC236}">
                <a16:creationId xmlns:a16="http://schemas.microsoft.com/office/drawing/2014/main" id="{FBBB8C39-E62C-46B4-8BBD-35E7B079E71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" t="3627"/>
          <a:stretch/>
        </p:blipFill>
        <p:spPr>
          <a:xfrm>
            <a:off x="8487958" y="2668434"/>
            <a:ext cx="2880551" cy="13312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Picture 8" descr="A black sign with white text&#10;&#10;Description generated with high confidence">
            <a:extLst>
              <a:ext uri="{FF2B5EF4-FFF2-40B4-BE49-F238E27FC236}">
                <a16:creationId xmlns:a16="http://schemas.microsoft.com/office/drawing/2014/main" id="{20412C73-A133-47C4-86A6-1ADFE1AEE4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865" y="4518844"/>
            <a:ext cx="5525274" cy="13813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4270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1110E-21E3-46F0-ABE2-ED245410A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Mots réservés, générateurs.</a:t>
            </a:r>
          </a:p>
        </p:txBody>
      </p:sp>
      <p:pic>
        <p:nvPicPr>
          <p:cNvPr id="8" name="Picture 7" descr="A picture containing road, outdoor&#10;&#10;Description generated with high confidence">
            <a:extLst>
              <a:ext uri="{FF2B5EF4-FFF2-40B4-BE49-F238E27FC236}">
                <a16:creationId xmlns:a16="http://schemas.microsoft.com/office/drawing/2014/main" id="{3F141769-35AB-4788-AB6E-5961C7CE7D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95" y="1579993"/>
            <a:ext cx="1114581" cy="502037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DAC153E-825E-4EE1-9F51-9FBEF0A93223}"/>
              </a:ext>
            </a:extLst>
          </p:cNvPr>
          <p:cNvSpPr/>
          <p:nvPr/>
        </p:nvSpPr>
        <p:spPr>
          <a:xfrm>
            <a:off x="1214902" y="6373039"/>
            <a:ext cx="651998" cy="20828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Picture 12" descr="A close up of text on a black background&#10;&#10;Description generated with very high confidence">
            <a:extLst>
              <a:ext uri="{FF2B5EF4-FFF2-40B4-BE49-F238E27FC236}">
                <a16:creationId xmlns:a16="http://schemas.microsoft.com/office/drawing/2014/main" id="{DD644DF1-0D43-49BA-BB75-DE4473954F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861" y="1690688"/>
            <a:ext cx="5523283" cy="4335479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AB74A7D2-50A2-4EEA-B39A-4E0AD500F045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D6E7E7FA-A18C-4624-AC5F-BBC2A5EAEEBF}"/>
                </a:ext>
              </a:extLst>
            </p:cNvPr>
            <p:cNvSpPr/>
            <p:nvPr/>
          </p:nvSpPr>
          <p:spPr>
            <a:xfrm>
              <a:off x="0" y="0"/>
              <a:ext cx="4689861" cy="6858000"/>
            </a:xfrm>
            <a:prstGeom prst="rect">
              <a:avLst/>
            </a:prstGeom>
            <a:solidFill>
              <a:srgbClr val="4472C4">
                <a:alpha val="6705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83B246C-AB04-49D6-B3D6-E58D6356F531}"/>
                </a:ext>
              </a:extLst>
            </p:cNvPr>
            <p:cNvSpPr/>
            <p:nvPr/>
          </p:nvSpPr>
          <p:spPr>
            <a:xfrm>
              <a:off x="4689861" y="1"/>
              <a:ext cx="5523283" cy="1690688"/>
            </a:xfrm>
            <a:prstGeom prst="rect">
              <a:avLst/>
            </a:prstGeom>
            <a:solidFill>
              <a:srgbClr val="4472C4">
                <a:alpha val="6705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766E91E-9F80-4559-B1C2-0D63971F6581}"/>
                </a:ext>
              </a:extLst>
            </p:cNvPr>
            <p:cNvSpPr/>
            <p:nvPr/>
          </p:nvSpPr>
          <p:spPr>
            <a:xfrm>
              <a:off x="4689861" y="2583656"/>
              <a:ext cx="7502139" cy="4274344"/>
            </a:xfrm>
            <a:prstGeom prst="rect">
              <a:avLst/>
            </a:prstGeom>
            <a:solidFill>
              <a:srgbClr val="4472C4">
                <a:alpha val="6705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39D574C-03AB-4F01-AC9F-174DD24CE8B6}"/>
                </a:ext>
              </a:extLst>
            </p:cNvPr>
            <p:cNvSpPr/>
            <p:nvPr/>
          </p:nvSpPr>
          <p:spPr>
            <a:xfrm>
              <a:off x="10213144" y="0"/>
              <a:ext cx="1978856" cy="2583656"/>
            </a:xfrm>
            <a:prstGeom prst="rect">
              <a:avLst/>
            </a:prstGeom>
            <a:solidFill>
              <a:srgbClr val="4472C4">
                <a:alpha val="6705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91C6CD47-EC11-4F4C-AEFC-4E5DBD3DD18E}"/>
              </a:ext>
            </a:extLst>
          </p:cNvPr>
          <p:cNvGrpSpPr/>
          <p:nvPr/>
        </p:nvGrpSpPr>
        <p:grpSpPr>
          <a:xfrm>
            <a:off x="0" y="0"/>
            <a:ext cx="12192000" cy="6858001"/>
            <a:chOff x="0" y="-1"/>
            <a:chExt cx="12192000" cy="6858001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07C77BC5-67C2-42B8-83CA-6C6A60100524}"/>
                </a:ext>
              </a:extLst>
            </p:cNvPr>
            <p:cNvSpPr/>
            <p:nvPr/>
          </p:nvSpPr>
          <p:spPr>
            <a:xfrm>
              <a:off x="0" y="0"/>
              <a:ext cx="4689861" cy="6858000"/>
            </a:xfrm>
            <a:prstGeom prst="rect">
              <a:avLst/>
            </a:prstGeom>
            <a:solidFill>
              <a:srgbClr val="4472C4">
                <a:alpha val="6705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7AA290E-EFB5-4C2D-80F9-9C8A6ABC36C2}"/>
                </a:ext>
              </a:extLst>
            </p:cNvPr>
            <p:cNvSpPr/>
            <p:nvPr/>
          </p:nvSpPr>
          <p:spPr>
            <a:xfrm>
              <a:off x="4689861" y="1"/>
              <a:ext cx="5523283" cy="2954214"/>
            </a:xfrm>
            <a:prstGeom prst="rect">
              <a:avLst/>
            </a:prstGeom>
            <a:solidFill>
              <a:srgbClr val="4472C4">
                <a:alpha val="6705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AB3F3FD-F97E-4C48-889A-F0EC99A5AB2E}"/>
                </a:ext>
              </a:extLst>
            </p:cNvPr>
            <p:cNvSpPr/>
            <p:nvPr/>
          </p:nvSpPr>
          <p:spPr>
            <a:xfrm>
              <a:off x="4689861" y="6026166"/>
              <a:ext cx="7502139" cy="831833"/>
            </a:xfrm>
            <a:prstGeom prst="rect">
              <a:avLst/>
            </a:prstGeom>
            <a:solidFill>
              <a:srgbClr val="4472C4">
                <a:alpha val="6705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72D919D-CBD4-4079-B526-6C10D0CE8E06}"/>
                </a:ext>
              </a:extLst>
            </p:cNvPr>
            <p:cNvSpPr/>
            <p:nvPr/>
          </p:nvSpPr>
          <p:spPr>
            <a:xfrm>
              <a:off x="10213144" y="-1"/>
              <a:ext cx="1978856" cy="6026165"/>
            </a:xfrm>
            <a:prstGeom prst="rect">
              <a:avLst/>
            </a:prstGeom>
            <a:solidFill>
              <a:srgbClr val="4472C4">
                <a:alpha val="6705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528126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96D728D-EB14-421F-BBBB-3700C1762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050" y="395502"/>
            <a:ext cx="10515600" cy="1325563"/>
          </a:xfrm>
        </p:spPr>
        <p:txBody>
          <a:bodyPr/>
          <a:lstStyle/>
          <a:p>
            <a:r>
              <a:rPr lang="fr-FR" b="1" dirty="0" err="1">
                <a:solidFill>
                  <a:srgbClr val="C00000"/>
                </a:solidFill>
              </a:rPr>
              <a:t>Intéraction</a:t>
            </a:r>
            <a:r>
              <a:rPr lang="fr-FR" b="1" dirty="0">
                <a:solidFill>
                  <a:srgbClr val="C00000"/>
                </a:solidFill>
              </a:rPr>
              <a:t> utilisateur: entrées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560D299-922F-4AC7-B200-B59C1BE334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262142"/>
            <a:ext cx="5944430" cy="447737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BF710C2E-EE6F-4927-B3CD-940A9264C1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4638"/>
            <a:ext cx="1947203" cy="385224"/>
          </a:xfrm>
        </p:spPr>
        <p:txBody>
          <a:bodyPr>
            <a:normAutofit fontScale="92500" lnSpcReduction="20000"/>
          </a:bodyPr>
          <a:lstStyle/>
          <a:p>
            <a:r>
              <a:rPr lang="fr-FR" dirty="0"/>
              <a:t>Classique</a:t>
            </a:r>
            <a:endParaRPr lang="fr-FR" sz="2000" dirty="0"/>
          </a:p>
          <a:p>
            <a:pPr lvl="1"/>
            <a:endParaRPr lang="fr-FR" sz="200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7635CD5-87CD-4DE4-A928-66F1F934E5DC}"/>
              </a:ext>
            </a:extLst>
          </p:cNvPr>
          <p:cNvGrpSpPr/>
          <p:nvPr/>
        </p:nvGrpSpPr>
        <p:grpSpPr>
          <a:xfrm>
            <a:off x="838200" y="3013749"/>
            <a:ext cx="5944430" cy="1233067"/>
            <a:chOff x="6043246" y="4969158"/>
            <a:chExt cx="5944430" cy="1233067"/>
          </a:xfrm>
        </p:grpSpPr>
        <p:pic>
          <p:nvPicPr>
            <p:cNvPr id="8" name="Picture 7" descr="A black sign with white text&#10;&#10;Description generated with high confidence">
              <a:extLst>
                <a:ext uri="{FF2B5EF4-FFF2-40B4-BE49-F238E27FC236}">
                  <a16:creationId xmlns:a16="http://schemas.microsoft.com/office/drawing/2014/main" id="{3D1B7B1A-6620-433A-ABF0-F3C6E05446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43246" y="5354382"/>
              <a:ext cx="5944430" cy="847843"/>
            </a:xfrm>
            <a:prstGeom prst="rect">
              <a:avLst/>
            </a:prstGeom>
          </p:spPr>
        </p:pic>
        <p:sp>
          <p:nvSpPr>
            <p:cNvPr id="12" name="Content Placeholder 2">
              <a:extLst>
                <a:ext uri="{FF2B5EF4-FFF2-40B4-BE49-F238E27FC236}">
                  <a16:creationId xmlns:a16="http://schemas.microsoft.com/office/drawing/2014/main" id="{625982B0-8117-43B7-AD9A-F08D219880FF}"/>
                </a:ext>
              </a:extLst>
            </p:cNvPr>
            <p:cNvSpPr txBox="1">
              <a:spLocks/>
            </p:cNvSpPr>
            <p:nvPr/>
          </p:nvSpPr>
          <p:spPr>
            <a:xfrm>
              <a:off x="6043246" y="4969158"/>
              <a:ext cx="2526323" cy="385224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2500" lnSpcReduction="2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dirty="0"/>
                <a:t>Confidentielle</a:t>
              </a:r>
              <a:endParaRPr lang="fr-FR" sz="2000" dirty="0"/>
            </a:p>
            <a:p>
              <a:pPr lvl="1"/>
              <a:endParaRPr lang="fr-FR" sz="2000" dirty="0"/>
            </a:p>
          </p:txBody>
        </p:sp>
      </p:grp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C21A7BB0-D937-4F3D-96E8-F40B21C3C44E}"/>
              </a:ext>
            </a:extLst>
          </p:cNvPr>
          <p:cNvSpPr txBox="1">
            <a:spLocks/>
          </p:cNvSpPr>
          <p:nvPr/>
        </p:nvSpPr>
        <p:spPr>
          <a:xfrm>
            <a:off x="838200" y="5102024"/>
            <a:ext cx="7518010" cy="17559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Gestion des périphériques (clavier, souris, joystick) possible par des modules tiers (</a:t>
            </a:r>
            <a:r>
              <a:rPr lang="fr-FR" dirty="0" err="1"/>
              <a:t>pygame</a:t>
            </a:r>
            <a:r>
              <a:rPr lang="fr-FR" dirty="0"/>
              <a:t>, </a:t>
            </a:r>
            <a:r>
              <a:rPr lang="fr-FR" dirty="0" err="1"/>
              <a:t>Tkinter</a:t>
            </a:r>
            <a:r>
              <a:rPr lang="fr-FR" dirty="0"/>
              <a:t>)</a:t>
            </a:r>
            <a:endParaRPr lang="fr-FR" sz="2000" dirty="0"/>
          </a:p>
          <a:p>
            <a:pPr lvl="1"/>
            <a:endParaRPr lang="fr-FR" sz="2000" dirty="0"/>
          </a:p>
        </p:txBody>
      </p:sp>
      <p:pic>
        <p:nvPicPr>
          <p:cNvPr id="17" name="Picture 16" descr="A close up of a device&#10;&#10;Description generated with very high confidence">
            <a:extLst>
              <a:ext uri="{FF2B5EF4-FFF2-40B4-BE49-F238E27FC236}">
                <a16:creationId xmlns:a16="http://schemas.microsoft.com/office/drawing/2014/main" id="{2E377F48-C6F5-48D1-A311-92CF76ECD06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8" b="14866"/>
          <a:stretch/>
        </p:blipFill>
        <p:spPr>
          <a:xfrm>
            <a:off x="7371502" y="1257661"/>
            <a:ext cx="4576988" cy="4282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634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96D728D-EB14-421F-BBBB-3700C1762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050" y="395502"/>
            <a:ext cx="10515600" cy="1325563"/>
          </a:xfrm>
        </p:spPr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Interaction utilisateur: sortie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AF12BA4-C9CA-41C2-8E8B-E8D7FAF1FC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50" y="1538622"/>
            <a:ext cx="9136947" cy="1425029"/>
          </a:xfrm>
          <a:prstGeom prst="rect">
            <a:avLst/>
          </a:prstGeom>
        </p:spPr>
      </p:pic>
      <p:pic>
        <p:nvPicPr>
          <p:cNvPr id="10" name="Picture 9" descr="A picture containing black&#10;&#10;Description generated with high confidence">
            <a:extLst>
              <a:ext uri="{FF2B5EF4-FFF2-40B4-BE49-F238E27FC236}">
                <a16:creationId xmlns:a16="http://schemas.microsoft.com/office/drawing/2014/main" id="{8D8E982E-4ADB-4159-8FDD-8596C5C354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50" y="3266154"/>
            <a:ext cx="6477695" cy="840617"/>
          </a:xfrm>
          <a:prstGeom prst="rect">
            <a:avLst/>
          </a:prstGeom>
        </p:spPr>
      </p:pic>
      <p:pic>
        <p:nvPicPr>
          <p:cNvPr id="3" name="Picture 2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5EF2C99C-7E9C-4467-9B5E-0FF5BD26E6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1727" y="4961106"/>
            <a:ext cx="2688540" cy="381053"/>
          </a:xfrm>
          <a:prstGeom prst="rect">
            <a:avLst/>
          </a:prstGeom>
        </p:spPr>
      </p:pic>
      <p:pic>
        <p:nvPicPr>
          <p:cNvPr id="6" name="Picture 5" descr="A close up of a screen&#10;&#10;Description generated with high confidence">
            <a:extLst>
              <a:ext uri="{FF2B5EF4-FFF2-40B4-BE49-F238E27FC236}">
                <a16:creationId xmlns:a16="http://schemas.microsoft.com/office/drawing/2014/main" id="{E461B127-79BF-4545-B390-688021FCC1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50" y="4961107"/>
            <a:ext cx="6220693" cy="381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230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2333B05-D7E7-4218-A1DE-F0088068D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9050" y="395502"/>
            <a:ext cx="10515600" cy="1325563"/>
          </a:xfrm>
        </p:spPr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Gestion des fichiers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55FAD48-EA21-47C9-9ECC-1F764364E9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3258" y="2119751"/>
            <a:ext cx="1707871" cy="489805"/>
          </a:xfrm>
        </p:spPr>
        <p:txBody>
          <a:bodyPr/>
          <a:lstStyle/>
          <a:p>
            <a:pPr marL="0" indent="0" algn="ctr">
              <a:buNone/>
            </a:pPr>
            <a:r>
              <a:rPr lang="fr-FR" b="1" dirty="0"/>
              <a:t>Lecture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4D5AFBB-C78A-4D04-B39E-7162C52AF2B3}"/>
              </a:ext>
            </a:extLst>
          </p:cNvPr>
          <p:cNvSpPr txBox="1">
            <a:spLocks/>
          </p:cNvSpPr>
          <p:nvPr/>
        </p:nvSpPr>
        <p:spPr>
          <a:xfrm>
            <a:off x="599050" y="2385759"/>
            <a:ext cx="1623646" cy="503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FR" b="1" dirty="0"/>
              <a:t>Ecriture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E5964AE-5496-4736-8D81-E6390CBB99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51" y="3987853"/>
            <a:ext cx="4324954" cy="1943371"/>
          </a:xfrm>
          <a:prstGeom prst="rect">
            <a:avLst/>
          </a:prstGeom>
        </p:spPr>
      </p:pic>
      <p:pic>
        <p:nvPicPr>
          <p:cNvPr id="10" name="Picture 9" descr="A close up of a black background&#10;&#10;Description generated with high confidence">
            <a:extLst>
              <a:ext uri="{FF2B5EF4-FFF2-40B4-BE49-F238E27FC236}">
                <a16:creationId xmlns:a16="http://schemas.microsoft.com/office/drawing/2014/main" id="{713FD49C-E44D-4552-8E1D-B044AA786E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258" y="3521062"/>
            <a:ext cx="4467849" cy="2876951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9DA8B3A6-4E28-432C-BBCB-25B8CA8C322F}"/>
              </a:ext>
            </a:extLst>
          </p:cNvPr>
          <p:cNvGrpSpPr/>
          <p:nvPr/>
        </p:nvGrpSpPr>
        <p:grpSpPr>
          <a:xfrm>
            <a:off x="3106583" y="1918830"/>
            <a:ext cx="1099701" cy="1381451"/>
            <a:chOff x="3458275" y="1838001"/>
            <a:chExt cx="1099701" cy="1381451"/>
          </a:xfrm>
        </p:grpSpPr>
        <p:pic>
          <p:nvPicPr>
            <p:cNvPr id="3" name="Picture 2" descr="A close up of a sign&#10;&#10;Description generated with very high confidence">
              <a:extLst>
                <a:ext uri="{FF2B5EF4-FFF2-40B4-BE49-F238E27FC236}">
                  <a16:creationId xmlns:a16="http://schemas.microsoft.com/office/drawing/2014/main" id="{9490C039-E442-4811-AF83-11EBD45B369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8275" y="2119751"/>
              <a:ext cx="1099701" cy="1099701"/>
            </a:xfrm>
            <a:prstGeom prst="rect">
              <a:avLst/>
            </a:prstGeom>
          </p:spPr>
        </p:pic>
        <p:sp>
          <p:nvSpPr>
            <p:cNvPr id="7" name="Arrow: Right 6">
              <a:extLst>
                <a:ext uri="{FF2B5EF4-FFF2-40B4-BE49-F238E27FC236}">
                  <a16:creationId xmlns:a16="http://schemas.microsoft.com/office/drawing/2014/main" id="{57D96971-954D-4255-B9CC-CD662D78C4A4}"/>
                </a:ext>
              </a:extLst>
            </p:cNvPr>
            <p:cNvSpPr/>
            <p:nvPr/>
          </p:nvSpPr>
          <p:spPr>
            <a:xfrm rot="5400000">
              <a:off x="3740860" y="1959958"/>
              <a:ext cx="534529" cy="290615"/>
            </a:xfrm>
            <a:prstGeom prst="rightArrow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657EC49-23D5-4827-8251-9C9229873A87}"/>
              </a:ext>
            </a:extLst>
          </p:cNvPr>
          <p:cNvGrpSpPr/>
          <p:nvPr/>
        </p:nvGrpSpPr>
        <p:grpSpPr>
          <a:xfrm>
            <a:off x="9310062" y="1721065"/>
            <a:ext cx="1099701" cy="1389328"/>
            <a:chOff x="9127182" y="1814802"/>
            <a:chExt cx="1099701" cy="1389328"/>
          </a:xfrm>
        </p:grpSpPr>
        <p:pic>
          <p:nvPicPr>
            <p:cNvPr id="9" name="Picture 8" descr="A close up of a sign&#10;&#10;Description generated with very high confidence">
              <a:extLst>
                <a:ext uri="{FF2B5EF4-FFF2-40B4-BE49-F238E27FC236}">
                  <a16:creationId xmlns:a16="http://schemas.microsoft.com/office/drawing/2014/main" id="{03D9E012-9654-4888-9D44-2E53283A4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27182" y="1814802"/>
              <a:ext cx="1099701" cy="1099701"/>
            </a:xfrm>
            <a:prstGeom prst="rect">
              <a:avLst/>
            </a:prstGeom>
          </p:spPr>
        </p:pic>
        <p:sp>
          <p:nvSpPr>
            <p:cNvPr id="11" name="Arrow: Right 10">
              <a:extLst>
                <a:ext uri="{FF2B5EF4-FFF2-40B4-BE49-F238E27FC236}">
                  <a16:creationId xmlns:a16="http://schemas.microsoft.com/office/drawing/2014/main" id="{E46D5232-050A-440D-AAB2-5DCE3061B6CE}"/>
                </a:ext>
              </a:extLst>
            </p:cNvPr>
            <p:cNvSpPr/>
            <p:nvPr/>
          </p:nvSpPr>
          <p:spPr>
            <a:xfrm rot="5400000">
              <a:off x="9409769" y="2791558"/>
              <a:ext cx="534529" cy="290615"/>
            </a:xfrm>
            <a:prstGeom prst="rightArrow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15851143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43FBD-632B-4040-BE85-CCDACB6A9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Performances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E1868-7C0C-482C-B4C9-82AC11B836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r-FR" b="1" dirty="0">
                <a:solidFill>
                  <a:srgbClr val="FF0000"/>
                </a:solidFill>
              </a:rPr>
              <a:t>Informations non confirmées</a:t>
            </a:r>
            <a:endParaRPr lang="fr-FR" dirty="0"/>
          </a:p>
          <a:p>
            <a:r>
              <a:rPr lang="fr-FR" dirty="0"/>
              <a:t>De 44 (</a:t>
            </a:r>
            <a:r>
              <a:rPr lang="fr-FR" dirty="0" err="1"/>
              <a:t>Pypy</a:t>
            </a:r>
            <a:r>
              <a:rPr lang="fr-FR" dirty="0"/>
              <a:t>) à 155-269 (</a:t>
            </a:r>
            <a:r>
              <a:rPr lang="fr-FR" dirty="0" err="1"/>
              <a:t>Cpython</a:t>
            </a:r>
            <a:r>
              <a:rPr lang="fr-FR" dirty="0"/>
              <a:t>) fois plus lent que le C++.</a:t>
            </a:r>
          </a:p>
          <a:p>
            <a:r>
              <a:rPr lang="fr-FR" dirty="0"/>
              <a:t>Entre Fortran et MATLAB</a:t>
            </a:r>
          </a:p>
          <a:p>
            <a:endParaRPr lang="fr-FR" dirty="0"/>
          </a:p>
          <a:p>
            <a:pPr marL="457200" lvl="1" indent="0">
              <a:buNone/>
            </a:pPr>
            <a:endParaRPr lang="fr-FR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347857B-80A4-4076-8663-0F270FF4EE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532907"/>
              </p:ext>
            </p:extLst>
          </p:nvPr>
        </p:nvGraphicFramePr>
        <p:xfrm>
          <a:off x="1181295" y="3798274"/>
          <a:ext cx="2420033" cy="2719208"/>
        </p:xfrm>
        <a:graphic>
          <a:graphicData uri="http://schemas.openxmlformats.org/drawingml/2006/table">
            <a:tbl>
              <a:tblPr/>
              <a:tblGrid>
                <a:gridCol w="2420033">
                  <a:extLst>
                    <a:ext uri="{9D8B030D-6E8A-4147-A177-3AD203B41FA5}">
                      <a16:colId xmlns:a16="http://schemas.microsoft.com/office/drawing/2014/main" val="1787330136"/>
                    </a:ext>
                  </a:extLst>
                </a:gridCol>
              </a:tblGrid>
              <a:tr h="339901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iteration_pi_sum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9885692"/>
                  </a:ext>
                </a:extLst>
              </a:tr>
              <a:tr h="339901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recursion_fibonacci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2705738"/>
                  </a:ext>
                </a:extLst>
              </a:tr>
              <a:tr h="339901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recursion_quicksort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2727690"/>
                  </a:ext>
                </a:extLst>
              </a:tr>
              <a:tr h="339901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parse_integers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7987536"/>
                  </a:ext>
                </a:extLst>
              </a:tr>
              <a:tr h="339901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print_to_file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54684"/>
                  </a:ext>
                </a:extLst>
              </a:tr>
              <a:tr h="339901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matrix_statistics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9811849"/>
                  </a:ext>
                </a:extLst>
              </a:tr>
              <a:tr h="339901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matrix_multiply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4334963"/>
                  </a:ext>
                </a:extLst>
              </a:tr>
              <a:tr h="339901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userfunc_mandelbrot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787641"/>
                  </a:ext>
                </a:extLst>
              </a:tr>
            </a:tbl>
          </a:graphicData>
        </a:graphic>
      </p:graphicFrame>
      <p:pic>
        <p:nvPicPr>
          <p:cNvPr id="8" name="Picture 7" descr="A close up of a map&#10;&#10;Description generated with high confidence">
            <a:extLst>
              <a:ext uri="{FF2B5EF4-FFF2-40B4-BE49-F238E27FC236}">
                <a16:creationId xmlns:a16="http://schemas.microsoft.com/office/drawing/2014/main" id="{6ADF17A6-F35E-4AC2-BF15-B767B39EED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488" y="3599434"/>
            <a:ext cx="5846462" cy="29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0270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screenshot&#10;&#10;Description generated with very high confidence">
            <a:extLst>
              <a:ext uri="{FF2B5EF4-FFF2-40B4-BE49-F238E27FC236}">
                <a16:creationId xmlns:a16="http://schemas.microsoft.com/office/drawing/2014/main" id="{0EF9BDF4-3852-441A-ACD6-9BB04E47D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564114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979BA86-1F53-4168-9A06-126F0825FD62}"/>
              </a:ext>
            </a:extLst>
          </p:cNvPr>
          <p:cNvSpPr/>
          <p:nvPr/>
        </p:nvSpPr>
        <p:spPr>
          <a:xfrm>
            <a:off x="1127760" y="6025805"/>
            <a:ext cx="9936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i="1" dirty="0">
                <a:solidFill>
                  <a:srgbClr val="C00000"/>
                </a:solidFill>
              </a:rPr>
              <a:t>“Python 2.x is legacy, Python 3.x is the present and future of the language”</a:t>
            </a:r>
            <a:endParaRPr lang="fr-FR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491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304FE97-694C-4D49-AC7E-1693A35AA11A}"/>
              </a:ext>
            </a:extLst>
          </p:cNvPr>
          <p:cNvSpPr/>
          <p:nvPr/>
        </p:nvSpPr>
        <p:spPr>
          <a:xfrm>
            <a:off x="0" y="-101495"/>
            <a:ext cx="6077243" cy="6858000"/>
          </a:xfrm>
          <a:prstGeom prst="rect">
            <a:avLst/>
          </a:prstGeom>
          <a:solidFill>
            <a:srgbClr val="EEC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597020-80C7-47B6-929D-27DF32C10050}"/>
              </a:ext>
            </a:extLst>
          </p:cNvPr>
          <p:cNvSpPr/>
          <p:nvPr/>
        </p:nvSpPr>
        <p:spPr>
          <a:xfrm>
            <a:off x="6077242" y="0"/>
            <a:ext cx="6114757" cy="6858000"/>
          </a:xfrm>
          <a:prstGeom prst="rect">
            <a:avLst/>
          </a:prstGeom>
          <a:solidFill>
            <a:srgbClr val="2B5A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77B35E-1959-4D72-9C2B-B283141107F6}"/>
              </a:ext>
            </a:extLst>
          </p:cNvPr>
          <p:cNvSpPr txBox="1"/>
          <p:nvPr/>
        </p:nvSpPr>
        <p:spPr>
          <a:xfrm>
            <a:off x="2398540" y="365760"/>
            <a:ext cx="128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>
                <a:solidFill>
                  <a:srgbClr val="2B5A84"/>
                </a:solidFill>
              </a:rPr>
              <a:t>2.x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38C3A59-54DA-42BB-B30F-22BD04E27024}"/>
              </a:ext>
            </a:extLst>
          </p:cNvPr>
          <p:cNvSpPr txBox="1"/>
          <p:nvPr/>
        </p:nvSpPr>
        <p:spPr>
          <a:xfrm>
            <a:off x="8494540" y="365759"/>
            <a:ext cx="128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>
                <a:solidFill>
                  <a:srgbClr val="EEC364"/>
                </a:solidFill>
              </a:rPr>
              <a:t>3.x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3EA904-2174-414E-ADE5-2F1B4AC6CF9E}"/>
              </a:ext>
            </a:extLst>
          </p:cNvPr>
          <p:cNvSpPr txBox="1"/>
          <p:nvPr/>
        </p:nvSpPr>
        <p:spPr>
          <a:xfrm>
            <a:off x="372792" y="1516967"/>
            <a:ext cx="53316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2B5A84"/>
                </a:solidFill>
              </a:rPr>
              <a:t>Native sur linux et MacOs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2B5A84"/>
                </a:solidFill>
              </a:rPr>
              <a:t>Encore utilisée pour quelques rares modules tiers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FR" sz="2400" dirty="0">
              <a:solidFill>
                <a:srgbClr val="2B5A84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FR" sz="2400" dirty="0">
              <a:solidFill>
                <a:srgbClr val="2B5A84"/>
              </a:solidFill>
            </a:endParaRPr>
          </a:p>
        </p:txBody>
      </p:sp>
      <p:sp>
        <p:nvSpPr>
          <p:cNvPr id="13" name="Arrow: Left-Right 12">
            <a:extLst>
              <a:ext uri="{FF2B5EF4-FFF2-40B4-BE49-F238E27FC236}">
                <a16:creationId xmlns:a16="http://schemas.microsoft.com/office/drawing/2014/main" id="{DDCDE7E5-25D6-42DE-940D-237EEAB64699}"/>
              </a:ext>
            </a:extLst>
          </p:cNvPr>
          <p:cNvSpPr/>
          <p:nvPr/>
        </p:nvSpPr>
        <p:spPr>
          <a:xfrm>
            <a:off x="2559487" y="5967832"/>
            <a:ext cx="4572000" cy="788673"/>
          </a:xfrm>
          <a:prstGeom prst="leftRightArrow">
            <a:avLst>
              <a:gd name="adj1" fmla="val 64583"/>
              <a:gd name="adj2" fmla="val 5729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rgbClr val="C00000"/>
                </a:solidFill>
              </a:rPr>
              <a:t>2to3 , 3to2, __Futur__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8ACA93B-324B-4D1A-9B5D-633B06D6AAF6}"/>
              </a:ext>
            </a:extLst>
          </p:cNvPr>
          <p:cNvSpPr txBox="1"/>
          <p:nvPr/>
        </p:nvSpPr>
        <p:spPr>
          <a:xfrm>
            <a:off x="6450035" y="1516967"/>
            <a:ext cx="58052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EEC364"/>
                </a:solidFill>
              </a:rPr>
              <a:t>Plus simple à apprendre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EEC364"/>
                </a:solidFill>
              </a:rPr>
              <a:t>Majorité des modules déjà converties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EEC364"/>
                </a:solidFill>
              </a:rPr>
              <a:t>Pip installé par défaut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EEC364"/>
                </a:solidFill>
              </a:rPr>
              <a:t>Rend le langage plus clair et propre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EEC364"/>
                </a:solidFill>
              </a:rPr>
              <a:t>Nom modules: </a:t>
            </a:r>
          </a:p>
          <a:p>
            <a:pPr lvl="1"/>
            <a:r>
              <a:rPr lang="fr-FR" sz="2400" dirty="0">
                <a:solidFill>
                  <a:srgbClr val="EEC364"/>
                </a:solidFill>
              </a:rPr>
              <a:t>      </a:t>
            </a:r>
            <a:r>
              <a:rPr lang="fr-FR" sz="2400" dirty="0" err="1">
                <a:solidFill>
                  <a:srgbClr val="EEC364"/>
                </a:solidFill>
              </a:rPr>
              <a:t>ConfigParser</a:t>
            </a:r>
            <a:r>
              <a:rPr lang="fr-FR" sz="2400" dirty="0">
                <a:solidFill>
                  <a:srgbClr val="EEC364"/>
                </a:solidFill>
              </a:rPr>
              <a:t> → </a:t>
            </a:r>
            <a:r>
              <a:rPr lang="fr-FR" sz="2400" dirty="0" err="1">
                <a:solidFill>
                  <a:srgbClr val="EEC364"/>
                </a:solidFill>
              </a:rPr>
              <a:t>configparser</a:t>
            </a:r>
            <a:endParaRPr lang="fr-FR" sz="2400" dirty="0">
              <a:solidFill>
                <a:srgbClr val="EEC364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EEC364"/>
                </a:solidFill>
              </a:rPr>
              <a:t>Fonctionnalisation: </a:t>
            </a:r>
            <a:r>
              <a:rPr lang="fr-FR" sz="2400" dirty="0" err="1">
                <a:solidFill>
                  <a:srgbClr val="EEC364"/>
                </a:solidFill>
              </a:rPr>
              <a:t>print</a:t>
            </a:r>
            <a:r>
              <a:rPr lang="fr-FR" sz="2400" dirty="0">
                <a:solidFill>
                  <a:srgbClr val="EEC364"/>
                </a:solidFill>
              </a:rPr>
              <a:t> → </a:t>
            </a:r>
            <a:r>
              <a:rPr lang="fr-FR" sz="2400" dirty="0" err="1">
                <a:solidFill>
                  <a:srgbClr val="EEC364"/>
                </a:solidFill>
              </a:rPr>
              <a:t>print</a:t>
            </a:r>
            <a:r>
              <a:rPr lang="fr-FR" sz="2400" dirty="0">
                <a:solidFill>
                  <a:srgbClr val="EEC364"/>
                </a:solidFill>
              </a:rPr>
              <a:t>()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EEC364"/>
                </a:solidFill>
              </a:rPr>
              <a:t>Changement d’objets: </a:t>
            </a:r>
          </a:p>
          <a:p>
            <a:pPr lvl="1"/>
            <a:r>
              <a:rPr lang="fr-FR" sz="2400" dirty="0">
                <a:solidFill>
                  <a:srgbClr val="EEC364"/>
                </a:solidFill>
              </a:rPr>
              <a:t>	</a:t>
            </a:r>
            <a:r>
              <a:rPr lang="fr-FR" sz="2400" dirty="0" err="1">
                <a:solidFill>
                  <a:srgbClr val="EEC364"/>
                </a:solidFill>
              </a:rPr>
              <a:t>xrange</a:t>
            </a:r>
            <a:r>
              <a:rPr lang="fr-FR" sz="2400" dirty="0">
                <a:solidFill>
                  <a:srgbClr val="EEC364"/>
                </a:solidFill>
              </a:rPr>
              <a:t>() → range()</a:t>
            </a:r>
          </a:p>
          <a:p>
            <a:pPr lvl="1"/>
            <a:r>
              <a:rPr lang="fr-FR" sz="2400" dirty="0">
                <a:solidFill>
                  <a:srgbClr val="EEC364"/>
                </a:solidFill>
              </a:rPr>
              <a:t>	</a:t>
            </a:r>
            <a:r>
              <a:rPr lang="fr-FR" sz="2400" dirty="0" err="1">
                <a:solidFill>
                  <a:srgbClr val="EEC364"/>
                </a:solidFill>
              </a:rPr>
              <a:t>basestring</a:t>
            </a:r>
            <a:r>
              <a:rPr lang="fr-FR" sz="2400" dirty="0">
                <a:solidFill>
                  <a:srgbClr val="EEC364"/>
                </a:solidFill>
              </a:rPr>
              <a:t>() → </a:t>
            </a:r>
            <a:r>
              <a:rPr lang="fr-FR" sz="2400" dirty="0" err="1">
                <a:solidFill>
                  <a:srgbClr val="EEC364"/>
                </a:solidFill>
              </a:rPr>
              <a:t>str</a:t>
            </a:r>
            <a:r>
              <a:rPr lang="fr-FR" sz="2400" dirty="0">
                <a:solidFill>
                  <a:srgbClr val="EEC364"/>
                </a:solidFill>
              </a:rPr>
              <a:t>()</a:t>
            </a:r>
          </a:p>
          <a:p>
            <a:pPr lvl="1"/>
            <a:r>
              <a:rPr lang="fr-FR" sz="2400" dirty="0">
                <a:solidFill>
                  <a:srgbClr val="EEC364"/>
                </a:solidFill>
              </a:rPr>
              <a:t>	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FR" sz="2400" dirty="0">
              <a:solidFill>
                <a:srgbClr val="EEC364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FR" sz="2400" dirty="0">
              <a:solidFill>
                <a:srgbClr val="EEC364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FR" sz="2400" dirty="0">
              <a:solidFill>
                <a:srgbClr val="EEC36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5742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43FBD-632B-4040-BE85-CCDACB6A9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err="1">
                <a:solidFill>
                  <a:srgbClr val="C00000"/>
                </a:solidFill>
              </a:rPr>
              <a:t>Print</a:t>
            </a:r>
            <a:r>
              <a:rPr lang="fr-FR" b="1" dirty="0">
                <a:solidFill>
                  <a:srgbClr val="C00000"/>
                </a:solidFill>
              </a:rPr>
              <a:t> en 2.x et 3.x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29B2CD9-0178-4FD0-A178-1541BA4584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080861"/>
          </a:xfrm>
        </p:spPr>
        <p:txBody>
          <a:bodyPr/>
          <a:lstStyle/>
          <a:p>
            <a:r>
              <a:rPr lang="fr-FR" dirty="0"/>
              <a:t>2.x « </a:t>
            </a:r>
            <a:r>
              <a:rPr lang="fr-FR" dirty="0" err="1"/>
              <a:t>print</a:t>
            </a:r>
            <a:r>
              <a:rPr lang="fr-FR" dirty="0"/>
              <a:t> variable » est une instruction</a:t>
            </a:r>
          </a:p>
          <a:p>
            <a:r>
              <a:rPr lang="fr-FR" dirty="0"/>
              <a:t>3.x « </a:t>
            </a:r>
            <a:r>
              <a:rPr lang="fr-FR" dirty="0" err="1"/>
              <a:t>print</a:t>
            </a:r>
            <a:r>
              <a:rPr lang="fr-FR" dirty="0"/>
              <a:t>(variable) » est une fonction </a:t>
            </a:r>
          </a:p>
          <a:p>
            <a:endParaRPr lang="fr-FR" dirty="0"/>
          </a:p>
          <a:p>
            <a:endParaRPr lang="fr-FR" dirty="0"/>
          </a:p>
        </p:txBody>
      </p:sp>
      <p:pic>
        <p:nvPicPr>
          <p:cNvPr id="7" name="Picture 6" descr="A black sign with white text&#10;&#10;Description generated with high confidence">
            <a:extLst>
              <a:ext uri="{FF2B5EF4-FFF2-40B4-BE49-F238E27FC236}">
                <a16:creationId xmlns:a16="http://schemas.microsoft.com/office/drawing/2014/main" id="{7FE7A911-C1B2-4BC2-8144-E5897150DA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51" y="4071021"/>
            <a:ext cx="11001897" cy="1198800"/>
          </a:xfrm>
          <a:prstGeom prst="rect">
            <a:avLst/>
          </a:prstGeom>
        </p:spPr>
      </p:pic>
      <p:pic>
        <p:nvPicPr>
          <p:cNvPr id="4" name="Picture 3" descr="A close up of a screen&#10;&#10;Description generated with very high confidence">
            <a:extLst>
              <a:ext uri="{FF2B5EF4-FFF2-40B4-BE49-F238E27FC236}">
                <a16:creationId xmlns:a16="http://schemas.microsoft.com/office/drawing/2014/main" id="{C5149F9C-5D06-4CAC-BE0F-8AF65EAC41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214" y="3159362"/>
            <a:ext cx="5884858" cy="3349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962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43FBD-632B-4040-BE85-CCDACB6A9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Encodage: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52B1E19-9104-4EF7-95E8-D13336E046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9774"/>
            <a:ext cx="10515600" cy="603676"/>
          </a:xfrm>
        </p:spPr>
        <p:txBody>
          <a:bodyPr/>
          <a:lstStyle/>
          <a:p>
            <a:r>
              <a:rPr lang="fr-FR" dirty="0"/>
              <a:t>Tout texte utilise un encodage.</a:t>
            </a:r>
          </a:p>
        </p:txBody>
      </p:sp>
      <p:sp>
        <p:nvSpPr>
          <p:cNvPr id="4" name="Content Placeholder 5">
            <a:extLst>
              <a:ext uri="{FF2B5EF4-FFF2-40B4-BE49-F238E27FC236}">
                <a16:creationId xmlns:a16="http://schemas.microsoft.com/office/drawing/2014/main" id="{D6D3CA45-0BC7-4AEF-A13D-445C0563FA68}"/>
              </a:ext>
            </a:extLst>
          </p:cNvPr>
          <p:cNvSpPr txBox="1">
            <a:spLocks/>
          </p:cNvSpPr>
          <p:nvPr/>
        </p:nvSpPr>
        <p:spPr>
          <a:xfrm>
            <a:off x="838200" y="3043450"/>
            <a:ext cx="10515600" cy="603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96 encodages gérés dans Python via ‘</a:t>
            </a:r>
            <a:r>
              <a:rPr lang="fr-FR" dirty="0" err="1"/>
              <a:t>encodings</a:t>
            </a:r>
            <a:r>
              <a:rPr lang="fr-FR" dirty="0"/>
              <a:t>’</a:t>
            </a:r>
          </a:p>
        </p:txBody>
      </p:sp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D26F96E6-02AC-4DFC-88B4-8E3EC920FA84}"/>
              </a:ext>
            </a:extLst>
          </p:cNvPr>
          <p:cNvSpPr txBox="1">
            <a:spLocks/>
          </p:cNvSpPr>
          <p:nvPr/>
        </p:nvSpPr>
        <p:spPr>
          <a:xfrm>
            <a:off x="838200" y="3645585"/>
            <a:ext cx="10515600" cy="603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Unicode regroupe (presque) tout les caractères.</a:t>
            </a:r>
          </a:p>
        </p:txBody>
      </p:sp>
    </p:spTree>
    <p:extLst>
      <p:ext uri="{BB962C8B-B14F-4D97-AF65-F5344CB8AC3E}">
        <p14:creationId xmlns:p14="http://schemas.microsoft.com/office/powerpoint/2010/main" val="35584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43FBD-632B-4040-BE85-CCDACB6A9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Encodage:</a:t>
            </a:r>
          </a:p>
        </p:txBody>
      </p:sp>
      <p:pic>
        <p:nvPicPr>
          <p:cNvPr id="10" name="Picture 9" descr="A screen shot of a smart phone&#10;&#10;Description generated with high confidence">
            <a:extLst>
              <a:ext uri="{FF2B5EF4-FFF2-40B4-BE49-F238E27FC236}">
                <a16:creationId xmlns:a16="http://schemas.microsoft.com/office/drawing/2014/main" id="{388124DA-A152-4AFB-BA3E-8A169CD3D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009884"/>
            <a:ext cx="6467027" cy="1969011"/>
          </a:xfrm>
          <a:prstGeom prst="rect">
            <a:avLst/>
          </a:prstGeom>
        </p:spPr>
      </p:pic>
      <p:pic>
        <p:nvPicPr>
          <p:cNvPr id="12" name="Picture 11" descr="Screen of a cell phone&#10;&#10;Description generated with high confidence">
            <a:extLst>
              <a:ext uri="{FF2B5EF4-FFF2-40B4-BE49-F238E27FC236}">
                <a16:creationId xmlns:a16="http://schemas.microsoft.com/office/drawing/2014/main" id="{8A055019-C0FC-4EFA-89E8-183E74A5FB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37809"/>
            <a:ext cx="6517943" cy="179119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CF6D323-7C99-47AF-9847-754C76940AF5}"/>
              </a:ext>
            </a:extLst>
          </p:cNvPr>
          <p:cNvSpPr txBox="1"/>
          <p:nvPr/>
        </p:nvSpPr>
        <p:spPr>
          <a:xfrm>
            <a:off x="8024884" y="3207224"/>
            <a:ext cx="351698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But: manipuler que de l’Unicode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/>
              <a:t>Par défaut en 3.x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/>
              <a:t>Spécifié en 2.x</a:t>
            </a:r>
          </a:p>
        </p:txBody>
      </p:sp>
    </p:spTree>
    <p:extLst>
      <p:ext uri="{BB962C8B-B14F-4D97-AF65-F5344CB8AC3E}">
        <p14:creationId xmlns:p14="http://schemas.microsoft.com/office/powerpoint/2010/main" val="18395166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0970F-0801-4523-ADB7-DD493713D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Modules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0495A6-CE56-4095-B250-62881077A4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/>
              <a:t>The Python Standard Library: 308 modules </a:t>
            </a:r>
            <a:r>
              <a:rPr lang="fr-FR" dirty="0" err="1"/>
              <a:t>Built-In</a:t>
            </a:r>
            <a:r>
              <a:rPr lang="fr-FR" dirty="0"/>
              <a:t> écrits en C.</a:t>
            </a:r>
          </a:p>
          <a:p>
            <a:r>
              <a:rPr lang="fr-FR" dirty="0"/>
              <a:t>Nombreux autres modules plus ou moins utiles.</a:t>
            </a:r>
          </a:p>
          <a:p>
            <a:pPr lvl="1"/>
            <a:endParaRPr lang="fr-FR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6429B23-9435-4C15-A877-60883E4F94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917" y="2872579"/>
            <a:ext cx="5120165" cy="3835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9573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E1868-7C0C-482C-B4C9-82AC11B836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>
            <a:normAutofit/>
          </a:bodyPr>
          <a:lstStyle/>
          <a:p>
            <a:r>
              <a:rPr lang="fr-FR" sz="3200" dirty="0"/>
              <a:t>Math</a:t>
            </a:r>
          </a:p>
          <a:p>
            <a:pPr lvl="1"/>
            <a:r>
              <a:rPr lang="fr-FR" sz="2800" dirty="0"/>
              <a:t>Pack d’opérations mathématiques</a:t>
            </a:r>
          </a:p>
          <a:p>
            <a:r>
              <a:rPr lang="fr-FR" sz="3200" dirty="0" err="1"/>
              <a:t>Datetime</a:t>
            </a:r>
            <a:endParaRPr lang="fr-FR" sz="3200" dirty="0"/>
          </a:p>
          <a:p>
            <a:pPr lvl="1"/>
            <a:r>
              <a:rPr lang="fr-FR" sz="2800" dirty="0"/>
              <a:t>Manipulation de dates</a:t>
            </a:r>
            <a:endParaRPr lang="fr-FR" sz="3200" dirty="0"/>
          </a:p>
          <a:p>
            <a:r>
              <a:rPr lang="fr-FR" sz="3200" dirty="0" err="1"/>
              <a:t>Numpy</a:t>
            </a:r>
            <a:endParaRPr lang="fr-FR" sz="3200" dirty="0"/>
          </a:p>
          <a:p>
            <a:pPr lvl="1"/>
            <a:r>
              <a:rPr lang="fr-FR" sz="2800" dirty="0"/>
              <a:t>Gestion des tableaux et optimisation de mémoire</a:t>
            </a:r>
          </a:p>
          <a:p>
            <a:r>
              <a:rPr lang="fr-FR" sz="3200" dirty="0"/>
              <a:t>Os</a:t>
            </a:r>
          </a:p>
          <a:p>
            <a:pPr lvl="1"/>
            <a:r>
              <a:rPr lang="fr-FR" sz="2800" dirty="0"/>
              <a:t>Accède aux commandes et aux variables de l’Os</a:t>
            </a:r>
          </a:p>
        </p:txBody>
      </p:sp>
    </p:spTree>
    <p:extLst>
      <p:ext uri="{BB962C8B-B14F-4D97-AF65-F5344CB8AC3E}">
        <p14:creationId xmlns:p14="http://schemas.microsoft.com/office/powerpoint/2010/main" val="24011202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E1868-7C0C-482C-B4C9-82AC11B836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395562"/>
          </a:xfrm>
        </p:spPr>
        <p:txBody>
          <a:bodyPr/>
          <a:lstStyle/>
          <a:p>
            <a:r>
              <a:rPr lang="fr-FR" dirty="0"/>
              <a:t>Fournit un complément de mathématiques:</a:t>
            </a:r>
          </a:p>
          <a:p>
            <a:pPr lvl="1"/>
            <a:r>
              <a:rPr lang="fr-FR" dirty="0" err="1"/>
              <a:t>exp</a:t>
            </a:r>
            <a:r>
              <a:rPr lang="fr-FR" dirty="0"/>
              <a:t>(x)</a:t>
            </a:r>
          </a:p>
          <a:p>
            <a:pPr lvl="1"/>
            <a:r>
              <a:rPr lang="fr-FR" dirty="0"/>
              <a:t>log10(x)</a:t>
            </a:r>
          </a:p>
          <a:p>
            <a:pPr lvl="1"/>
            <a:r>
              <a:rPr lang="fr-FR" dirty="0" err="1"/>
              <a:t>sqrt</a:t>
            </a:r>
            <a:r>
              <a:rPr lang="fr-FR" dirty="0"/>
              <a:t>(x)</a:t>
            </a:r>
          </a:p>
          <a:p>
            <a:pPr lvl="1"/>
            <a:r>
              <a:rPr lang="fr-FR" dirty="0" err="1"/>
              <a:t>factorial</a:t>
            </a:r>
            <a:r>
              <a:rPr lang="fr-FR" dirty="0"/>
              <a:t>(x)</a:t>
            </a:r>
          </a:p>
          <a:p>
            <a:pPr lvl="1"/>
            <a:r>
              <a:rPr lang="fr-FR" dirty="0" err="1"/>
              <a:t>gcd</a:t>
            </a:r>
            <a:r>
              <a:rPr lang="fr-FR" dirty="0"/>
              <a:t>(</a:t>
            </a:r>
            <a:r>
              <a:rPr lang="fr-FR" dirty="0" err="1"/>
              <a:t>x,y</a:t>
            </a:r>
            <a:r>
              <a:rPr lang="fr-FR" dirty="0"/>
              <a:t>)</a:t>
            </a:r>
          </a:p>
          <a:p>
            <a:pPr lvl="1"/>
            <a:r>
              <a:rPr lang="fr-FR" dirty="0" err="1"/>
              <a:t>Isclose</a:t>
            </a:r>
            <a:r>
              <a:rPr lang="fr-FR" dirty="0"/>
              <a:t>(</a:t>
            </a:r>
            <a:r>
              <a:rPr lang="fr-FR" dirty="0" err="1"/>
              <a:t>x,y,rel_tol,abs_tol</a:t>
            </a:r>
            <a:r>
              <a:rPr lang="fr-FR" dirty="0"/>
              <a:t>)</a:t>
            </a:r>
          </a:p>
          <a:p>
            <a:pPr lvl="1"/>
            <a:endParaRPr lang="fr-FR" dirty="0"/>
          </a:p>
          <a:p>
            <a:pPr lvl="1"/>
            <a:endParaRPr lang="fr-FR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74B344A-1D38-43CD-B9EA-3E7054C0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Math</a:t>
            </a:r>
          </a:p>
        </p:txBody>
      </p:sp>
      <p:pic>
        <p:nvPicPr>
          <p:cNvPr id="5" name="Picture 4" descr="A picture containing indoor&#10;&#10;Description generated with high confidence">
            <a:extLst>
              <a:ext uri="{FF2B5EF4-FFF2-40B4-BE49-F238E27FC236}">
                <a16:creationId xmlns:a16="http://schemas.microsoft.com/office/drawing/2014/main" id="{39FEDFBD-7B22-4DBC-8CF8-6E95D8B7E8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046" y="2302330"/>
            <a:ext cx="9725908" cy="2579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912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74B344A-1D38-43CD-B9EA-3E7054C0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Math</a:t>
            </a:r>
          </a:p>
        </p:txBody>
      </p:sp>
      <p:pic>
        <p:nvPicPr>
          <p:cNvPr id="8" name="Picture 7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8B1E1C8B-35FF-4833-9595-E002EA8E27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29" y="2096945"/>
            <a:ext cx="10180741" cy="325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7037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E1868-7C0C-482C-B4C9-82AC11B836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4191000" cy="2769235"/>
          </a:xfrm>
        </p:spPr>
        <p:txBody>
          <a:bodyPr/>
          <a:lstStyle/>
          <a:p>
            <a:r>
              <a:rPr lang="fr-FR" dirty="0"/>
              <a:t>Manipule les objets:</a:t>
            </a:r>
          </a:p>
          <a:p>
            <a:pPr lvl="1"/>
            <a:r>
              <a:rPr lang="fr-FR" dirty="0"/>
              <a:t>Date</a:t>
            </a:r>
          </a:p>
          <a:p>
            <a:pPr lvl="1"/>
            <a:r>
              <a:rPr lang="fr-FR" dirty="0"/>
              <a:t>Time</a:t>
            </a:r>
          </a:p>
          <a:p>
            <a:pPr lvl="1"/>
            <a:r>
              <a:rPr lang="fr-FR" dirty="0" err="1"/>
              <a:t>Datetime</a:t>
            </a:r>
            <a:endParaRPr lang="fr-FR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74B344A-1D38-43CD-B9EA-3E7054C0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b="1" dirty="0" err="1">
                <a:solidFill>
                  <a:srgbClr val="C00000"/>
                </a:solidFill>
              </a:rPr>
              <a:t>Datetime</a:t>
            </a:r>
            <a:endParaRPr lang="fr-FR" b="1" dirty="0">
              <a:solidFill>
                <a:srgbClr val="C00000"/>
              </a:solidFill>
            </a:endParaRPr>
          </a:p>
        </p:txBody>
      </p:sp>
      <p:pic>
        <p:nvPicPr>
          <p:cNvPr id="7" name="Picture 6" descr="A close up of a black screen with text&#10;&#10;Description generated with high confidence">
            <a:extLst>
              <a:ext uri="{FF2B5EF4-FFF2-40B4-BE49-F238E27FC236}">
                <a16:creationId xmlns:a16="http://schemas.microsoft.com/office/drawing/2014/main" id="{FDCB4C19-9290-4C6E-926A-6F6C2DBD5A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277" y="2563586"/>
            <a:ext cx="8875328" cy="371701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EDC64F5-3A76-407D-950A-1347C4CDFE5C}"/>
              </a:ext>
            </a:extLst>
          </p:cNvPr>
          <p:cNvSpPr/>
          <p:nvPr/>
        </p:nvSpPr>
        <p:spPr>
          <a:xfrm>
            <a:off x="3097277" y="2510295"/>
            <a:ext cx="2813666" cy="330876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8D88215-D264-4C61-ACDA-0288B3CCCBB1}"/>
              </a:ext>
            </a:extLst>
          </p:cNvPr>
          <p:cNvSpPr/>
          <p:nvPr/>
        </p:nvSpPr>
        <p:spPr>
          <a:xfrm>
            <a:off x="3097276" y="2710544"/>
            <a:ext cx="4190999" cy="1583870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9D6B2C2-D279-4F6F-857A-9ADB60B3AE25}"/>
              </a:ext>
            </a:extLst>
          </p:cNvPr>
          <p:cNvSpPr/>
          <p:nvPr/>
        </p:nvSpPr>
        <p:spPr>
          <a:xfrm>
            <a:off x="3097276" y="4196440"/>
            <a:ext cx="8875328" cy="832760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C38B70-721B-4A25-B132-D241CE786995}"/>
              </a:ext>
            </a:extLst>
          </p:cNvPr>
          <p:cNvSpPr/>
          <p:nvPr/>
        </p:nvSpPr>
        <p:spPr>
          <a:xfrm>
            <a:off x="3097276" y="4947549"/>
            <a:ext cx="6373295" cy="1133205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2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E1868-7C0C-482C-B4C9-82AC11B836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828" y="732403"/>
            <a:ext cx="4713514" cy="591005"/>
          </a:xfrm>
        </p:spPr>
        <p:txBody>
          <a:bodyPr/>
          <a:lstStyle/>
          <a:p>
            <a:r>
              <a:rPr lang="fr-FR" dirty="0" err="1"/>
              <a:t>timedelta</a:t>
            </a:r>
            <a:r>
              <a:rPr lang="fr-FR" dirty="0"/>
              <a:t> = écart de temps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74B344A-1D38-43CD-B9EA-3E7054C0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b="1" dirty="0" err="1">
                <a:solidFill>
                  <a:srgbClr val="C00000"/>
                </a:solidFill>
              </a:rPr>
              <a:t>Datetime</a:t>
            </a:r>
            <a:endParaRPr lang="fr-FR" b="1" dirty="0">
              <a:solidFill>
                <a:srgbClr val="C0000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9F3F3C8-6E67-4AFE-88CB-729601386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68" y="1690686"/>
            <a:ext cx="4733686" cy="156485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E911987-CC5D-4CB5-BC6E-FCAA506EF5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08" y="2473112"/>
            <a:ext cx="11621384" cy="2870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80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E1868-7C0C-482C-B4C9-82AC11B836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2769235"/>
          </a:xfrm>
        </p:spPr>
        <p:txBody>
          <a:bodyPr/>
          <a:lstStyle/>
          <a:p>
            <a:r>
              <a:rPr lang="fr-FR" dirty="0"/>
              <a:t>Lib majeur de python créée en 1995</a:t>
            </a:r>
          </a:p>
          <a:p>
            <a:r>
              <a:rPr lang="fr-FR" dirty="0"/>
              <a:t>Manipulation de tableaux et de matrices</a:t>
            </a:r>
          </a:p>
          <a:p>
            <a:r>
              <a:rPr lang="fr-FR" dirty="0"/>
              <a:t>Algèbre linéaire</a:t>
            </a:r>
          </a:p>
          <a:p>
            <a:r>
              <a:rPr lang="fr-FR" dirty="0" err="1"/>
              <a:t>Vectorialisation</a:t>
            </a:r>
            <a:r>
              <a:rPr lang="fr-FR" dirty="0"/>
              <a:t> d’opérations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74B344A-1D38-43CD-B9EA-3E7054C0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b="1" dirty="0" err="1">
                <a:solidFill>
                  <a:srgbClr val="C00000"/>
                </a:solidFill>
              </a:rPr>
              <a:t>Numpy</a:t>
            </a:r>
            <a:endParaRPr lang="fr-FR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7913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74B344A-1D38-43CD-B9EA-3E7054C0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b="1" dirty="0" err="1">
                <a:solidFill>
                  <a:srgbClr val="C00000"/>
                </a:solidFill>
              </a:rPr>
              <a:t>Numpy</a:t>
            </a:r>
            <a:r>
              <a:rPr lang="fr-FR" b="1" dirty="0">
                <a:solidFill>
                  <a:srgbClr val="C00000"/>
                </a:solidFill>
              </a:rPr>
              <a:t>: Utilisation de tableau</a:t>
            </a:r>
          </a:p>
        </p:txBody>
      </p:sp>
      <p:pic>
        <p:nvPicPr>
          <p:cNvPr id="7" name="Picture 6" descr="A screen shot of a computer&#10;&#10;Description generated with very high confidence">
            <a:extLst>
              <a:ext uri="{FF2B5EF4-FFF2-40B4-BE49-F238E27FC236}">
                <a16:creationId xmlns:a16="http://schemas.microsoft.com/office/drawing/2014/main" id="{5C083D75-00AE-416C-B715-63100E569C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16" y="1899137"/>
            <a:ext cx="6178122" cy="43908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E4BCD46-0745-49B3-99F9-3038DD7DFA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395" y="2270538"/>
            <a:ext cx="5458617" cy="355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8685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74B344A-1D38-43CD-B9EA-3E7054C0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b="1" dirty="0" err="1">
                <a:solidFill>
                  <a:srgbClr val="C00000"/>
                </a:solidFill>
              </a:rPr>
              <a:t>Numpy</a:t>
            </a:r>
            <a:r>
              <a:rPr lang="fr-FR" b="1" dirty="0">
                <a:solidFill>
                  <a:srgbClr val="C00000"/>
                </a:solidFill>
              </a:rPr>
              <a:t>: opérations sur les tableaux</a:t>
            </a:r>
          </a:p>
        </p:txBody>
      </p:sp>
      <p:pic>
        <p:nvPicPr>
          <p:cNvPr id="3" name="Picture 2" descr="A black sign with white text&#10;&#10;Description generated with high confidence">
            <a:extLst>
              <a:ext uri="{FF2B5EF4-FFF2-40B4-BE49-F238E27FC236}">
                <a16:creationId xmlns:a16="http://schemas.microsoft.com/office/drawing/2014/main" id="{1CF73EA2-2663-4B0E-A7CA-B6A90B9B0D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334" y="1690688"/>
            <a:ext cx="8792318" cy="276877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68EEE1B-5AA0-46F2-AA95-022FAC9A13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951828"/>
            <a:ext cx="10515600" cy="1547446"/>
          </a:xfrm>
        </p:spPr>
        <p:txBody>
          <a:bodyPr>
            <a:normAutofit/>
          </a:bodyPr>
          <a:lstStyle/>
          <a:p>
            <a:r>
              <a:rPr lang="fr-FR" dirty="0"/>
              <a:t>91 opérations </a:t>
            </a:r>
            <a:r>
              <a:rPr lang="fr-FR" dirty="0" err="1"/>
              <a:t>vectorialisées</a:t>
            </a:r>
            <a:r>
              <a:rPr lang="fr-FR" dirty="0"/>
              <a:t> (trigo, somme, différence, </a:t>
            </a:r>
            <a:r>
              <a:rPr lang="fr-FR" dirty="0" err="1"/>
              <a:t>exp</a:t>
            </a:r>
            <a:r>
              <a:rPr lang="fr-FR" dirty="0"/>
              <a:t>, complexes…)</a:t>
            </a:r>
          </a:p>
          <a:p>
            <a:r>
              <a:rPr lang="fr-FR" dirty="0"/>
              <a:t>A peu près 100 fois plus rapide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434324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438578F7-86C3-4180-ADFF-782ABE6BD4B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5490244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04841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E1868-7C0C-482C-B4C9-82AC11B836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4292" y="738822"/>
            <a:ext cx="10515600" cy="608087"/>
          </a:xfrm>
        </p:spPr>
        <p:txBody>
          <a:bodyPr>
            <a:normAutofit/>
          </a:bodyPr>
          <a:lstStyle/>
          <a:p>
            <a:r>
              <a:rPr lang="fr-FR" dirty="0"/>
              <a:t>Dans la Python Standard Library: « import os »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74B344A-1D38-43CD-B9EA-3E7054C0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Os</a:t>
            </a:r>
          </a:p>
        </p:txBody>
      </p:sp>
      <p:pic>
        <p:nvPicPr>
          <p:cNvPr id="5" name="Picture 4" descr="A close up of text on a black background&#10;&#10;Description generated with very high confidence">
            <a:extLst>
              <a:ext uri="{FF2B5EF4-FFF2-40B4-BE49-F238E27FC236}">
                <a16:creationId xmlns:a16="http://schemas.microsoft.com/office/drawing/2014/main" id="{5D1B023F-89CB-4504-BFDB-23AB7FADBC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4114" y="1110893"/>
            <a:ext cx="2358326" cy="5415040"/>
          </a:xfrm>
          <a:prstGeom prst="rect">
            <a:avLst/>
          </a:prstGeom>
        </p:spPr>
      </p:pic>
      <p:pic>
        <p:nvPicPr>
          <p:cNvPr id="7" name="Picture 6" descr="A picture containing photo&#10;&#10;Description generated with high confidence">
            <a:extLst>
              <a:ext uri="{FF2B5EF4-FFF2-40B4-BE49-F238E27FC236}">
                <a16:creationId xmlns:a16="http://schemas.microsoft.com/office/drawing/2014/main" id="{54DA5704-B26F-4234-865D-1533387F29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305908"/>
            <a:ext cx="7571367" cy="1876571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2538781-26BE-45B7-9148-991A18B79EF3}"/>
              </a:ext>
            </a:extLst>
          </p:cNvPr>
          <p:cNvSpPr txBox="1">
            <a:spLocks/>
          </p:cNvSpPr>
          <p:nvPr/>
        </p:nvSpPr>
        <p:spPr>
          <a:xfrm>
            <a:off x="838200" y="1938821"/>
            <a:ext cx="6607629" cy="608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Accéder aux variables d’environnement</a:t>
            </a:r>
          </a:p>
        </p:txBody>
      </p:sp>
    </p:spTree>
    <p:extLst>
      <p:ext uri="{BB962C8B-B14F-4D97-AF65-F5344CB8AC3E}">
        <p14:creationId xmlns:p14="http://schemas.microsoft.com/office/powerpoint/2010/main" val="12027150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74B344A-1D38-43CD-B9EA-3E7054C0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Utilisation pratique: os, </a:t>
            </a:r>
            <a:r>
              <a:rPr lang="fr-FR" b="1" dirty="0" err="1">
                <a:solidFill>
                  <a:srgbClr val="C00000"/>
                </a:solidFill>
              </a:rPr>
              <a:t>shutil</a:t>
            </a:r>
            <a:r>
              <a:rPr lang="fr-FR" b="1" dirty="0">
                <a:solidFill>
                  <a:srgbClr val="C00000"/>
                </a:solidFill>
              </a:rPr>
              <a:t>, re</a:t>
            </a:r>
          </a:p>
        </p:txBody>
      </p:sp>
      <p:pic>
        <p:nvPicPr>
          <p:cNvPr id="12" name="Picture 11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1D0B20E7-B58F-4414-B993-B1D9F4B607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61" y="1513334"/>
            <a:ext cx="9201860" cy="49598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84E4FE64-8937-4D96-96DC-AAF6F38598F2}"/>
              </a:ext>
            </a:extLst>
          </p:cNvPr>
          <p:cNvGrpSpPr/>
          <p:nvPr/>
        </p:nvGrpSpPr>
        <p:grpSpPr>
          <a:xfrm>
            <a:off x="2982351" y="2419643"/>
            <a:ext cx="8371449" cy="4053558"/>
            <a:chOff x="2982351" y="2419643"/>
            <a:chExt cx="8371449" cy="4053558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FBEF41F-A7C3-41F6-A2FD-47D72E98222B}"/>
                </a:ext>
              </a:extLst>
            </p:cNvPr>
            <p:cNvSpPr/>
            <p:nvPr/>
          </p:nvSpPr>
          <p:spPr>
            <a:xfrm>
              <a:off x="2982351" y="2419643"/>
              <a:ext cx="1209821" cy="1842868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8246BB1-D006-4C0D-A048-36A07297811B}"/>
                </a:ext>
              </a:extLst>
            </p:cNvPr>
            <p:cNvCxnSpPr/>
            <p:nvPr/>
          </p:nvCxnSpPr>
          <p:spPr>
            <a:xfrm>
              <a:off x="2982351" y="4262511"/>
              <a:ext cx="3412396" cy="2210690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65859EF0-62D4-4F65-B95E-5E3F527A4313}"/>
                </a:ext>
              </a:extLst>
            </p:cNvPr>
            <p:cNvCxnSpPr>
              <a:cxnSpLocks/>
            </p:cNvCxnSpPr>
            <p:nvPr/>
          </p:nvCxnSpPr>
          <p:spPr>
            <a:xfrm>
              <a:off x="4192172" y="4262511"/>
              <a:ext cx="7161628" cy="2210690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9B335C47-E95A-4444-BE99-706A3B6085B3}"/>
                </a:ext>
              </a:extLst>
            </p:cNvPr>
            <p:cNvCxnSpPr>
              <a:cxnSpLocks/>
            </p:cNvCxnSpPr>
            <p:nvPr/>
          </p:nvCxnSpPr>
          <p:spPr>
            <a:xfrm>
              <a:off x="4192172" y="2428211"/>
              <a:ext cx="7161628" cy="1651420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Picture 13" descr="A screenshot of a cell phone&#10;&#10;Description generated with very high confidence">
              <a:extLst>
                <a:ext uri="{FF2B5EF4-FFF2-40B4-BE49-F238E27FC236}">
                  <a16:creationId xmlns:a16="http://schemas.microsoft.com/office/drawing/2014/main" id="{6B0216E1-F741-4182-B9CC-62CD6E928D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4747" y="4079631"/>
              <a:ext cx="4959053" cy="2393570"/>
            </a:xfrm>
            <a:prstGeom prst="rect">
              <a:avLst/>
            </a:prstGeom>
            <a:ln w="38100" cap="sq">
              <a:solidFill>
                <a:srgbClr val="C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709710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6683E26-EDAA-4241-8F2A-DC1A9F7F55F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A1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9120B44-304B-4666-A528-58A3D2B485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634" y="0"/>
            <a:ext cx="98386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9027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FE30E4F9-EA7B-488D-86F5-DE1C4E66A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r-FR" b="1" dirty="0">
                <a:solidFill>
                  <a:srgbClr val="C00000"/>
                </a:solidFill>
              </a:rPr>
              <a:t>Résultat:</a:t>
            </a:r>
          </a:p>
        </p:txBody>
      </p:sp>
      <p:pic>
        <p:nvPicPr>
          <p:cNvPr id="6" name="Picture 5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E50BB7BD-8F99-4128-AB25-E0A63956DC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614" y="1398116"/>
            <a:ext cx="9754772" cy="52445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918909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74B344A-1D38-43CD-B9EA-3E7054C0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algn="ctr"/>
            <a:r>
              <a:rPr lang="fr-FR" b="1" dirty="0">
                <a:solidFill>
                  <a:srgbClr val="C00000"/>
                </a:solidFill>
              </a:rPr>
              <a:t>Comment utiliser Python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42464B0-6F8E-496E-82CF-FF8F47B6CC2A}"/>
              </a:ext>
            </a:extLst>
          </p:cNvPr>
          <p:cNvSpPr txBox="1">
            <a:spLocks/>
          </p:cNvSpPr>
          <p:nvPr/>
        </p:nvSpPr>
        <p:spPr>
          <a:xfrm>
            <a:off x="838200" y="1690687"/>
            <a:ext cx="10515600" cy="5179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Principaux IDE:</a:t>
            </a:r>
          </a:p>
        </p:txBody>
      </p:sp>
      <p:pic>
        <p:nvPicPr>
          <p:cNvPr id="3" name="Picture 2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2EC33778-0EDE-4F31-BFFD-95CC3E6D15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63" y="2592020"/>
            <a:ext cx="7654583" cy="4132213"/>
          </a:xfrm>
          <a:prstGeom prst="rect">
            <a:avLst/>
          </a:prstGeom>
          <a:ln w="381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9F9A97E-6FCD-41BC-9C0A-7F567087BD12}"/>
              </a:ext>
            </a:extLst>
          </p:cNvPr>
          <p:cNvSpPr txBox="1">
            <a:spLocks/>
          </p:cNvSpPr>
          <p:nvPr/>
        </p:nvSpPr>
        <p:spPr>
          <a:xfrm>
            <a:off x="9403527" y="4273446"/>
            <a:ext cx="1801502" cy="517941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FR" dirty="0"/>
              <a:t>IDLE</a:t>
            </a:r>
          </a:p>
        </p:txBody>
      </p:sp>
      <p:pic>
        <p:nvPicPr>
          <p:cNvPr id="6" name="Picture 5" descr="A screenshot of a computer&#10;&#10;Description generated with very high confidence">
            <a:extLst>
              <a:ext uri="{FF2B5EF4-FFF2-40B4-BE49-F238E27FC236}">
                <a16:creationId xmlns:a16="http://schemas.microsoft.com/office/drawing/2014/main" id="{14923A06-2E59-4CC2-BAC4-6C6485EC465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77"/>
          <a:stretch/>
        </p:blipFill>
        <p:spPr>
          <a:xfrm>
            <a:off x="5877964" y="1370368"/>
            <a:ext cx="5730130" cy="5096976"/>
          </a:xfrm>
          <a:prstGeom prst="rect">
            <a:avLst/>
          </a:prstGeom>
          <a:ln w="38100" cap="sq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D16CA649-DD42-4C1B-ABAB-B06543BBBB08}"/>
              </a:ext>
            </a:extLst>
          </p:cNvPr>
          <p:cNvSpPr txBox="1">
            <a:spLocks/>
          </p:cNvSpPr>
          <p:nvPr/>
        </p:nvSpPr>
        <p:spPr>
          <a:xfrm>
            <a:off x="2531522" y="4273445"/>
            <a:ext cx="1801502" cy="517941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FR" dirty="0" err="1"/>
              <a:t>Pyzo</a:t>
            </a:r>
            <a:endParaRPr lang="fr-FR" dirty="0"/>
          </a:p>
        </p:txBody>
      </p:sp>
      <p:pic>
        <p:nvPicPr>
          <p:cNvPr id="8" name="Picture 7" descr="A screenshot of a computer&#10;&#10;Description generated with very high confidence">
            <a:extLst>
              <a:ext uri="{FF2B5EF4-FFF2-40B4-BE49-F238E27FC236}">
                <a16:creationId xmlns:a16="http://schemas.microsoft.com/office/drawing/2014/main" id="{602EBA4D-83D6-42D9-BD15-8F429A3FB5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62" y="2592020"/>
            <a:ext cx="7654583" cy="4132213"/>
          </a:xfrm>
          <a:prstGeom prst="rect">
            <a:avLst/>
          </a:prstGeom>
          <a:ln w="38100" cap="sq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B2FFC372-5C12-42E3-8A04-A5DF5B872A55}"/>
              </a:ext>
            </a:extLst>
          </p:cNvPr>
          <p:cNvSpPr txBox="1">
            <a:spLocks/>
          </p:cNvSpPr>
          <p:nvPr/>
        </p:nvSpPr>
        <p:spPr>
          <a:xfrm>
            <a:off x="9552298" y="4144605"/>
            <a:ext cx="1801502" cy="517941"/>
          </a:xfrm>
          <a:prstGeom prst="rect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FR" dirty="0" err="1"/>
              <a:t>Spyder</a:t>
            </a:r>
            <a:endParaRPr lang="fr-FR" dirty="0"/>
          </a:p>
        </p:txBody>
      </p:sp>
      <p:pic>
        <p:nvPicPr>
          <p:cNvPr id="11" name="Picture 10" descr="A screenshot of a computer screen&#10;&#10;Description generated with very high confidence">
            <a:extLst>
              <a:ext uri="{FF2B5EF4-FFF2-40B4-BE49-F238E27FC236}">
                <a16:creationId xmlns:a16="http://schemas.microsoft.com/office/drawing/2014/main" id="{AAA84DA1-4436-4D5E-A21B-0585D7E515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53" y="790450"/>
            <a:ext cx="11608093" cy="606755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A9AB9221-5B99-4CF0-A2BC-A6245C54C460}"/>
              </a:ext>
            </a:extLst>
          </p:cNvPr>
          <p:cNvSpPr txBox="1">
            <a:spLocks/>
          </p:cNvSpPr>
          <p:nvPr/>
        </p:nvSpPr>
        <p:spPr>
          <a:xfrm>
            <a:off x="4825350" y="121654"/>
            <a:ext cx="2541298" cy="517941"/>
          </a:xfrm>
          <a:prstGeom prst="rect">
            <a:avLst/>
          </a:prstGeom>
          <a:ln w="28575">
            <a:solidFill>
              <a:srgbClr val="7030A0"/>
            </a:solidFill>
          </a:ln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FR" sz="3600" dirty="0"/>
              <a:t>Sublime </a:t>
            </a:r>
            <a:r>
              <a:rPr lang="fr-FR" sz="3600" dirty="0" err="1"/>
              <a:t>Text</a:t>
            </a:r>
            <a:r>
              <a:rPr lang="fr-FR" sz="3600" dirty="0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3649937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6" grpId="0" animBg="1"/>
      <p:bldP spid="16" grpId="1" animBg="1"/>
      <p:bldP spid="19" grpId="0" animBg="1"/>
      <p:bldP spid="19" grpId="1" animBg="1"/>
      <p:bldP spid="2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9165</TotalTime>
  <Words>878</Words>
  <Application>Microsoft Office PowerPoint</Application>
  <PresentationFormat>Widescreen</PresentationFormat>
  <Paragraphs>175</Paragraphs>
  <Slides>32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Rockwell Condensed</vt:lpstr>
      <vt:lpstr>Office Theme</vt:lpstr>
      <vt:lpstr>Séminaire Python Partie 1 Présentation générale, exemples d’application, syntaxe spécifique et autre.</vt:lpstr>
      <vt:lpstr>Historique</vt:lpstr>
      <vt:lpstr>Spécificités:</vt:lpstr>
      <vt:lpstr>Domaines d’utilisation</vt:lpstr>
      <vt:lpstr>Indentation</vt:lpstr>
      <vt:lpstr>Auto-Typage</vt:lpstr>
      <vt:lpstr>Gestion des exceptions</vt:lpstr>
      <vt:lpstr>Mots réservés, générateurs.</vt:lpstr>
      <vt:lpstr>Intéraction utilisateur: entrées</vt:lpstr>
      <vt:lpstr>Interaction utilisateur: sortie</vt:lpstr>
      <vt:lpstr>Gestion des fichiers</vt:lpstr>
      <vt:lpstr>Performances</vt:lpstr>
      <vt:lpstr>PowerPoint Presentation</vt:lpstr>
      <vt:lpstr>PowerPoint Presentation</vt:lpstr>
      <vt:lpstr>Print en 2.x et 3.x</vt:lpstr>
      <vt:lpstr>Encodage:</vt:lpstr>
      <vt:lpstr>Encodage:</vt:lpstr>
      <vt:lpstr>Modules</vt:lpstr>
      <vt:lpstr>PowerPoint Presentation</vt:lpstr>
      <vt:lpstr>Math</vt:lpstr>
      <vt:lpstr>Math</vt:lpstr>
      <vt:lpstr>Datetime</vt:lpstr>
      <vt:lpstr>Datetime</vt:lpstr>
      <vt:lpstr>Numpy</vt:lpstr>
      <vt:lpstr>Numpy: Utilisation de tableau</vt:lpstr>
      <vt:lpstr>Numpy: opérations sur les tableaux</vt:lpstr>
      <vt:lpstr>PowerPoint Presentation</vt:lpstr>
      <vt:lpstr>Os</vt:lpstr>
      <vt:lpstr>Utilisation pratique: os, shutil, re</vt:lpstr>
      <vt:lpstr>PowerPoint Presentation</vt:lpstr>
      <vt:lpstr>Résultat:</vt:lpstr>
      <vt:lpstr>Comment utiliser Python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Séminaire Python Partie 1</dc:title>
  <dc:creator>Arthur</dc:creator>
  <cp:lastModifiedBy>Arthur</cp:lastModifiedBy>
  <cp:revision>124</cp:revision>
  <dcterms:created xsi:type="dcterms:W3CDTF">2017-10-28T06:52:23Z</dcterms:created>
  <dcterms:modified xsi:type="dcterms:W3CDTF">2017-11-12T18:38:37Z</dcterms:modified>
</cp:coreProperties>
</file>